
<file path=[Content_Types].xml><?xml version="1.0" encoding="utf-8"?>
<Types xmlns="http://schemas.openxmlformats.org/package/2006/content-types">
  <Default ContentType="image/jpeg" Extension="jpg"/>
  <Default ContentType="image/x-emf" Extension="emf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4" Type="http://schemas.openxmlformats.org/officeDocument/2006/relationships/slide" Target="slides/slide11.xml"/><Relationship Id="rId7" Type="http://schemas.openxmlformats.org/officeDocument/2006/relationships/slide" Target="slides/slide4.xml"/><Relationship Id="rId2" Type="http://schemas.openxmlformats.org/officeDocument/2006/relationships/presProps" Target="presProps1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8" Type="http://schemas.openxmlformats.org/officeDocument/2006/relationships/slide" Target="slides/slide5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1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30E8-E579-407B-8C42-9ADEE0FF2D9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9AD7-405D-4E4D-A45F-7A7564497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2" y="568720"/>
            <a:ext cx="4247619" cy="54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724" y="603688"/>
            <a:ext cx="5344510" cy="538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75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867104"/>
            <a:ext cx="10515600" cy="1876096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latin typeface="AmuzehNewNormalPS"/>
              </a:rPr>
              <a:t>بسیجی در </a:t>
            </a:r>
            <a:r>
              <a:rPr lang="fa-IR" sz="2800" b="1" dirty="0">
                <a:latin typeface="AmuzehNewNormalPS"/>
              </a:rPr>
              <a:t>برخی از روزهای هفته روزه می گیرد؛ نمازش را معمولاً اول وقت می خواند، میان حرف </a:t>
            </a:r>
            <a:r>
              <a:rPr lang="fa-IR" sz="2800" b="1" dirty="0" smtClean="0">
                <a:latin typeface="AmuzehNewNormalPS"/>
              </a:rPr>
              <a:t>دیگران حرف </a:t>
            </a:r>
            <a:r>
              <a:rPr lang="fa-IR" sz="2800" b="1" dirty="0">
                <a:latin typeface="AmuzehNewNormalPS"/>
              </a:rPr>
              <a:t>نمی زند؛ به سفرهای زیارتی و اردوی راهیان نور علاقه دارد؛ به خاطر جانبازی اش از </a:t>
            </a:r>
            <a:r>
              <a:rPr lang="fa-IR" sz="2800" b="1" dirty="0" smtClean="0">
                <a:latin typeface="AmuzehNewNormalPS"/>
              </a:rPr>
              <a:t>نظام طلبکار </a:t>
            </a:r>
            <a:r>
              <a:rPr lang="fa-IR" sz="2800" b="1" dirty="0">
                <a:latin typeface="AmuzehNewNormalPS"/>
              </a:rPr>
              <a:t>نیست، بیش از مدرک تحصیلی اش سواد و شعور دارد و … 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904" y="3366759"/>
            <a:ext cx="3943350" cy="296227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09" y="3366759"/>
            <a:ext cx="3515711" cy="296227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87" y="3366758"/>
            <a:ext cx="2963917" cy="296227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446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2" y="220716"/>
            <a:ext cx="10724274" cy="4146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1225" y="5407572"/>
            <a:ext cx="3326526" cy="599090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  <a:cs typeface="+mj-cs"/>
              </a:rPr>
              <a:t>ممنون از حسن توجه شما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78" y="4981904"/>
            <a:ext cx="2533650" cy="14504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649" y="4981904"/>
            <a:ext cx="3042745" cy="1450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412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4" y="299546"/>
            <a:ext cx="10909738" cy="59120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485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34" y="504497"/>
            <a:ext cx="9380483" cy="283779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درس چهارم:آشنایی با بسیج</a:t>
            </a:r>
            <a:br>
              <a:rPr lang="fa-IR" dirty="0" smtClean="0"/>
            </a:br>
            <a:r>
              <a:rPr lang="fa-IR" dirty="0" smtClean="0"/>
              <a:t>طراح:سهیلا قلخانی.بیژن کریمی</a:t>
            </a:r>
            <a:br>
              <a:rPr lang="fa-IR" dirty="0" smtClean="0"/>
            </a:br>
            <a:r>
              <a:rPr lang="fa-IR" dirty="0" smtClean="0"/>
              <a:t>گروه آموزشی آمادگی دفاعی کرمانشاه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28" y="4080604"/>
            <a:ext cx="2284453" cy="1956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360" y="4080603"/>
            <a:ext cx="1873005" cy="1956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075" y="4080604"/>
            <a:ext cx="2335219" cy="1956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835" y="4080603"/>
            <a:ext cx="1600200" cy="19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3" y="1086583"/>
            <a:ext cx="3736083" cy="259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805324" y="5366465"/>
            <a:ext cx="8686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b="1" dirty="0">
                <a:latin typeface="AmuzehNewNormalPS"/>
                <a:cs typeface="+mj-cs"/>
              </a:rPr>
              <a:t>بسیج در واقع مظهر عشق، ایمان، آگاهی، مجاهدت و آمادگی برای سربلند </a:t>
            </a:r>
            <a:r>
              <a:rPr lang="fa-IR" b="1" dirty="0" smtClean="0">
                <a:latin typeface="AmuzehNewNormalPS"/>
                <a:cs typeface="+mj-cs"/>
              </a:rPr>
              <a:t>کردن کشور </a:t>
            </a:r>
            <a:r>
              <a:rPr lang="fa-IR" b="1" dirty="0">
                <a:latin typeface="AmuzehNewNormalPS"/>
                <a:cs typeface="+mj-cs"/>
              </a:rPr>
              <a:t>و ملت است</a:t>
            </a:r>
            <a:r>
              <a:rPr lang="fa-IR" b="1" dirty="0" smtClean="0">
                <a:latin typeface="AmuzehNewNormalPS"/>
                <a:cs typeface="+mj-cs"/>
              </a:rPr>
              <a:t>.</a:t>
            </a:r>
          </a:p>
          <a:p>
            <a:pPr algn="r"/>
            <a:endParaRPr lang="fa-IR" b="1" dirty="0">
              <a:latin typeface="AmuzehNewNormalPS"/>
              <a:cs typeface="+mj-cs"/>
            </a:endParaRPr>
          </a:p>
          <a:p>
            <a:r>
              <a:rPr lang="fa-IR" b="1" dirty="0">
                <a:solidFill>
                  <a:srgbClr val="362900"/>
                </a:solidFill>
                <a:latin typeface="Amuzeh-New-Bold"/>
                <a:cs typeface="+mj-cs"/>
              </a:rPr>
              <a:t>فرمانده کل قواحضرت آیت اللهّٰ خامنه ای</a:t>
            </a:r>
            <a:endParaRPr lang="en-US" b="1" dirty="0">
              <a:solidFill>
                <a:srgbClr val="362900"/>
              </a:solidFill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1086581"/>
            <a:ext cx="3720662" cy="259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984" y="1086580"/>
            <a:ext cx="3121574" cy="259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18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862" y="457199"/>
            <a:ext cx="9727324" cy="206528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sz="2800" b="1" dirty="0">
                <a:solidFill>
                  <a:schemeClr val="accent6">
                    <a:lumMod val="50000"/>
                  </a:schemeClr>
                </a:solidFill>
                <a:latin typeface="Amuzeh-New-Bold"/>
              </a:rPr>
              <a:t>ضرورت تشکیل بسیج از دیدگاه 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latin typeface="Amuzeh-New-Bold"/>
              </a:rPr>
              <a:t>قرآن</a:t>
            </a:r>
            <a:r>
              <a:rPr lang="fa-IR" sz="1800" b="1" dirty="0" smtClean="0">
                <a:latin typeface="Amuzeh-New-Bold"/>
              </a:rPr>
              <a:t/>
            </a:r>
            <a:br>
              <a:rPr lang="fa-IR" sz="1800" b="1" dirty="0" smtClean="0">
                <a:latin typeface="Amuzeh-New-Bold"/>
              </a:rPr>
            </a:br>
            <a:r>
              <a:rPr lang="fa-IR" sz="2000" b="1" dirty="0"/>
              <a:t>یا اَیهُّا الذّین امَنوا خُذوا حِذْرَکمُ فاَنفِروا ثبُاتٍ أَوِانفِروا جَمیعا </a:t>
            </a:r>
            <a:r>
              <a:rPr lang="fa-IR" sz="2000" b="1" dirty="0" smtClean="0"/>
              <a:t>                         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سوره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</a:rPr>
              <a:t>نساء، آیه 71</a:t>
            </a:r>
            <a:r>
              <a:rPr lang="fa-IR" sz="2000" b="1" dirty="0"/>
              <a:t/>
            </a:r>
            <a:br>
              <a:rPr lang="fa-IR" sz="2000" b="1" dirty="0"/>
            </a:br>
            <a:r>
              <a:rPr lang="fa-IR" sz="2000" b="1" dirty="0"/>
              <a:t>ای کسانی که ایمان آورده اید سلاح جنگ برگیرید و آنگاه دسته دسته یا همه به یکبار </a:t>
            </a:r>
            <a:r>
              <a:rPr lang="fa-IR" sz="2000" b="1" dirty="0" smtClean="0"/>
              <a:t>متفق</a:t>
            </a:r>
            <a:r>
              <a:rPr lang="fa-IR" sz="2000" b="1" dirty="0">
                <a:solidFill>
                  <a:prstClr val="black"/>
                </a:solidFill>
              </a:rPr>
              <a:t> برای جهاد بیرون روید</a:t>
            </a:r>
            <a:r>
              <a:rPr lang="fa-IR" sz="2000" b="1" dirty="0" smtClean="0">
                <a:solidFill>
                  <a:prstClr val="black"/>
                </a:solidFill>
              </a:rPr>
              <a:t>.</a:t>
            </a: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>وَ أَعِدُّوالهَم </a:t>
            </a:r>
            <a:r>
              <a:rPr lang="fa-IR" sz="2000" b="1" dirty="0"/>
              <a:t>ما </a:t>
            </a:r>
            <a:r>
              <a:rPr lang="fa-IR" sz="2000" b="1" dirty="0" smtClean="0"/>
              <a:t>استطَعَتمُ </a:t>
            </a:r>
            <a:r>
              <a:rPr lang="fa-IR" sz="2000" b="1" dirty="0"/>
              <a:t>مِن </a:t>
            </a:r>
            <a:r>
              <a:rPr lang="fa-IR" sz="2000" b="1" dirty="0" smtClean="0"/>
              <a:t>قوُّة </a:t>
            </a:r>
            <a:r>
              <a:rPr lang="fa-IR" sz="2000" b="1" dirty="0"/>
              <a:t>و مِن رِباطِ الخیَلِ ترُهِبوُنَ بِهِ </a:t>
            </a:r>
            <a:r>
              <a:rPr lang="fa-IR" sz="2000" b="1" dirty="0" smtClean="0"/>
              <a:t>عدَوَّاللهِّٰ </a:t>
            </a:r>
            <a:r>
              <a:rPr lang="fa-IR" sz="2000" b="1" dirty="0"/>
              <a:t>و </a:t>
            </a:r>
            <a:r>
              <a:rPr lang="fa-IR" sz="2000" b="1" dirty="0" smtClean="0"/>
              <a:t>عدَوَّکمُ    </a:t>
            </a: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سوره </a:t>
            </a:r>
            <a:r>
              <a:rPr lang="fa-IR" sz="2000" b="1" dirty="0">
                <a:solidFill>
                  <a:schemeClr val="accent6">
                    <a:lumMod val="50000"/>
                  </a:schemeClr>
                </a:solidFill>
              </a:rPr>
              <a:t>انفال ، آیه 60</a:t>
            </a:r>
            <a:r>
              <a:rPr lang="fa-IR" sz="2000" b="1" dirty="0"/>
              <a:t/>
            </a:r>
            <a:br>
              <a:rPr lang="fa-IR" sz="2000" b="1" dirty="0"/>
            </a:br>
            <a:r>
              <a:rPr lang="fa-IR" sz="2000" b="1" dirty="0"/>
              <a:t>و شما ای </a:t>
            </a:r>
            <a:r>
              <a:rPr lang="fa-IR" sz="2000" b="1" dirty="0" smtClean="0"/>
              <a:t>(مؤمنان) </a:t>
            </a:r>
            <a:r>
              <a:rPr lang="fa-IR" sz="2000" b="1" dirty="0"/>
              <a:t>در مقام مبارزه با آن </a:t>
            </a:r>
            <a:r>
              <a:rPr lang="fa-IR" sz="2000" b="1" dirty="0" smtClean="0"/>
              <a:t>(کافران) </a:t>
            </a:r>
            <a:r>
              <a:rPr lang="fa-IR" sz="2000" b="1" dirty="0"/>
              <a:t>خود را مهیا کنید و تا آن حد که بتوانید از آذوقه</a:t>
            </a:r>
            <a:br>
              <a:rPr lang="fa-IR" sz="2000" b="1" dirty="0"/>
            </a:br>
            <a:r>
              <a:rPr lang="fa-IR" sz="2000" b="1" dirty="0"/>
              <a:t>و تسلیحات و آلات جنگی و اسبان سواری برای تهدید دشمنان خدا و دشمنان خودتان فراهم سازید.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538" y="2963919"/>
            <a:ext cx="5943600" cy="3168868"/>
          </a:xfrm>
          <a:solidFill>
            <a:schemeClr val="bg2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latin typeface="AmuzehNewNormalPS"/>
                <a:cs typeface="+mj-cs"/>
              </a:rPr>
              <a:t>در تفسیر این آیه شریفه در کتاب خلاصه تفاسیر قرآن مجید آمده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latin typeface="AmuzehNewNormalPS"/>
                <a:cs typeface="+mj-cs"/>
              </a:rPr>
              <a:t>است</a:t>
            </a:r>
            <a:r>
              <a:rPr lang="fa-IR" b="1" dirty="0" smtClean="0">
                <a:solidFill>
                  <a:srgbClr val="362900"/>
                </a:solidFill>
                <a:latin typeface="AmuzehNewNormalPS"/>
                <a:cs typeface="+mj-cs"/>
              </a:rPr>
              <a:t>:مؤمنان </a:t>
            </a:r>
            <a:r>
              <a:rPr lang="fa-IR" b="1" dirty="0">
                <a:solidFill>
                  <a:srgbClr val="362900"/>
                </a:solidFill>
                <a:latin typeface="AmuzehNewNormalPS"/>
                <a:cs typeface="+mj-cs"/>
              </a:rPr>
              <a:t>هر چیزی را که به کار جنگ و دفاع می آید باید فراهم سازند و نباید منتظر حمله باشند؛ </a:t>
            </a:r>
            <a:r>
              <a:rPr lang="fa-IR" b="1" dirty="0" smtClean="0">
                <a:solidFill>
                  <a:srgbClr val="362900"/>
                </a:solidFill>
                <a:latin typeface="AmuzehNewNormalPS"/>
                <a:cs typeface="+mj-cs"/>
              </a:rPr>
              <a:t>چون همواره </a:t>
            </a:r>
            <a:r>
              <a:rPr lang="fa-IR" b="1" dirty="0">
                <a:solidFill>
                  <a:srgbClr val="362900"/>
                </a:solidFill>
                <a:latin typeface="AmuzehNewNormalPS"/>
                <a:cs typeface="+mj-cs"/>
              </a:rPr>
              <a:t>امکان برخورد منافع وجود دارد، به همین علت وقوع جنگ برای مؤمنان گریزناپذیر است. </a:t>
            </a:r>
            <a:r>
              <a:rPr lang="fa-IR" b="1" dirty="0" smtClean="0">
                <a:solidFill>
                  <a:srgbClr val="362900"/>
                </a:solidFill>
                <a:latin typeface="AmuzehNewNormalPS"/>
                <a:cs typeface="+mj-cs"/>
              </a:rPr>
              <a:t>آنها باید </a:t>
            </a:r>
            <a:r>
              <a:rPr lang="fa-IR" b="1" dirty="0">
                <a:solidFill>
                  <a:srgbClr val="362900"/>
                </a:solidFill>
                <a:latin typeface="AmuzehNewNormalPS"/>
                <a:cs typeface="+mj-cs"/>
              </a:rPr>
              <a:t>همیشه در آمادگی رزمی باشند و هرچه می توانند از اسلحه، مردان جنگی با تجربه، تشکیلات </a:t>
            </a:r>
            <a:r>
              <a:rPr lang="fa-IR" b="1" dirty="0" smtClean="0">
                <a:solidFill>
                  <a:srgbClr val="362900"/>
                </a:solidFill>
                <a:latin typeface="AmuzehNewNormalPS"/>
                <a:cs typeface="+mj-cs"/>
              </a:rPr>
              <a:t>مناسب نظامی</a:t>
            </a:r>
            <a:r>
              <a:rPr lang="fa-IR" b="1" dirty="0">
                <a:solidFill>
                  <a:srgbClr val="362900"/>
                </a:solidFill>
                <a:latin typeface="AmuzehNewNormalPS"/>
                <a:cs typeface="+mj-cs"/>
              </a:rPr>
              <a:t>، قدرت سیاسی، اقتصادی، فرهنگی و روانی را مهیا سازند</a:t>
            </a:r>
            <a:r>
              <a:rPr lang="fa-IR" b="1" dirty="0">
                <a:latin typeface="AmuzehNewNormalPS"/>
                <a:cs typeface="+mj-cs"/>
              </a:rPr>
              <a:t>.</a:t>
            </a:r>
            <a:endParaRPr lang="en-US" b="1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2" y="2963917"/>
            <a:ext cx="4209393" cy="316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8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653250"/>
            <a:ext cx="11650717" cy="23083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b="1" dirty="0">
                <a:solidFill>
                  <a:schemeClr val="accent4">
                    <a:lumMod val="50000"/>
                  </a:schemeClr>
                </a:solidFill>
                <a:latin typeface="Amuzeh-New-Bold"/>
              </a:rPr>
              <a:t>تا</a:t>
            </a:r>
            <a:r>
              <a:rPr lang="fa-IR" b="1" dirty="0">
                <a:solidFill>
                  <a:schemeClr val="accent4">
                    <a:lumMod val="50000"/>
                  </a:schemeClr>
                </a:solidFill>
                <a:latin typeface="Amuzeh-New-Bold"/>
                <a:cs typeface="B Nazanin" panose="00000400000000000000" pitchFamily="2" charset="-78"/>
              </a:rPr>
              <a:t>ریخچه تشکیل بسیج در ایران</a:t>
            </a:r>
            <a:endParaRPr lang="fa-IR" sz="2000" b="1" dirty="0">
              <a:solidFill>
                <a:schemeClr val="accent4">
                  <a:lumMod val="50000"/>
                </a:schemeClr>
              </a:solidFill>
              <a:latin typeface="Amuzeh-New-Bold"/>
              <a:cs typeface="B Nazanin" panose="00000400000000000000" pitchFamily="2" charset="-78"/>
            </a:endParaRPr>
          </a:p>
          <a:p>
            <a:pPr algn="r"/>
            <a:r>
              <a:rPr lang="fa-IR" b="1" dirty="0">
                <a:cs typeface="B Nazanin" panose="00000400000000000000" pitchFamily="2" charset="-78"/>
              </a:rPr>
              <a:t>نقطه آغاز روند شکل گیری بسیج در ایران پس از فرمان حضرت امام خمینی در پنجم </a:t>
            </a:r>
            <a:r>
              <a:rPr lang="fa-IR" b="1" dirty="0" smtClean="0">
                <a:cs typeface="B Nazanin" panose="00000400000000000000" pitchFamily="2" charset="-78"/>
              </a:rPr>
              <a:t>آذرماه ۱۳۵۸بود</a:t>
            </a:r>
            <a:r>
              <a:rPr lang="fa-IR" b="1" dirty="0">
                <a:cs typeface="B Nazanin" panose="00000400000000000000" pitchFamily="2" charset="-78"/>
              </a:rPr>
              <a:t>. پس از این فرمان، واحد بسیج مستضعفین زیر نظر سپاه پاسداران انقلاب اسلامی </a:t>
            </a:r>
            <a:r>
              <a:rPr lang="fa-IR" b="1" dirty="0" smtClean="0">
                <a:cs typeface="B Nazanin" panose="00000400000000000000" pitchFamily="2" charset="-78"/>
              </a:rPr>
              <a:t>تشکیل گردید </a:t>
            </a:r>
            <a:r>
              <a:rPr lang="fa-IR" b="1" dirty="0">
                <a:cs typeface="B Nazanin" panose="00000400000000000000" pitchFamily="2" charset="-78"/>
              </a:rPr>
              <a:t>و اقدامات اولیه برای آموزش های عمومی موردنیاز مردم آغاز </a:t>
            </a:r>
            <a:r>
              <a:rPr lang="fa-IR" b="1" dirty="0" smtClean="0">
                <a:cs typeface="B Nazanin" panose="00000400000000000000" pitchFamily="2" charset="-78"/>
              </a:rPr>
              <a:t>شد و </a:t>
            </a:r>
            <a:r>
              <a:rPr lang="fa-IR" b="1" dirty="0">
                <a:cs typeface="B Nazanin" panose="00000400000000000000" pitchFamily="2" charset="-78"/>
              </a:rPr>
              <a:t>آحاد ملت ایران برای دفاع از کشور عزیزمان در مقابل تجاوز </a:t>
            </a:r>
            <a:r>
              <a:rPr lang="fa-IR" b="1" dirty="0" smtClean="0">
                <a:cs typeface="B Nazanin" panose="00000400000000000000" pitchFamily="2" charset="-78"/>
              </a:rPr>
              <a:t>دشمن در </a:t>
            </a:r>
            <a:r>
              <a:rPr lang="fa-IR" b="1" dirty="0">
                <a:cs typeface="B Nazanin" panose="00000400000000000000" pitchFamily="2" charset="-78"/>
              </a:rPr>
              <a:t>بسیج سازماندهی شده و نقش بی بدیل و شگرفی را در دوران </a:t>
            </a:r>
            <a:r>
              <a:rPr lang="fa-IR" b="1" dirty="0" smtClean="0">
                <a:cs typeface="B Nazanin" panose="00000400000000000000" pitchFamily="2" charset="-78"/>
              </a:rPr>
              <a:t>دفاع مقدس </a:t>
            </a:r>
            <a:r>
              <a:rPr lang="fa-IR" b="1" dirty="0">
                <a:cs typeface="B Nazanin" panose="00000400000000000000" pitchFamily="2" charset="-78"/>
              </a:rPr>
              <a:t>ایفا </a:t>
            </a:r>
            <a:r>
              <a:rPr lang="fa-IR" b="1" dirty="0" smtClean="0">
                <a:cs typeface="B Nazanin" panose="00000400000000000000" pitchFamily="2" charset="-78"/>
              </a:rPr>
              <a:t>نمودند.واحد </a:t>
            </a:r>
            <a:r>
              <a:rPr lang="fa-IR" b="1" dirty="0">
                <a:cs typeface="B Nazanin" panose="00000400000000000000" pitchFamily="2" charset="-78"/>
              </a:rPr>
              <a:t>بسیج مستضعفین تا سال 1369 به کار خود ادامه داد تا </a:t>
            </a:r>
            <a:r>
              <a:rPr lang="fa-IR" b="1" dirty="0" smtClean="0">
                <a:cs typeface="B Nazanin" panose="00000400000000000000" pitchFamily="2" charset="-78"/>
              </a:rPr>
              <a:t>اینکه در </a:t>
            </a:r>
            <a:r>
              <a:rPr lang="fa-IR" b="1" dirty="0">
                <a:cs typeface="B Nazanin" panose="00000400000000000000" pitchFamily="2" charset="-78"/>
              </a:rPr>
              <a:t>این سال )نیروی مقاومت بسیج( جایگزین واحد بسیج شد و با </a:t>
            </a:r>
            <a:r>
              <a:rPr lang="fa-IR" b="1" dirty="0" smtClean="0">
                <a:cs typeface="B Nazanin" panose="00000400000000000000" pitchFamily="2" charset="-78"/>
              </a:rPr>
              <a:t>ستادی مستقل </a:t>
            </a:r>
            <a:r>
              <a:rPr lang="fa-IR" b="1" dirty="0">
                <a:cs typeface="B Nazanin" panose="00000400000000000000" pitchFamily="2" charset="-78"/>
              </a:rPr>
              <a:t>به عنوان یکی از نیروهای پنجگانه سپاه مسئولیت انجام کلیه </a:t>
            </a:r>
            <a:r>
              <a:rPr lang="fa-IR" b="1" dirty="0" smtClean="0">
                <a:cs typeface="B Nazanin" panose="00000400000000000000" pitchFamily="2" charset="-78"/>
              </a:rPr>
              <a:t>امور مربوط </a:t>
            </a:r>
            <a:r>
              <a:rPr lang="fa-IR" b="1" dirty="0">
                <a:cs typeface="B Nazanin" panose="00000400000000000000" pitchFamily="2" charset="-78"/>
              </a:rPr>
              <a:t>به بسیج را بر عهده </a:t>
            </a:r>
            <a:r>
              <a:rPr lang="fa-IR" b="1" dirty="0" smtClean="0">
                <a:cs typeface="B Nazanin" panose="00000400000000000000" pitchFamily="2" charset="-78"/>
              </a:rPr>
              <a:t>گرفت. در </a:t>
            </a:r>
            <a:r>
              <a:rPr lang="fa-IR" b="1" dirty="0">
                <a:cs typeface="B Nazanin" panose="00000400000000000000" pitchFamily="2" charset="-78"/>
              </a:rPr>
              <a:t>سال </a:t>
            </a:r>
            <a:r>
              <a:rPr lang="fa-IR" b="1" dirty="0" smtClean="0">
                <a:cs typeface="B Nazanin" panose="00000400000000000000" pitchFamily="2" charset="-78"/>
              </a:rPr>
              <a:t>۱۳۸۷ </a:t>
            </a:r>
            <a:r>
              <a:rPr lang="fa-IR" b="1" dirty="0">
                <a:cs typeface="B Nazanin" panose="00000400000000000000" pitchFamily="2" charset="-78"/>
              </a:rPr>
              <a:t>براساس مصوبه فرماندهی معظم کل قوا تغییر نام یافته و با تشکیل  سازمان بسیج مستضعفین به سازمان های قشری و تخصصی وارد دهه چهارم فعالیت خود شد که این فعالیت ها در عرصه های مختلف همچنان ادامه دارد.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4708"/>
            <a:ext cx="2033751" cy="19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728930" y="5800345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latin typeface="Amuzeh-New-Bold"/>
              </a:rPr>
              <a:t>نیروی مقاومت بسیج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84" y="3544708"/>
            <a:ext cx="2335219" cy="19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908" y="3544709"/>
            <a:ext cx="2390775" cy="19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688" y="3544708"/>
            <a:ext cx="2181857" cy="195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5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818776"/>
            <a:ext cx="11351171" cy="378565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400" b="1" dirty="0">
                <a:latin typeface="AdobeArabic-Bold"/>
                <a:cs typeface="+mj-cs"/>
              </a:rPr>
              <a:t>بی</a:t>
            </a:r>
            <a:r>
              <a:rPr lang="fa-IR" sz="2400" b="1" dirty="0">
                <a:latin typeface="AdobeArabic-Bold"/>
                <a:cs typeface="B Nazanin" panose="00000400000000000000" pitchFamily="2" charset="-78"/>
              </a:rPr>
              <a:t>شتر بدانید </a:t>
            </a:r>
            <a:r>
              <a:rPr lang="fa-IR" sz="2400" b="1" dirty="0" smtClean="0">
                <a:latin typeface="AdobeArabic-Bold"/>
                <a:cs typeface="B Nazanin" panose="00000400000000000000" pitchFamily="2" charset="-78"/>
              </a:rPr>
              <a:t>(۱)</a:t>
            </a:r>
          </a:p>
          <a:p>
            <a:pPr algn="r"/>
            <a:r>
              <a:rPr lang="fa-IR" sz="2400" b="1" dirty="0" smtClean="0">
                <a:solidFill>
                  <a:schemeClr val="accent4">
                    <a:lumMod val="50000"/>
                  </a:schemeClr>
                </a:solidFill>
                <a:latin typeface="AdobeArabic-Bold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امام </a:t>
            </a:r>
            <a:r>
              <a:rPr lang="fa-IR" sz="2400" b="1" dirty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خمینی </a:t>
            </a:r>
            <a:r>
              <a:rPr lang="fa-IR" sz="2400" b="1" dirty="0" smtClean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(ره):</a:t>
            </a:r>
            <a:endParaRPr lang="fa-IR" sz="2400" b="1" dirty="0">
              <a:solidFill>
                <a:srgbClr val="362900"/>
              </a:solidFill>
              <a:latin typeface="Amuzeh-New-Bold"/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ارتش بیست میلیونی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(بسیج)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فرمول دفاع همه جانبه از انقلاب اسلامی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است. بسیج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مدرسه عشق و مکتب شاهدان و شهیدان گمنامی است که پیروانش بر گلدسته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های رفیع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آن اذان شهادت و رشادت سر داده اند.</a:t>
            </a:r>
          </a:p>
          <a:p>
            <a:pPr algn="r"/>
            <a:r>
              <a:rPr lang="fa-IR" sz="2400" b="1" dirty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حضرت </a:t>
            </a:r>
            <a:r>
              <a:rPr lang="fa-IR" sz="2400" b="1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آیت </a:t>
            </a:r>
            <a:r>
              <a:rPr lang="fa-IR" sz="2400" b="1" smtClean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اللّه </a:t>
            </a:r>
            <a:r>
              <a:rPr lang="fa-IR" sz="2400" b="1" dirty="0">
                <a:solidFill>
                  <a:srgbClr val="362900"/>
                </a:solidFill>
                <a:latin typeface="Amuzeh-New-Bold"/>
                <a:cs typeface="B Nazanin" panose="00000400000000000000" pitchFamily="2" charset="-78"/>
              </a:rPr>
              <a:t>خامنه ای، رهبر معظم انقلاب اسلامی</a:t>
            </a:r>
            <a:r>
              <a:rPr lang="fa-IR" sz="2400" b="1" dirty="0">
                <a:solidFill>
                  <a:srgbClr val="362900"/>
                </a:solidFill>
                <a:latin typeface="AmuzehNewNormalPS"/>
                <a:cs typeface="B Nazanin" panose="00000400000000000000" pitchFamily="2" charset="-78"/>
              </a:rPr>
              <a:t>:</a:t>
            </a:r>
          </a:p>
          <a:p>
            <a:pPr algn="r"/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بسیج یک پدیده انقلابی است که ملت و مسئولان باید آن را جدی گرفته و قدر بدانند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و انقلاب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با فراگیر شدن بسیج بیمه خواهد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شد. بسیج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یعنی حضور بهترین، بانشاط ترین و باایمان ترین نیروی عظیم ملت در میدان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هایی که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برای منافع ملی برای اهداف والا، کشورشان به آنها نیاز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دارد. بسیج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عبارت است از مجموعه ای که در آن پاک ترین انسان ها، فداکارترین و آماده به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کارترین جوانان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کشور در راه اهداف متعالی این ملت و برای به کمال و به خوشبختی رساندن این </a:t>
            </a:r>
            <a:r>
              <a:rPr lang="fa-IR" sz="2400" b="1" dirty="0" smtClean="0">
                <a:latin typeface="AmuzehNewNormalPS"/>
                <a:cs typeface="B Nazanin" panose="00000400000000000000" pitchFamily="2" charset="-78"/>
              </a:rPr>
              <a:t>مردم جمع </a:t>
            </a:r>
            <a:r>
              <a:rPr lang="fa-IR" sz="2400" b="1" dirty="0">
                <a:latin typeface="AmuzehNewNormalPS"/>
                <a:cs typeface="B Nazanin" panose="00000400000000000000" pitchFamily="2" charset="-78"/>
              </a:rPr>
              <a:t>شده اند.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4" y="268014"/>
            <a:ext cx="4587766" cy="22229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90" y="268014"/>
            <a:ext cx="4587765" cy="22229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11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890" y="738583"/>
            <a:ext cx="540757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362900"/>
                </a:solidFill>
                <a:latin typeface="Amuzeh-New-Bold"/>
                <a:cs typeface="+mj-cs"/>
              </a:rPr>
              <a:t>مأموریت های سازمان بسیج مستضعفین</a:t>
            </a:r>
          </a:p>
          <a:p>
            <a:pPr algn="r"/>
            <a:r>
              <a:rPr lang="fa-IR" sz="2400" dirty="0">
                <a:latin typeface="AmuzehNewNormalPS"/>
                <a:cs typeface="+mj-cs"/>
              </a:rPr>
              <a:t>4 مأموریت اصلی بسیج در </a:t>
            </a:r>
            <a:r>
              <a:rPr lang="fa-IR" sz="2400" dirty="0" smtClean="0">
                <a:latin typeface="AmuzehNewNormalPS"/>
                <a:cs typeface="+mj-cs"/>
              </a:rPr>
              <a:t>شکل زیرآورده شده است</a:t>
            </a:r>
            <a:r>
              <a:rPr lang="fa-IR" sz="2400" dirty="0">
                <a:latin typeface="AmuzehNewNormalPS"/>
                <a:cs typeface="+mj-cs"/>
              </a:rPr>
              <a:t>.</a:t>
            </a:r>
            <a:endParaRPr lang="en-US" sz="2400" dirty="0"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0428" y="2115336"/>
            <a:ext cx="3673366" cy="92740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latin typeface="Amuzeh-New-Bold"/>
              </a:rPr>
              <a:t>جذب، آموزش و سازماندهی اعضای بسیج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0428" y="3222339"/>
            <a:ext cx="367336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latin typeface="Amuzeh-New-Bold"/>
              </a:rPr>
              <a:t>حفظ، انسجام و ارتقای روحیه بسیجیان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0428" y="4306741"/>
            <a:ext cx="367336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latin typeface="Amuzeh-New-Bold"/>
              </a:rPr>
              <a:t>دفاع محلی و مقاومت مردمی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0428" y="5391143"/>
            <a:ext cx="367336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b="1" dirty="0">
                <a:solidFill>
                  <a:schemeClr val="tx1"/>
                </a:solidFill>
                <a:latin typeface="Amuzeh-New-Bold"/>
              </a:rPr>
              <a:t>همکاری با سازمان های آموزشی، سازندگی و</a:t>
            </a:r>
          </a:p>
          <a:p>
            <a:pPr algn="r"/>
            <a:r>
              <a:rPr lang="fa-IR" b="1" dirty="0">
                <a:solidFill>
                  <a:schemeClr val="tx1"/>
                </a:solidFill>
                <a:latin typeface="Amuzeh-New-Bold"/>
              </a:rPr>
              <a:t>بهداشتی کشور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6028" y="2074876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6028" y="31654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6028" y="4249852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6028" y="5334254"/>
            <a:ext cx="914400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8194" y="483128"/>
            <a:ext cx="5880537" cy="49552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chemeClr val="accent6">
                    <a:lumMod val="50000"/>
                  </a:schemeClr>
                </a:solidFill>
                <a:latin typeface="Amuzeh-New-Bold"/>
                <a:cs typeface="+mj-cs"/>
              </a:rPr>
              <a:t>هدف از تشکیل سازمان بسیج</a:t>
            </a:r>
          </a:p>
          <a:p>
            <a:pPr algn="r"/>
            <a:r>
              <a:rPr lang="fa-IR" sz="2400" b="1" dirty="0">
                <a:latin typeface="AmuzehNewNormalPS"/>
                <a:cs typeface="+mj-cs"/>
              </a:rPr>
              <a:t>هدف از تشکیل بسیج عبارت است از:</a:t>
            </a:r>
          </a:p>
          <a:p>
            <a:pPr algn="r"/>
            <a:r>
              <a:rPr lang="fa-IR" sz="2400" b="1" dirty="0">
                <a:latin typeface="AmuzehNewNormalPS"/>
                <a:cs typeface="+mj-cs"/>
              </a:rPr>
              <a:t>ایجاد توانایی های لازم در کلیه افراد معتقد به قانون اساسی و اهداف انقلاب اسلامی به </a:t>
            </a:r>
            <a:r>
              <a:rPr lang="fa-IR" sz="2400" b="1" dirty="0" smtClean="0">
                <a:latin typeface="AmuzehNewNormalPS"/>
                <a:cs typeface="+mj-cs"/>
              </a:rPr>
              <a:t>منظوردفاع </a:t>
            </a:r>
            <a:r>
              <a:rPr lang="fa-IR" sz="2400" b="1" dirty="0">
                <a:latin typeface="AmuzehNewNormalPS"/>
                <a:cs typeface="+mj-cs"/>
              </a:rPr>
              <a:t>از کشور، نظام جمهوری اسلامی و نیز کمک به مردم به هنگام بروز بلایا و حوادث غیر مترقبه </a:t>
            </a:r>
            <a:r>
              <a:rPr lang="fa-IR" sz="2400" b="1" dirty="0" smtClean="0">
                <a:latin typeface="AmuzehNewNormalPS"/>
                <a:cs typeface="+mj-cs"/>
              </a:rPr>
              <a:t>باهماهنگی </a:t>
            </a:r>
            <a:r>
              <a:rPr lang="fa-IR" sz="2400" b="1" dirty="0">
                <a:latin typeface="AmuzehNewNormalPS"/>
                <a:cs typeface="+mj-cs"/>
              </a:rPr>
              <a:t>مراجع ذی </a:t>
            </a:r>
            <a:r>
              <a:rPr lang="fa-IR" sz="2400" b="1" dirty="0" smtClean="0">
                <a:latin typeface="AmuzehNewNormalPS"/>
                <a:cs typeface="+mj-cs"/>
              </a:rPr>
              <a:t>ربط</a:t>
            </a:r>
            <a:r>
              <a:rPr lang="fa-IR" sz="2000" dirty="0" smtClean="0">
                <a:latin typeface="AmuzehNewNormalPS"/>
                <a:cs typeface="+mj-cs"/>
              </a:rPr>
              <a:t>.</a:t>
            </a:r>
          </a:p>
          <a:p>
            <a:pPr algn="r"/>
            <a:r>
              <a:rPr lang="fa-IR" sz="2400" b="1" dirty="0">
                <a:latin typeface="AmuzehNewNormalPS"/>
                <a:cs typeface="+mj-cs"/>
              </a:rPr>
              <a:t>امام خميني (ره) در مورد اهميت و ضرورت تشكيل بسيج فرمودند : « دفاع از اسلام و كشورهاي اسلامي امري است كه در مواقع </a:t>
            </a:r>
            <a:r>
              <a:rPr lang="fa-IR" sz="2400" b="1" dirty="0" smtClean="0">
                <a:latin typeface="AmuzehNewNormalPS"/>
                <a:cs typeface="+mj-cs"/>
              </a:rPr>
              <a:t>خطر، </a:t>
            </a:r>
            <a:r>
              <a:rPr lang="fa-IR" sz="2400" b="1" dirty="0">
                <a:latin typeface="AmuzehNewNormalPS"/>
                <a:cs typeface="+mj-cs"/>
              </a:rPr>
              <a:t>تكليف شرعي و الهي و ملي است و برتمام قشرها و </a:t>
            </a:r>
            <a:r>
              <a:rPr lang="fa-IR" sz="2400" b="1" dirty="0" smtClean="0">
                <a:latin typeface="AmuzehNewNormalPS"/>
                <a:cs typeface="+mj-cs"/>
              </a:rPr>
              <a:t>گروه ها </a:t>
            </a:r>
            <a:r>
              <a:rPr lang="fa-IR" sz="2400" b="1" dirty="0">
                <a:latin typeface="AmuzehNewNormalPS"/>
                <a:cs typeface="+mj-cs"/>
              </a:rPr>
              <a:t>واجب است » .</a:t>
            </a:r>
          </a:p>
          <a:p>
            <a:pPr algn="r"/>
            <a:r>
              <a:rPr lang="fa-IR" sz="2400" b="1" dirty="0">
                <a:latin typeface="AmuzehNewNormalPS"/>
                <a:cs typeface="+mj-cs"/>
              </a:rPr>
              <a:t>مقام معظم رهبري در خصوص جايگاه بسيج </a:t>
            </a:r>
            <a:r>
              <a:rPr lang="fa-IR" sz="2400" b="1" dirty="0" smtClean="0">
                <a:latin typeface="AmuzehNewNormalPS"/>
                <a:cs typeface="+mj-cs"/>
              </a:rPr>
              <a:t>می فرمایند</a:t>
            </a:r>
            <a:r>
              <a:rPr lang="fa-IR" sz="2400" b="1" dirty="0">
                <a:latin typeface="AmuzehNewNormalPS"/>
                <a:cs typeface="+mj-cs"/>
              </a:rPr>
              <a:t>: بسيج يعني متن مردم‌ آن مردمي كه مي‌توان اميد دفاع از انقلاب را از آنها داشت.‌</a:t>
            </a:r>
            <a:endParaRPr lang="en-US" sz="2400" b="1" dirty="0">
              <a:latin typeface="AmuzehNewNormalPS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27434" y="1626469"/>
            <a:ext cx="2" cy="448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4931" y="580741"/>
            <a:ext cx="4855779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sz="2400" b="1" dirty="0">
                <a:solidFill>
                  <a:srgbClr val="362900"/>
                </a:solidFill>
                <a:latin typeface="Amuzeh-New-Bold"/>
                <a:cs typeface="+mj-cs"/>
              </a:rPr>
              <a:t>معیارها و شاخص های یک بسیجی </a:t>
            </a:r>
            <a:r>
              <a:rPr lang="fa-IR" sz="2400" b="1" dirty="0" smtClean="0">
                <a:solidFill>
                  <a:srgbClr val="362900"/>
                </a:solidFill>
                <a:latin typeface="Amuzeh-New-Bold"/>
                <a:cs typeface="+mj-cs"/>
              </a:rPr>
              <a:t>نمونه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احمد: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 ایمان به خدا؛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او هیچ گاه خدا را فراموش نمی کند. 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بهنام: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قرائت قرآن و دعا؛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حاج حسین علاقهٔ قلبی به قرآن دارد و از هر فرصتی برای قرائت قرآن، دعاهای کوتاه، زیارت عاشورا، دعای فرج و سایرذکرها استفاده می کند.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محمد رضا: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ایثار و ازخود گذشتگی؛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حاج حسین با وجود آثار جراحت وترکش های خمپاره در بدنش مانند یک جوان سالم فعالیت و جنب وجوش دارد.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مجید: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خوش اخلاقی؛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او خیلی مهربان است و لبخند از لبانش محو نمی شود.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داوود: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انقلابی و ولایی؛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حاج حسین عاشق امام خمینی ، و رهبر </a:t>
            </a:r>
            <a:r>
              <a:rPr lang="fa-IR" b="1" dirty="0" smtClean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عزیز است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محمد مهدی: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عشق به شهدا؛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علاقه اش به شهدا عجیب است.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وحید: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قناعت و ساده زیستی؛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حاج حسین فردی آراسته، تمیز و در عین حال ساده است.</a:t>
            </a:r>
          </a:p>
          <a:p>
            <a:pPr lvl="0" algn="r"/>
            <a:r>
              <a:rPr lang="fa-IR" b="1" dirty="0">
                <a:solidFill>
                  <a:srgbClr val="362900"/>
                </a:solidFill>
                <a:latin typeface="Amuzeh-New-Bold"/>
                <a:cs typeface="Times New Roman" panose="02020603050405020304" pitchFamily="18" charset="0"/>
              </a:rPr>
              <a:t>سامان: </a:t>
            </a:r>
            <a:r>
              <a:rPr lang="fa-IR" b="1" dirty="0">
                <a:solidFill>
                  <a:prstClr val="black"/>
                </a:solidFill>
                <a:latin typeface="Amuzeh-New-Bold"/>
                <a:cs typeface="Times New Roman" panose="02020603050405020304" pitchFamily="18" charset="0"/>
              </a:rPr>
              <a:t>نیکوکاری؛ </a:t>
            </a:r>
            <a:r>
              <a:rPr lang="fa-IR" b="1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بین مردم صلح و آشتی برقرار می کند و به خانواده های محروم رسیدگی می کند</a:t>
            </a:r>
            <a:r>
              <a:rPr lang="fa-IR" sz="1400" dirty="0">
                <a:solidFill>
                  <a:prstClr val="black"/>
                </a:solidFill>
                <a:latin typeface="AmuzehNewNormalPS"/>
                <a:cs typeface="Times New Roman" panose="02020603050405020304" pitchFamily="18" charset="0"/>
              </a:rPr>
              <a:t>.</a:t>
            </a:r>
          </a:p>
          <a:p>
            <a:pPr algn="r"/>
            <a:endParaRPr lang="fa-IR" sz="2400" b="1" dirty="0" smtClean="0">
              <a:latin typeface="Amuzeh-New-Bold"/>
              <a:cs typeface="+mj-cs"/>
            </a:endParaRPr>
          </a:p>
          <a:p>
            <a:pPr algn="r"/>
            <a:endParaRPr lang="en-US" sz="24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516" y="3396897"/>
            <a:ext cx="2688019" cy="290050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" y="157500"/>
            <a:ext cx="5037081" cy="29956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4" y="3396897"/>
            <a:ext cx="2774733" cy="290050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49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