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77" r:id="rId2"/>
    <p:sldId id="256" r:id="rId3"/>
    <p:sldId id="257" r:id="rId4"/>
    <p:sldId id="258" r:id="rId5"/>
    <p:sldId id="266" r:id="rId6"/>
    <p:sldId id="282" r:id="rId7"/>
    <p:sldId id="268" r:id="rId8"/>
    <p:sldId id="276" r:id="rId9"/>
    <p:sldId id="267" r:id="rId10"/>
    <p:sldId id="271" r:id="rId11"/>
    <p:sldId id="272" r:id="rId12"/>
    <p:sldId id="262" r:id="rId13"/>
    <p:sldId id="283" r:id="rId14"/>
    <p:sldId id="278" r:id="rId15"/>
    <p:sldId id="289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 Jadid" panose="00000700000000000000" pitchFamily="2" charset="-78"/>
      <p:bold r:id="rId26"/>
    </p:embeddedFont>
    <p:embeddedFont>
      <p:font typeface="B Nazanin" panose="00000400000000000000" pitchFamily="2" charset="-78"/>
      <p:regular r:id="rId27"/>
      <p:bold r:id="rId28"/>
    </p:embeddedFont>
    <p:embeddedFont>
      <p:font typeface="B Zar" panose="00000400000000000000" pitchFamily="2" charset="-78"/>
      <p:regular r:id="rId29"/>
      <p:bold r:id="rId30"/>
    </p:embeddedFont>
    <p:embeddedFont>
      <p:font typeface="B Titr" panose="00000700000000000000" pitchFamily="2" charset="-78"/>
      <p:bold r:id="rId31"/>
    </p:embeddedFont>
    <p:embeddedFont>
      <p:font typeface="B Arash" panose="00000400000000000000" pitchFamily="2" charset="-78"/>
      <p:regular r:id="rId32"/>
    </p:embeddedFont>
    <p:embeddedFont>
      <p:font typeface="Helvetica" panose="020B0604020202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6425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5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AAE4DC-D839-47BF-A90A-4184C28073A5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2CDFA-94D1-4DD8-98E5-75D4D73DE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82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72FA8F-FBEA-477D-94B8-37834573F72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31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6D58D5-E894-4819-8D47-CA528C217D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25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35F5BF-C6F7-4204-AF3B-CC015CF59C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70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E6B7-8110-42C9-85CE-8D8C856C809A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CC32-F17A-4FE7-97BE-826671C07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2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8AB0-66A6-47D7-9FE6-76D606F203ED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6F1B-2E29-40C5-B57B-EF6BAEE0E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91ED-A4E9-41BE-9070-B7B3F0E813C8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9686-FA6E-4743-BCAA-335B41E6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804D-9C39-47D5-836C-534E1FA9BD7F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E89D-3C17-47F4-8A04-4D5F1679F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4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5A08-77E2-4A37-92B2-43657B20F1C5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AF35-504B-448B-96E0-C518D52B7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4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6A3B8-5A49-4CA3-B20D-DFA7730F96EB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E6C5-9F1A-407F-93B9-AEE519619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2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D0A0-DB2A-422A-82BC-0C1547355601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BB80-3C61-4F50-A9A9-2E3CE180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DA02-4EE1-4EE3-8019-5769A59CB339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96FC-5938-4D0C-ADA2-3E5E7C453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4C8F-452A-4A9C-A8DC-B1BB35FB45C1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68905-7044-4002-8D4C-B94FBF0F8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6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9C832-71FD-4D4D-93EB-88AD3DAC7504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A17C0-4AA6-4453-AF39-CD4B65492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F21E-36EB-4CF1-90A7-680F7E25EADE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02B5-944F-4020-878D-11EBFAD41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2779BC-EAA8-4031-8BF7-984E8007E6B9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BA765C-3696-4174-B4BD-F458024A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10" Type="http://schemas.openxmlformats.org/officeDocument/2006/relationships/slide" Target="slide15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مدیریت آموزش و پرورش ناحیه ۳ کرمانشاه</a:t>
            </a:r>
            <a:b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/>
            </a:r>
            <a:b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گروههای آموزشی ناحیه۳</a:t>
            </a:r>
            <a:endParaRPr lang="en-US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6858000" cy="1752600"/>
          </a:xfrm>
        </p:spPr>
        <p:txBody>
          <a:bodyPr/>
          <a:lstStyle/>
          <a:p>
            <a:r>
              <a:rPr lang="fa-IR" altLang="en-US" b="1" smtClean="0">
                <a:solidFill>
                  <a:srgbClr val="FF0000"/>
                </a:solidFill>
                <a:cs typeface="B Nazanin" panose="00000400000000000000" pitchFamily="2" charset="-78"/>
              </a:rPr>
              <a:t>نام دبیر: امیدعلی محمدی</a:t>
            </a:r>
          </a:p>
          <a:p>
            <a:r>
              <a:rPr lang="fa-IR" altLang="en-US" b="1" smtClean="0">
                <a:solidFill>
                  <a:srgbClr val="FF0000"/>
                </a:solidFill>
                <a:cs typeface="B Nazanin" panose="00000400000000000000" pitchFamily="2" charset="-78"/>
              </a:rPr>
              <a:t> سالتحصیلی : ۱۴۰۰-۱۳۹۹</a:t>
            </a:r>
            <a:endParaRPr lang="en-US" altLang="en-US" b="1" smtClean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81557" cy="10341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457200" y="40386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fa-IR" altLang="en-US" b="1"/>
              <a:t>در بعضی از عناصر در تعداد پروتون و یا همان عدد اتمی باهم برابر ولی در تعداد نوترون باهم متفاوتند ، مثلا در اتم های کربن این مورد مشاهده می شود</a:t>
            </a:r>
            <a:endParaRPr lang="en-US" altLang="en-US" b="1"/>
          </a:p>
        </p:txBody>
      </p:sp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1524000" y="4419600"/>
            <a:ext cx="630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کربن </a:t>
            </a:r>
            <a:endParaRPr lang="en-US" altLang="en-US"/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276600" y="4419600"/>
            <a:ext cx="566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کربن</a:t>
            </a:r>
            <a:endParaRPr lang="en-US" altLang="en-US"/>
          </a:p>
        </p:txBody>
      </p: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5334000" y="4343400"/>
            <a:ext cx="566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کربن</a:t>
            </a:r>
            <a:endParaRPr lang="en-US" altLang="en-US"/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5029200" y="4343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-12</a:t>
            </a:r>
            <a:endParaRPr lang="en-US" altLang="en-US"/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2895600" y="4419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-13</a:t>
            </a:r>
            <a:endParaRPr lang="en-US" altLang="en-US"/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1143000" y="4419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-14</a:t>
            </a:r>
            <a:endParaRPr lang="en-US" altLang="en-US"/>
          </a:p>
        </p:txBody>
      </p:sp>
      <p:pic>
        <p:nvPicPr>
          <p:cNvPr id="14345" name="Picture 2" descr="F:\فانتزی\0001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28600"/>
            <a:ext cx="5191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evel 19"/>
          <p:cNvSpPr/>
          <p:nvPr/>
        </p:nvSpPr>
        <p:spPr>
          <a:xfrm>
            <a:off x="609600" y="1066800"/>
            <a:ext cx="8305800" cy="12192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نوک مداد از کربن ساخته شده است اتمهای کربن ساخته شده در نوک مداد دقیقا یکسان نیستند.</a:t>
            </a:r>
            <a:endParaRPr lang="en-US" b="1" dirty="0"/>
          </a:p>
        </p:txBody>
      </p:sp>
      <p:pic>
        <p:nvPicPr>
          <p:cNvPr id="14347" name="Picture 3" descr="I:\,0,0.,0.,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228600" y="5334000"/>
            <a:ext cx="76962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به اتم های یک عنصر که در تعداد نوترون ها متفاوتند ایزوتوپ گویند.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09600" y="5943600"/>
            <a:ext cx="77724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تعداد پروتون ها در عنصر کربن یکسان و برابر شش است اما در تعداد نوترون با هم فرق دارند و به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ترتیب 6و7و8 تعداد نوترونهای ایزوتوپ کربن است</a:t>
            </a:r>
            <a:endParaRPr lang="en-US" dirty="0"/>
          </a:p>
        </p:txBody>
      </p:sp>
      <p:sp>
        <p:nvSpPr>
          <p:cNvPr id="14350" name="TextBox 24"/>
          <p:cNvSpPr txBox="1">
            <a:spLocks noChangeArrowheads="1"/>
          </p:cNvSpPr>
          <p:nvPr/>
        </p:nvSpPr>
        <p:spPr bwMode="auto">
          <a:xfrm>
            <a:off x="5410200" y="4800600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14351" name="TextBox 25"/>
          <p:cNvSpPr txBox="1">
            <a:spLocks noChangeArrowheads="1"/>
          </p:cNvSpPr>
          <p:nvPr/>
        </p:nvSpPr>
        <p:spPr bwMode="auto">
          <a:xfrm>
            <a:off x="3352800" y="4800600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14352" name="TextBox 26"/>
          <p:cNvSpPr txBox="1">
            <a:spLocks noChangeArrowheads="1"/>
          </p:cNvSpPr>
          <p:nvPr/>
        </p:nvSpPr>
        <p:spPr bwMode="auto">
          <a:xfrm>
            <a:off x="1371600" y="4800600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14353" name="TextBox 27"/>
          <p:cNvSpPr txBox="1">
            <a:spLocks noChangeArrowheads="1"/>
          </p:cNvSpPr>
          <p:nvPr/>
        </p:nvSpPr>
        <p:spPr bwMode="auto">
          <a:xfrm>
            <a:off x="5105400" y="4648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12</a:t>
            </a:r>
            <a:endParaRPr lang="en-US" altLang="en-US"/>
          </a:p>
        </p:txBody>
      </p:sp>
      <p:sp>
        <p:nvSpPr>
          <p:cNvPr id="14354" name="TextBox 28"/>
          <p:cNvSpPr txBox="1">
            <a:spLocks noChangeArrowheads="1"/>
          </p:cNvSpPr>
          <p:nvPr/>
        </p:nvSpPr>
        <p:spPr bwMode="auto">
          <a:xfrm>
            <a:off x="5105400" y="495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6</a:t>
            </a:r>
            <a:endParaRPr lang="en-US" altLang="en-US"/>
          </a:p>
        </p:txBody>
      </p:sp>
      <p:sp>
        <p:nvSpPr>
          <p:cNvPr id="14355" name="TextBox 29"/>
          <p:cNvSpPr txBox="1">
            <a:spLocks noChangeArrowheads="1"/>
          </p:cNvSpPr>
          <p:nvPr/>
        </p:nvSpPr>
        <p:spPr bwMode="auto">
          <a:xfrm>
            <a:off x="3048000" y="4724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13</a:t>
            </a:r>
            <a:endParaRPr lang="en-US" altLang="en-US"/>
          </a:p>
        </p:txBody>
      </p:sp>
      <p:sp>
        <p:nvSpPr>
          <p:cNvPr id="14356" name="TextBox 30"/>
          <p:cNvSpPr txBox="1">
            <a:spLocks noChangeArrowheads="1"/>
          </p:cNvSpPr>
          <p:nvPr/>
        </p:nvSpPr>
        <p:spPr bwMode="auto">
          <a:xfrm>
            <a:off x="3200400" y="5029200"/>
            <a:ext cx="15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6</a:t>
            </a:r>
            <a:endParaRPr lang="en-US" altLang="en-US"/>
          </a:p>
        </p:txBody>
      </p:sp>
      <p:sp>
        <p:nvSpPr>
          <p:cNvPr id="14357" name="TextBox 31"/>
          <p:cNvSpPr txBox="1">
            <a:spLocks noChangeArrowheads="1"/>
          </p:cNvSpPr>
          <p:nvPr/>
        </p:nvSpPr>
        <p:spPr bwMode="auto">
          <a:xfrm>
            <a:off x="990600" y="47244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14</a:t>
            </a:r>
            <a:endParaRPr lang="en-US" altLang="en-US"/>
          </a:p>
        </p:txBody>
      </p:sp>
      <p:sp>
        <p:nvSpPr>
          <p:cNvPr id="14358" name="TextBox 32"/>
          <p:cNvSpPr txBox="1">
            <a:spLocks noChangeArrowheads="1"/>
          </p:cNvSpPr>
          <p:nvPr/>
        </p:nvSpPr>
        <p:spPr bwMode="auto">
          <a:xfrm>
            <a:off x="1219200" y="5029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6</a:t>
            </a:r>
            <a:endParaRPr lang="en-US" altLang="en-US"/>
          </a:p>
        </p:txBody>
      </p:sp>
      <p:sp>
        <p:nvSpPr>
          <p:cNvPr id="14359" name="TextBox 33"/>
          <p:cNvSpPr txBox="1">
            <a:spLocks noChangeArrowheads="1"/>
          </p:cNvSpPr>
          <p:nvPr/>
        </p:nvSpPr>
        <p:spPr bwMode="auto">
          <a:xfrm>
            <a:off x="228600" y="48006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 sz="1100" b="1"/>
              <a:t>عدد جرمی</a:t>
            </a:r>
            <a:endParaRPr lang="en-US" altLang="en-US" sz="1100" b="1"/>
          </a:p>
        </p:txBody>
      </p:sp>
      <p:sp>
        <p:nvSpPr>
          <p:cNvPr id="14360" name="TextBox 34"/>
          <p:cNvSpPr txBox="1">
            <a:spLocks noChangeArrowheads="1"/>
          </p:cNvSpPr>
          <p:nvPr/>
        </p:nvSpPr>
        <p:spPr bwMode="auto">
          <a:xfrm>
            <a:off x="152400" y="51054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 sz="1400" b="1"/>
              <a:t>عدد اتمی</a:t>
            </a:r>
            <a:endParaRPr lang="en-US" altLang="en-US" sz="1400" b="1"/>
          </a:p>
        </p:txBody>
      </p:sp>
      <p:sp>
        <p:nvSpPr>
          <p:cNvPr id="36" name="Notched Right Arrow 35"/>
          <p:cNvSpPr/>
          <p:nvPr/>
        </p:nvSpPr>
        <p:spPr>
          <a:xfrm>
            <a:off x="914400" y="4876800"/>
            <a:ext cx="1524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Notched Right Arrow 36"/>
          <p:cNvSpPr/>
          <p:nvPr/>
        </p:nvSpPr>
        <p:spPr>
          <a:xfrm>
            <a:off x="990600" y="5181600"/>
            <a:ext cx="3048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392237"/>
          </a:xfrm>
        </p:spPr>
        <p:txBody>
          <a:bodyPr/>
          <a:lstStyle/>
          <a:p>
            <a:endParaRPr lang="en-US" altLang="en-US" smtClean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229600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79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تعداد پروتون های هسته هر اتم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عدد اتمی</a:t>
                      </a:r>
                      <a:endParaRPr lang="en-US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48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مجموع تعداد پروتون ونوترون هسته اتم هر عنصر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عدد جرمی</a:t>
                      </a:r>
                      <a:endParaRPr lang="en-US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48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اتم هایی از یک عنصرکه در تعدادنوترون باهم متفاوتند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ایزوتوپ</a:t>
                      </a:r>
                      <a:endParaRPr lang="en-US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48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اگردر ایزوتوپ ها تعداد نوترون به پروتون در آنها از 1/5 بیشتر باشند،هسته ناپایدار دارند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ماده پرتو زا</a:t>
                      </a:r>
                      <a:endParaRPr lang="en-US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48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383" name="Picture 2" descr="F:\فانتزی\motahrk\New Folder\2222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5105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2133600"/>
            <a:ext cx="8229600" cy="7921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2400" b="1">
                <a:latin typeface="+mj-lt"/>
                <a:ea typeface="+mj-ea"/>
                <a:cs typeface="+mj-cs"/>
              </a:rPr>
              <a:t>کاربرد مواد پرتوزا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385" name="Rectangle 11"/>
          <p:cNvSpPr>
            <a:spLocks noChangeArrowheads="1"/>
          </p:cNvSpPr>
          <p:nvPr/>
        </p:nvSpPr>
        <p:spPr bwMode="auto">
          <a:xfrm>
            <a:off x="1066800" y="3276600"/>
            <a:ext cx="5562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fa-IR" altLang="en-US" b="1"/>
              <a:t>مواد رادیواکتیو با وجودی که خطرناکند در پزشکی کاربرد دارند :</a:t>
            </a:r>
          </a:p>
          <a:p>
            <a:pPr algn="r" eaLnBrk="1" hangingPunct="1"/>
            <a:endParaRPr lang="fa-IR" altLang="en-US" b="1"/>
          </a:p>
          <a:p>
            <a:pPr algn="r" eaLnBrk="1" hangingPunct="1"/>
            <a:r>
              <a:rPr lang="fa-IR" altLang="en-US" b="1"/>
              <a:t>-پرتو گاما آسان ترین راه و موثرترین روش برای ضدعفونی کردن.</a:t>
            </a:r>
          </a:p>
          <a:p>
            <a:pPr algn="r" eaLnBrk="1" hangingPunct="1"/>
            <a:endParaRPr lang="fa-IR" altLang="en-US" b="1"/>
          </a:p>
          <a:p>
            <a:pPr algn="r" eaLnBrk="1" hangingPunct="1"/>
            <a:r>
              <a:rPr lang="fa-IR" altLang="en-US" b="1"/>
              <a:t>-استفاده از  باطری هسته ای برای تنظیم ضربان قلب.</a:t>
            </a:r>
          </a:p>
          <a:p>
            <a:pPr algn="r" eaLnBrk="1" hangingPunct="1"/>
            <a:endParaRPr lang="fa-IR" altLang="en-US" b="1"/>
          </a:p>
          <a:p>
            <a:pPr algn="r" eaLnBrk="1" hangingPunct="1"/>
            <a:r>
              <a:rPr lang="fa-IR" altLang="en-US" b="1"/>
              <a:t>-قرص ید-131 برای کنترل غده تیروئید.</a:t>
            </a:r>
          </a:p>
          <a:p>
            <a:pPr algn="r" eaLnBrk="1" hangingPunct="1"/>
            <a:endParaRPr lang="fa-IR" altLang="en-US" b="1"/>
          </a:p>
          <a:p>
            <a:pPr algn="r" eaLnBrk="1" hangingPunct="1"/>
            <a:r>
              <a:rPr lang="fa-IR" altLang="en-US" b="1"/>
              <a:t>استفاده از نیروی هسته ای در تولید برق.</a:t>
            </a:r>
            <a:endParaRPr lang="en-US" altLang="en-US" b="1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334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/>
            <a:r>
              <a:rPr lang="fa-IR" altLang="en-US" sz="1800" b="1" smtClean="0"/>
              <a:t> شکل مقابل اتم سدیم رانشان می دهد</a:t>
            </a:r>
            <a:endParaRPr lang="en-US" altLang="en-US" sz="1800" b="1" smtClean="0"/>
          </a:p>
        </p:txBody>
      </p:sp>
      <p:pic>
        <p:nvPicPr>
          <p:cNvPr id="16387" name="Picture 2" descr="F:\فانتزی\New folder\New folder\0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19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0" y="914400"/>
            <a:ext cx="4800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با توجه به شکل تعداد بار مثبت بیشتر از بار منفی است.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3657600" y="1600200"/>
            <a:ext cx="5181600" cy="646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fa-IR" altLang="en-US" b="1"/>
              <a:t>اتم هایی که تعداد بار الکتریکی مثبت و منفی آنها یکسان نباشد،</a:t>
            </a:r>
          </a:p>
          <a:p>
            <a:pPr algn="r" eaLnBrk="1" hangingPunct="1"/>
            <a:r>
              <a:rPr lang="fa-IR" altLang="en-US" b="1">
                <a:solidFill>
                  <a:srgbClr val="FF0000"/>
                </a:solidFill>
              </a:rPr>
              <a:t>یون</a:t>
            </a:r>
            <a:r>
              <a:rPr lang="fa-IR" altLang="en-US" b="1"/>
              <a:t> نامیده می شود</a:t>
            </a:r>
            <a:endParaRPr lang="en-US" altLang="en-US" b="1"/>
          </a:p>
        </p:txBody>
      </p: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0" y="28194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fa-IR" altLang="en-US" b="1"/>
              <a:t>اگر تعداد بارالکتریکی منفی بیشتر باشد </a:t>
            </a:r>
            <a:r>
              <a:rPr lang="fa-IR" altLang="en-US" b="1">
                <a:solidFill>
                  <a:srgbClr val="FF0000"/>
                </a:solidFill>
              </a:rPr>
              <a:t>یون منفی </a:t>
            </a:r>
            <a:r>
              <a:rPr lang="fa-IR" altLang="en-US" b="1"/>
              <a:t>،</a:t>
            </a:r>
          </a:p>
          <a:p>
            <a:pPr algn="r" eaLnBrk="1" hangingPunct="1"/>
            <a:r>
              <a:rPr lang="fa-IR" altLang="en-US" b="1"/>
              <a:t> اگر تعداد بار الکتریکی مثبت بیشتر باشد </a:t>
            </a:r>
            <a:r>
              <a:rPr lang="fa-IR" altLang="en-US" b="1">
                <a:solidFill>
                  <a:srgbClr val="FF0000"/>
                </a:solidFill>
              </a:rPr>
              <a:t>یون مثبت</a:t>
            </a:r>
          </a:p>
          <a:p>
            <a:pPr algn="r" eaLnBrk="1" hangingPunct="1"/>
            <a:r>
              <a:rPr lang="fa-IR" altLang="en-US" b="1"/>
              <a:t> اگر بار مثبت ومنفی برابر داشته باشد </a:t>
            </a:r>
            <a:r>
              <a:rPr lang="fa-IR" altLang="en-US" b="1">
                <a:solidFill>
                  <a:srgbClr val="FF0000"/>
                </a:solidFill>
              </a:rPr>
              <a:t>اتم خنثی </a:t>
            </a:r>
            <a:r>
              <a:rPr lang="fa-IR" altLang="en-US" b="1"/>
              <a:t>نامیده می شود</a:t>
            </a:r>
            <a:endParaRPr lang="en-US" altLang="en-US" b="1"/>
          </a:p>
        </p:txBody>
      </p:sp>
      <p:sp>
        <p:nvSpPr>
          <p:cNvPr id="16391" name="Content Placeholder 7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6392" name="Picture 2" descr="E:\هنر\xc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8686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just" rtl="1"/>
            <a:r>
              <a:rPr lang="fa-IR" altLang="en-US" sz="5400" b="1" smtClean="0">
                <a:solidFill>
                  <a:srgbClr val="FF0000"/>
                </a:solidFill>
                <a:cs typeface="B Nazanin" panose="00000400000000000000" pitchFamily="2" charset="-78"/>
              </a:rPr>
              <a:t>دانش آموز عزیز حالا با توجه به مفاهیمی که در این فصل یاد گرفتید</a:t>
            </a:r>
            <a:r>
              <a:rPr lang="en-US" altLang="en-US" sz="5400" b="1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5400" b="1" smtClean="0">
                <a:solidFill>
                  <a:srgbClr val="FF0000"/>
                </a:solidFill>
                <a:cs typeface="B Nazanin" panose="00000400000000000000" pitchFamily="2" charset="-78"/>
              </a:rPr>
              <a:t>به سؤالات اسلایدهای بعدی پاسخ دهید.</a:t>
            </a:r>
            <a:endParaRPr lang="en-US" altLang="en-US" sz="5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7975" y="2286000"/>
          <a:ext cx="7929563" cy="3367088"/>
        </p:xfrm>
        <a:graphic>
          <a:graphicData uri="http://schemas.openxmlformats.org/drawingml/2006/table">
            <a:tbl>
              <a:tblPr rtl="1"/>
              <a:tblGrid>
                <a:gridCol w="1269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2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0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2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92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84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تعداد الکترون</a:t>
                      </a:r>
                      <a:endParaRPr lang="en-US" sz="15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تعدادپروتون</a:t>
                      </a:r>
                      <a:endParaRPr lang="en-US" sz="15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تعداد نوترون</a:t>
                      </a:r>
                      <a:endParaRPr lang="en-US" sz="15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عدداتمی</a:t>
                      </a:r>
                      <a:endParaRPr lang="en-US" sz="15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عددجرمی</a:t>
                      </a:r>
                      <a:endParaRPr lang="en-US" sz="15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نوع</a:t>
                      </a:r>
                      <a:r>
                        <a:rPr lang="fa-IR" sz="1800" b="1" baseline="0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 ذره</a:t>
                      </a:r>
                      <a:endParaRPr lang="en-US" sz="18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87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latin typeface="B Zar"/>
                          <a:ea typeface="Calibri"/>
                          <a:cs typeface="B Nazanin" pitchFamily="2" charset="-78"/>
                        </a:rPr>
                        <a:t>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87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B Zar"/>
                          <a:ea typeface="Calibri"/>
                          <a:cs typeface="B Nazanin" pitchFamily="2" charset="-78"/>
                        </a:rPr>
                        <a:t> </a:t>
                      </a:r>
                      <a:endParaRPr lang="en-US" sz="24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87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700" b="1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latin typeface="B Zar"/>
                          <a:ea typeface="Calibri"/>
                          <a:cs typeface="B Nazanin" pitchFamily="2" charset="-78"/>
                        </a:rPr>
                        <a:t>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719138"/>
            <a:ext cx="13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graphicFrame>
        <p:nvGraphicFramePr>
          <p:cNvPr id="18472" name="Object 4"/>
          <p:cNvGraphicFramePr>
            <a:graphicFrameLocks noChangeAspect="1"/>
          </p:cNvGraphicFramePr>
          <p:nvPr/>
        </p:nvGraphicFramePr>
        <p:xfrm>
          <a:off x="533400" y="3429000"/>
          <a:ext cx="7477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4" imgW="355446" imgH="241195" progId="Equation.DSMT4">
                  <p:embed/>
                </p:oleObj>
              </mc:Choice>
              <mc:Fallback>
                <p:oleObj name="Equation" r:id="rId4" imgW="355446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7477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719138"/>
            <a:ext cx="13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graphicFrame>
        <p:nvGraphicFramePr>
          <p:cNvPr id="18474" name="Object 6"/>
          <p:cNvGraphicFramePr>
            <a:graphicFrameLocks noChangeAspect="1"/>
          </p:cNvGraphicFramePr>
          <p:nvPr/>
        </p:nvGraphicFramePr>
        <p:xfrm>
          <a:off x="484188" y="4167188"/>
          <a:ext cx="7937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6" imgW="355446" imgH="241195" progId="Equation.DSMT4">
                  <p:embed/>
                </p:oleObj>
              </mc:Choice>
              <mc:Fallback>
                <p:oleObj name="Equation" r:id="rId6" imgW="355446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4167188"/>
                        <a:ext cx="7937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19138"/>
            <a:ext cx="13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graphicFrame>
        <p:nvGraphicFramePr>
          <p:cNvPr id="18476" name="Object 8"/>
          <p:cNvGraphicFramePr>
            <a:graphicFrameLocks noChangeAspect="1"/>
          </p:cNvGraphicFramePr>
          <p:nvPr/>
        </p:nvGraphicFramePr>
        <p:xfrm>
          <a:off x="484188" y="4970463"/>
          <a:ext cx="736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8" imgW="431613" imgH="241195" progId="Equation.DSMT4">
                  <p:embed/>
                </p:oleObj>
              </mc:Choice>
              <mc:Fallback>
                <p:oleObj name="Equation" r:id="rId8" imgW="431613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4970463"/>
                        <a:ext cx="7366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7" name="TextBox 3"/>
          <p:cNvSpPr txBox="1">
            <a:spLocks noChangeArrowheads="1"/>
          </p:cNvSpPr>
          <p:nvPr/>
        </p:nvSpPr>
        <p:spPr bwMode="auto">
          <a:xfrm>
            <a:off x="3124200" y="1219200"/>
            <a:ext cx="364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 sz="2800" b="1">
                <a:solidFill>
                  <a:srgbClr val="00B0F0"/>
                </a:solidFill>
                <a:cs typeface="B Nazanin" panose="00000400000000000000" pitchFamily="2" charset="-78"/>
              </a:rPr>
              <a:t>۱- جدول زیر را کامل کنید</a:t>
            </a:r>
            <a:endParaRPr lang="en-US" altLang="en-US" sz="2800" b="1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18478" name="TextBox 1"/>
          <p:cNvSpPr txBox="1">
            <a:spLocks noChangeArrowheads="1"/>
          </p:cNvSpPr>
          <p:nvPr/>
        </p:nvSpPr>
        <p:spPr bwMode="auto">
          <a:xfrm>
            <a:off x="307975" y="484188"/>
            <a:ext cx="8683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fa-IR" altLang="en-US" sz="1600" b="1"/>
              <a:t>دانش آموز عزیز، ابتدا جدول را در دفتر علوم خودت رسم کن و با پر کردن آن پاسخ های خود را با اسلاید بعدی مقایسه کنید.</a:t>
            </a:r>
            <a:endParaRPr lang="en-US" altLang="en-US" sz="1600" b="1"/>
          </a:p>
        </p:txBody>
      </p:sp>
      <p:sp>
        <p:nvSpPr>
          <p:cNvPr id="5" name="Left Arrow 4">
            <a:hlinkClick r:id="rId10" action="ppaction://hlinksldjump"/>
          </p:cNvPr>
          <p:cNvSpPr/>
          <p:nvPr/>
        </p:nvSpPr>
        <p:spPr>
          <a:xfrm>
            <a:off x="685800" y="6096000"/>
            <a:ext cx="1447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اسلاید بعدی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7975" y="2286000"/>
          <a:ext cx="7929563" cy="3367088"/>
        </p:xfrm>
        <a:graphic>
          <a:graphicData uri="http://schemas.openxmlformats.org/drawingml/2006/table">
            <a:tbl>
              <a:tblPr rtl="1"/>
              <a:tblGrid>
                <a:gridCol w="1269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2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0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29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92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84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تعداد الکترون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تعدادپروتون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تعداد نوترون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عدداتمی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عددجرمی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نوع</a:t>
                      </a:r>
                      <a:r>
                        <a:rPr lang="fa-IR" sz="1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 ذره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8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۱۲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۱۲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۱۲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۱۲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۲۴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latin typeface="B Zar"/>
                          <a:ea typeface="Calibri"/>
                          <a:cs typeface="B Nazanin" pitchFamily="2" charset="-78"/>
                        </a:rPr>
                        <a:t>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8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۱۰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۷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۸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۷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۱۵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latin typeface="B Zar"/>
                          <a:ea typeface="Calibri"/>
                          <a:cs typeface="B Nazanin" pitchFamily="2" charset="-78"/>
                        </a:rPr>
                        <a:t>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87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۲۴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۲۶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۳۰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۲۶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700" b="1" dirty="0" smtClean="0">
                          <a:solidFill>
                            <a:srgbClr val="000000"/>
                          </a:solidFill>
                          <a:latin typeface="Helvetica"/>
                          <a:ea typeface="Calibri"/>
                          <a:cs typeface="B Nazanin" pitchFamily="2" charset="-78"/>
                        </a:rPr>
                        <a:t>۵۶</a:t>
                      </a:r>
                      <a:endParaRPr lang="fa-IR" sz="27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latin typeface="B Zar"/>
                          <a:ea typeface="Calibri"/>
                          <a:cs typeface="B Nazanin" pitchFamily="2" charset="-78"/>
                        </a:rPr>
                        <a:t>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elvetica"/>
                        <a:ea typeface="Calibri"/>
                        <a:cs typeface="B Nazanin" pitchFamily="2" charset="-78"/>
                      </a:endParaRPr>
                    </a:p>
                  </a:txBody>
                  <a:tcPr marL="51438" marR="51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719138"/>
            <a:ext cx="13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graphicFrame>
        <p:nvGraphicFramePr>
          <p:cNvPr id="20520" name="Object 4"/>
          <p:cNvGraphicFramePr>
            <a:graphicFrameLocks noChangeAspect="1"/>
          </p:cNvGraphicFramePr>
          <p:nvPr/>
        </p:nvGraphicFramePr>
        <p:xfrm>
          <a:off x="533400" y="3429000"/>
          <a:ext cx="7477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3" imgW="355446" imgH="241195" progId="Equation.DSMT4">
                  <p:embed/>
                </p:oleObj>
              </mc:Choice>
              <mc:Fallback>
                <p:oleObj name="Equation" r:id="rId3" imgW="355446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7477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719138"/>
            <a:ext cx="13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graphicFrame>
        <p:nvGraphicFramePr>
          <p:cNvPr id="20522" name="Object 6"/>
          <p:cNvGraphicFramePr>
            <a:graphicFrameLocks noChangeAspect="1"/>
          </p:cNvGraphicFramePr>
          <p:nvPr/>
        </p:nvGraphicFramePr>
        <p:xfrm>
          <a:off x="484188" y="4167188"/>
          <a:ext cx="7937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5" imgW="355446" imgH="241195" progId="Equation.DSMT4">
                  <p:embed/>
                </p:oleObj>
              </mc:Choice>
              <mc:Fallback>
                <p:oleObj name="Equation" r:id="rId5" imgW="355446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4167188"/>
                        <a:ext cx="7937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719138"/>
            <a:ext cx="13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graphicFrame>
        <p:nvGraphicFramePr>
          <p:cNvPr id="20524" name="Object 8"/>
          <p:cNvGraphicFramePr>
            <a:graphicFrameLocks noChangeAspect="1"/>
          </p:cNvGraphicFramePr>
          <p:nvPr/>
        </p:nvGraphicFramePr>
        <p:xfrm>
          <a:off x="484188" y="4970463"/>
          <a:ext cx="736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7" imgW="431613" imgH="241195" progId="Equation.DSMT4">
                  <p:embed/>
                </p:oleObj>
              </mc:Choice>
              <mc:Fallback>
                <p:oleObj name="Equation" r:id="rId7" imgW="431613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4970463"/>
                        <a:ext cx="7366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5" name="TextBox 3"/>
          <p:cNvSpPr txBox="1">
            <a:spLocks noChangeArrowheads="1"/>
          </p:cNvSpPr>
          <p:nvPr/>
        </p:nvSpPr>
        <p:spPr bwMode="auto">
          <a:xfrm>
            <a:off x="3124200" y="1219200"/>
            <a:ext cx="364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 sz="2800" b="1">
                <a:solidFill>
                  <a:srgbClr val="00B0F0"/>
                </a:solidFill>
                <a:cs typeface="B Nazanin" panose="00000400000000000000" pitchFamily="2" charset="-78"/>
              </a:rPr>
              <a:t>۱- جدول زیر را کامل کنید</a:t>
            </a:r>
            <a:endParaRPr lang="en-US" altLang="en-US" sz="2800" b="1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221663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lnSpc>
                <a:spcPct val="200000"/>
              </a:lnSpc>
            </a:pPr>
            <a:r>
              <a:rPr lang="fa-IR" altLang="en-US" sz="2100" b="1">
                <a:solidFill>
                  <a:srgbClr val="FF0000"/>
                </a:solidFill>
                <a:cs typeface="B Jadid" panose="00000700000000000000" pitchFamily="2" charset="-78"/>
              </a:rPr>
              <a:t>با کلیک روی گزینه ها پاسخ صحیح انتخاب کن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altLang="en-US" sz="2100" b="1">
                <a:cs typeface="B Nazanin" panose="00000400000000000000" pitchFamily="2" charset="-78"/>
              </a:rPr>
              <a:t>۱- در یون منفی تعداد الکترون ها بیشتر از پروتون هاست..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altLang="en-US" sz="2100" b="1">
                <a:cs typeface="B Nazanin" panose="00000400000000000000" pitchFamily="2" charset="-78"/>
                <a:hlinkClick r:id="rId2" action="ppaction://hlinksldjump"/>
              </a:rPr>
              <a:t>الف- ص</a:t>
            </a:r>
            <a:r>
              <a:rPr lang="fa-IR" altLang="en-US" sz="2100" b="1">
                <a:cs typeface="B Nazanin" panose="00000400000000000000" pitchFamily="2" charset="-78"/>
              </a:rPr>
              <a:t>                                       </a:t>
            </a:r>
            <a:r>
              <a:rPr lang="fa-IR" altLang="en-US" sz="2100" b="1">
                <a:cs typeface="B Nazanin" panose="00000400000000000000" pitchFamily="2" charset="-78"/>
                <a:hlinkClick r:id="rId3" action="ppaction://hlinksldjump"/>
              </a:rPr>
              <a:t>ب- غ</a:t>
            </a:r>
            <a:endParaRPr lang="fa-IR" altLang="en-US" sz="2100" b="1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200000"/>
              </a:lnSpc>
            </a:pPr>
            <a:r>
              <a:rPr lang="fa-IR" altLang="en-US" sz="2100" b="1">
                <a:cs typeface="B Nazanin" panose="00000400000000000000" pitchFamily="2" charset="-78"/>
              </a:rPr>
              <a:t>۲- ایزوتوپ های یک عنصر در تعداد پروتون ها با هم فرق دارند.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altLang="en-US" sz="2100" b="1">
                <a:cs typeface="B Nazanin" panose="00000400000000000000" pitchFamily="2" charset="-78"/>
                <a:hlinkClick r:id="rId3" action="ppaction://hlinksldjump"/>
              </a:rPr>
              <a:t>الف- ص</a:t>
            </a:r>
            <a:r>
              <a:rPr lang="fa-IR" altLang="en-US" sz="2100" b="1">
                <a:cs typeface="B Nazanin" panose="00000400000000000000" pitchFamily="2" charset="-78"/>
              </a:rPr>
              <a:t>                                       </a:t>
            </a:r>
            <a:r>
              <a:rPr lang="fa-IR" altLang="en-US" sz="2100" b="1">
                <a:cs typeface="B Nazanin" panose="00000400000000000000" pitchFamily="2" charset="-78"/>
                <a:hlinkClick r:id="rId2" action="ppaction://hlinksldjump"/>
              </a:rPr>
              <a:t>ب- غ</a:t>
            </a:r>
            <a:endParaRPr lang="fa-IR" altLang="en-US" sz="2100" b="1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200000"/>
              </a:lnSpc>
            </a:pPr>
            <a:r>
              <a:rPr lang="fa-IR" altLang="en-US" sz="2100" b="1">
                <a:cs typeface="B Nazanin" panose="00000400000000000000" pitchFamily="2" charset="-78"/>
              </a:rPr>
              <a:t>۳- بیشتر ایزوتوپ ها ناپایدار هستند.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altLang="en-US" sz="2100" b="1">
                <a:cs typeface="B Nazanin" panose="00000400000000000000" pitchFamily="2" charset="-78"/>
                <a:hlinkClick r:id="rId3" action="ppaction://hlinksldjump"/>
              </a:rPr>
              <a:t>الف- ص</a:t>
            </a:r>
            <a:r>
              <a:rPr lang="fa-IR" altLang="en-US" sz="2100" b="1">
                <a:cs typeface="B Nazanin" panose="00000400000000000000" pitchFamily="2" charset="-78"/>
              </a:rPr>
              <a:t>                                      </a:t>
            </a:r>
            <a:r>
              <a:rPr lang="fa-IR" altLang="en-US" sz="2100" b="1">
                <a:cs typeface="B Nazanin" panose="00000400000000000000" pitchFamily="2" charset="-78"/>
                <a:hlinkClick r:id="rId2" action="ppaction://hlinksldjump"/>
              </a:rPr>
              <a:t> ب- غ</a:t>
            </a:r>
            <a:endParaRPr lang="fa-IR" altLang="en-US" sz="2100" b="1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200000"/>
              </a:lnSpc>
            </a:pPr>
            <a:endParaRPr lang="fa-IR" altLang="en-US" sz="2100" b="1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200000"/>
              </a:lnSpc>
            </a:pPr>
            <a:endParaRPr lang="fa-IR" altLang="en-US" sz="2100" b="1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200000"/>
              </a:lnSpc>
            </a:pPr>
            <a:endParaRPr lang="fa-IR" altLang="en-US" sz="2100" b="1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200000"/>
              </a:lnSpc>
            </a:pPr>
            <a:endParaRPr lang="en-US" altLang="en-US" sz="2100" b="1">
              <a:cs typeface="B Nazanin" panose="00000400000000000000" pitchFamily="2" charset="-78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719138"/>
            <a:ext cx="13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7620000" y="5791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بازگشت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2531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52800" y="5607050"/>
            <a:ext cx="2255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a-IR" altLang="en-US" sz="2400" b="1">
                <a:cs typeface="B Zar" panose="00000400000000000000" pitchFamily="2" charset="-78"/>
              </a:rPr>
              <a:t> بیشتر فکرکن</a:t>
            </a:r>
            <a:endParaRPr lang="en-US" altLang="en-US" sz="2400" b="1"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7620000" y="5715000"/>
            <a:ext cx="91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Titr" panose="00000700000000000000" pitchFamily="2" charset="-78"/>
              </a:rPr>
              <a:t>بازگشت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81400" y="6019800"/>
            <a:ext cx="188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a-IR" altLang="en-US" sz="3200">
                <a:cs typeface="B Jadid" panose="00000700000000000000" pitchFamily="2" charset="-78"/>
              </a:rPr>
              <a:t>آفرین</a:t>
            </a:r>
            <a:endParaRPr lang="en-US" altLang="en-US" sz="3200">
              <a:cs typeface="B Jadid" panose="00000700000000000000" pitchFamily="2" charset="-78"/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609600" y="1600200"/>
            <a:ext cx="792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a-IR" altLang="en-US" sz="6600">
                <a:solidFill>
                  <a:srgbClr val="FFFF00"/>
                </a:solidFill>
                <a:cs typeface="B Arash" panose="00000400000000000000" pitchFamily="2" charset="-78"/>
              </a:rPr>
              <a:t>تهیه کننده :</a:t>
            </a:r>
          </a:p>
          <a:p>
            <a:pPr algn="ctr" eaLnBrk="1" hangingPunct="1"/>
            <a:r>
              <a:rPr lang="fa-IR" altLang="en-US" sz="6600">
                <a:solidFill>
                  <a:srgbClr val="FFFF00"/>
                </a:solidFill>
                <a:cs typeface="B Arash" panose="00000400000000000000" pitchFamily="2" charset="-78"/>
              </a:rPr>
              <a:t> امید علی محمدی</a:t>
            </a:r>
            <a:endParaRPr lang="en-US" altLang="en-US" sz="6600">
              <a:solidFill>
                <a:srgbClr val="FFFF00"/>
              </a:solidFill>
              <a:cs typeface="B Arash" panose="00000400000000000000" pitchFamily="2" charset="-78"/>
            </a:endParaRPr>
          </a:p>
          <a:p>
            <a:pPr algn="ctr" eaLnBrk="1" hangingPunct="1"/>
            <a:r>
              <a:rPr lang="fa-IR" altLang="en-US" sz="3600">
                <a:solidFill>
                  <a:srgbClr val="FFC000"/>
                </a:solidFill>
                <a:cs typeface="B Arash" panose="00000400000000000000" pitchFamily="2" charset="-78"/>
              </a:rPr>
              <a:t>عضو گروه علوم تجربی گروههای آموزشی ناحیه۳ </a:t>
            </a:r>
            <a:endParaRPr lang="en-US" altLang="en-US" sz="3600">
              <a:solidFill>
                <a:srgbClr val="FFC000"/>
              </a:solidFill>
              <a:cs typeface="B Arash" panose="00000400000000000000" pitchFamily="2" charset="-78"/>
            </a:endParaRPr>
          </a:p>
        </p:txBody>
      </p:sp>
    </p:spTree>
  </p:cSld>
  <p:clrMapOvr>
    <a:masterClrMapping/>
  </p:clrMapOvr>
  <p:transition spd="slow">
    <p:fad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0" name="Picture 2" descr="E:\کسs\New Folder\4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995488" y="1143000"/>
            <a:ext cx="4938712" cy="327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19288" y="1497013"/>
            <a:ext cx="4648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a-IR" altLang="en-US" sz="4400" b="1">
                <a:solidFill>
                  <a:srgbClr val="FFC000"/>
                </a:solidFill>
              </a:rPr>
              <a:t>فصل سوم </a:t>
            </a:r>
          </a:p>
          <a:p>
            <a:pPr algn="ctr" eaLnBrk="1" hangingPunct="1"/>
            <a:r>
              <a:rPr lang="fa-IR" altLang="en-US" sz="4400" b="1">
                <a:solidFill>
                  <a:srgbClr val="FFC000"/>
                </a:solidFill>
              </a:rPr>
              <a:t>علوم تجربی پایه هشتم</a:t>
            </a:r>
          </a:p>
          <a:p>
            <a:pPr algn="ctr" eaLnBrk="1" hangingPunct="1"/>
            <a:r>
              <a:rPr lang="fa-IR" altLang="en-US" sz="4400" b="1">
                <a:solidFill>
                  <a:srgbClr val="FFC000"/>
                </a:solidFill>
              </a:rPr>
              <a:t>درون اتم</a:t>
            </a:r>
            <a:endParaRPr lang="en-US" altLang="en-US" sz="4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667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مغز متفکر جهان شیعه امام جعفر صادق(ع) در باره  ساختمان اتم می فرمایند:جهان از یک جرثومه پدیدآمد که دارای دو قطب متضادو سبب پیدایش ذره گردیدو آنگاه ماده به وجود آمد و ماده تنوع پیدا کرد و تنوع ناشی از کمی یا زیادی ذرات آنهاست.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F:\فانتزی\=-09=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467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1178" y="4800600"/>
            <a:ext cx="2082622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atin typeface="+mn-lt"/>
              </a:rPr>
              <a:t>ذرات سازنده اتم</a:t>
            </a:r>
            <a:endParaRPr lang="en-US" sz="2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57800"/>
            <a:ext cx="9144000" cy="369332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</a:rPr>
              <a:t>اتم ها ازذرات بسیار ریزی بنام الکترون و پروتون و نوترون ساخته شده اند</a:t>
            </a: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8610601" cy="646331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00" b="1" dirty="0">
                <a:latin typeface="+mn-lt"/>
              </a:rPr>
              <a:t>جرم پروتون و نوترون تقریبا یکسان است ،جرم الکترون در برابر دو ذره دیگر بسیار نا چیز است ا.</a:t>
            </a:r>
            <a:endParaRPr lang="en-US" sz="900" dirty="0">
              <a:latin typeface="+mn-lt"/>
            </a:endParaRPr>
          </a:p>
        </p:txBody>
      </p:sp>
      <p:pic>
        <p:nvPicPr>
          <p:cNvPr id="8" name="Picture 2" descr="F:\فانتزی\0000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524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سبکترین ذره ریز اتمی الکترون و سنگین ترین آن،نوترون </a:t>
            </a:r>
            <a:b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a-I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نام دارد.اتمی که نوترون ندارد هیدروژن است</a:t>
            </a:r>
            <a:r>
              <a:rPr lang="fa-IR" dirty="0" smtClean="0"/>
              <a:t>.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533400" y="4495800"/>
            <a:ext cx="8229600" cy="76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fa-IR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fa-IR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fa-IR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fa-IR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fa-IR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fa-IR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0" y="274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fa-IR" altLang="en-US" b="1"/>
              <a:t>نمادشیمیایی پروتون</a:t>
            </a:r>
            <a:r>
              <a:rPr lang="en-US" altLang="en-US" b="1"/>
              <a:t>            </a:t>
            </a:r>
            <a:r>
              <a:rPr lang="fa-IR" altLang="en-US" b="1"/>
              <a:t>نماد شمیایی الکترون </a:t>
            </a:r>
            <a:r>
              <a:rPr lang="en-US" altLang="en-US" b="1"/>
              <a:t>                                                </a:t>
            </a:r>
            <a:r>
              <a:rPr lang="fa-IR" altLang="en-US" b="1"/>
              <a:t> نماد شیمیایی نوترون</a:t>
            </a:r>
            <a:endParaRPr lang="en-US" altLang="en-US" b="1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8153400" y="365760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n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114800" y="36576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752600" y="358140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p</a:t>
            </a:r>
          </a:p>
        </p:txBody>
      </p:sp>
      <p:pic>
        <p:nvPicPr>
          <p:cNvPr id="6152" name="Picture 2" descr="F:\فانتزی\0000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0"/>
            <a:ext cx="419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F:\فانتزی\0000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19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F:\فانتزی\0000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419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5199" y="3962400"/>
            <a:ext cx="1828801" cy="369332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بار الکتریکی ندارد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038600"/>
            <a:ext cx="1636987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بارالکتریکی منفی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962400"/>
            <a:ext cx="1596912" cy="36933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</a:rPr>
              <a:t>بار الکتریکی مثبت</a:t>
            </a:r>
            <a:endParaRPr lang="en-US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</a:endParaRPr>
          </a:p>
        </p:txBody>
      </p:sp>
      <p:pic>
        <p:nvPicPr>
          <p:cNvPr id="6158" name="Picture 2" descr="F:\فانتزی\00000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orizontal Scroll 14"/>
          <p:cNvSpPr/>
          <p:nvPr/>
        </p:nvSpPr>
        <p:spPr>
          <a:xfrm>
            <a:off x="838200" y="5105400"/>
            <a:ext cx="78486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تغییر تعداد پروتون در اتم غیر ممکن است.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نمی توان یک عنصر را به عنصر دیگر تبدیل کرد.</a:t>
            </a:r>
            <a:endParaRPr lang="en-US" sz="2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905000"/>
          <a:ext cx="7924800" cy="7366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211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20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هیدروژن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نئون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کلر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اکسیژن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گوگرد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آهن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نام عنصر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نماد شیمیایی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609600" y="838200"/>
            <a:ext cx="80772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cs typeface="2  Jadid" pitchFamily="2" charset="-78"/>
              </a:rPr>
              <a:t>از میان ۱۱۸ عنصر شناخته شده حدود90 عنصر  در طبیعت وجود دارد و هرعنصر نشانه مخصوص .دارد.جدول زیر نشانه های بعضی از اتم ها را به شما  نشان می دهد </a:t>
            </a:r>
            <a:endParaRPr lang="en-US" sz="2000" dirty="0">
              <a:cs typeface="2  Jadid" pitchFamily="2" charset="-78"/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1066800" y="3276600"/>
            <a:ext cx="7315200" cy="8382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rgbClr val="FFFF00"/>
                </a:solidFill>
              </a:rPr>
              <a:t>برخی از انواع مدل های اتمی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4343400"/>
          <a:ext cx="7772400" cy="147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682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مدل اتمی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نام دانشمند</a:t>
                      </a:r>
                      <a:endParaRPr 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6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اتم کروی است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FF0000"/>
                          </a:solidFill>
                        </a:rPr>
                        <a:t>دالتون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6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B050"/>
                          </a:solidFill>
                        </a:rPr>
                        <a:t>اتم شبیه کیک کشمشی که کشمش ها نقش الکترون را دارند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00B050"/>
                          </a:solidFill>
                        </a:rPr>
                        <a:t>تامسون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6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C00000"/>
                          </a:solidFill>
                        </a:rPr>
                        <a:t>اتم شبیه منظومه شمسی است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solidFill>
                            <a:srgbClr val="C00000"/>
                          </a:solidFill>
                        </a:rPr>
                        <a:t>بور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218" name="Picture 2" descr="F:\فانتزی\000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67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9" name="TextBox 6"/>
          <p:cNvSpPr txBox="1">
            <a:spLocks noChangeArrowheads="1"/>
          </p:cNvSpPr>
          <p:nvPr/>
        </p:nvSpPr>
        <p:spPr bwMode="auto">
          <a:xfrm>
            <a:off x="685800" y="59436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fa-IR" altLang="en-US" b="1"/>
              <a:t>در مدل اتمی بور اتم دارای مرکزی بنام هسته که پروتون و نوترون درون آن جای دارند و الکترونها در اطراف هسته در حال حرکتند.</a:t>
            </a:r>
            <a:endParaRPr lang="en-US" altLang="en-US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828800"/>
          </a:xfrm>
        </p:spPr>
        <p:txBody>
          <a:bodyPr/>
          <a:lstStyle/>
          <a:p>
            <a:pPr algn="r"/>
            <a:r>
              <a:rPr lang="fa-IR" altLang="en-US" sz="2400" b="1" smtClean="0">
                <a:solidFill>
                  <a:srgbClr val="C00000"/>
                </a:solidFill>
              </a:rPr>
              <a:t>تا کنون دو نکته مهم را دانستید:</a:t>
            </a:r>
          </a:p>
          <a:p>
            <a:pPr algn="r"/>
            <a:r>
              <a:rPr lang="fa-IR" altLang="en-US" sz="2400" b="1" smtClean="0">
                <a:solidFill>
                  <a:srgbClr val="C00000"/>
                </a:solidFill>
              </a:rPr>
              <a:t>همه اتم های یک عنصر تعداد پروتون برابر در هسته خود دارند</a:t>
            </a:r>
          </a:p>
          <a:p>
            <a:pPr algn="r"/>
            <a:r>
              <a:rPr lang="fa-IR" altLang="en-US" sz="2400" b="1" smtClean="0">
                <a:solidFill>
                  <a:srgbClr val="C00000"/>
                </a:solidFill>
              </a:rPr>
              <a:t>تعداد الکترون های آنان برابر است</a:t>
            </a:r>
            <a:endParaRPr lang="en-US" altLang="en-US" sz="2400" b="1" smtClean="0">
              <a:solidFill>
                <a:srgbClr val="C00000"/>
              </a:solidFill>
            </a:endParaRPr>
          </a:p>
        </p:txBody>
      </p:sp>
      <p:pic>
        <p:nvPicPr>
          <p:cNvPr id="9220" name="Picture 2" descr="F:\فانتزی\New folder\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13811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F:\فانتزی\00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0"/>
            <a:ext cx="76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4648200"/>
            <a:ext cx="51090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مسیر دایره ای اطراف هسته مدار نامیده می شود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3" name="Picture 2" descr="F:\فانتزی\0001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:\o9o9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259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F:\فانتزی\New folder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248400" y="1600200"/>
            <a:ext cx="119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FF0000"/>
                </a:solidFill>
              </a:rPr>
              <a:t>مدل اتمی بور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438400" y="182880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 b="1">
                <a:solidFill>
                  <a:srgbClr val="00B0F0"/>
                </a:solidFill>
              </a:rPr>
              <a:t>منظومه شمسی</a:t>
            </a:r>
            <a:endParaRPr lang="en-US" altLang="en-US" b="1">
              <a:solidFill>
                <a:srgbClr val="00B0F0"/>
              </a:solidFill>
            </a:endParaRPr>
          </a:p>
        </p:txBody>
      </p:sp>
      <p:pic>
        <p:nvPicPr>
          <p:cNvPr id="10246" name="Picture 2" descr="F:\فانتزی\000000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800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457200" y="21336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fa-IR" altLang="en-US" b="1"/>
              <a:t>بیشترین حجم اتم فضای خالی است.</a:t>
            </a:r>
          </a:p>
          <a:p>
            <a:pPr algn="r" eaLnBrk="1" hangingPunct="1"/>
            <a:r>
              <a:rPr lang="fa-IR" altLang="en-US" b="1"/>
              <a:t>حرکت الکترون روی مدار های ویژه و معین بر مسیر دایره ای به دور هسته درحرکت هستند.</a:t>
            </a:r>
            <a:endParaRPr lang="en-US" altLang="en-US" b="1"/>
          </a:p>
        </p:txBody>
      </p:sp>
      <p:pic>
        <p:nvPicPr>
          <p:cNvPr id="10248" name="Picture 3" descr="F:\فانتزی\New folder\0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6172200" y="5105400"/>
            <a:ext cx="231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 sz="2000" b="1"/>
              <a:t>ذرات موجود در هسته اتم</a:t>
            </a:r>
            <a:endParaRPr lang="en-US" altLang="en-US" sz="2000" b="1"/>
          </a:p>
        </p:txBody>
      </p:sp>
      <p:pic>
        <p:nvPicPr>
          <p:cNvPr id="10250" name="Picture 3" descr="F:\فانتزی\000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800"/>
            <a:ext cx="2105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Connector 34"/>
          <p:cNvSpPr/>
          <p:nvPr/>
        </p:nvSpPr>
        <p:spPr>
          <a:xfrm>
            <a:off x="1524000" y="914400"/>
            <a:ext cx="1371600" cy="1371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1981200" y="1447800"/>
            <a:ext cx="5334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 flipH="1">
            <a:off x="2286000" y="1371600"/>
            <a:ext cx="152400" cy="1222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 flipV="1">
            <a:off x="2209800" y="18288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1524000" y="1219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2590800" y="10668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2743200" y="17526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1828800" y="21336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4" name="TextBox 42"/>
          <p:cNvSpPr txBox="1">
            <a:spLocks noChangeArrowheads="1"/>
          </p:cNvSpPr>
          <p:nvPr/>
        </p:nvSpPr>
        <p:spPr bwMode="auto">
          <a:xfrm>
            <a:off x="3200400" y="1066800"/>
            <a:ext cx="5029200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a-IR" altLang="en-US" b="1"/>
              <a:t>اتم کربن،شش پروتون و شش نوترون دارد</a:t>
            </a:r>
          </a:p>
          <a:p>
            <a:pPr algn="ctr" eaLnBrk="1" hangingPunct="1"/>
            <a:r>
              <a:rPr lang="fa-IR" altLang="en-US" b="1"/>
              <a:t>در مدار اول دو الکترون جای می گیرد.</a:t>
            </a:r>
          </a:p>
          <a:p>
            <a:pPr algn="ctr" eaLnBrk="1" hangingPunct="1"/>
            <a:r>
              <a:rPr lang="fa-IR" altLang="en-US" b="1"/>
              <a:t>در مدار دوم گنجایش چهار الکترون را دارد </a:t>
            </a:r>
            <a:endParaRPr lang="en-US" altLang="en-US" b="1"/>
          </a:p>
        </p:txBody>
      </p:sp>
      <p:sp>
        <p:nvSpPr>
          <p:cNvPr id="11275" name="TextBox 43"/>
          <p:cNvSpPr txBox="1">
            <a:spLocks noChangeArrowheads="1"/>
          </p:cNvSpPr>
          <p:nvPr/>
        </p:nvSpPr>
        <p:spPr bwMode="auto">
          <a:xfrm>
            <a:off x="1143000" y="457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a-IR" altLang="en-US"/>
              <a:t>ا</a:t>
            </a:r>
            <a:r>
              <a:rPr lang="fa-IR" altLang="en-US" b="1"/>
              <a:t>تم کربن</a:t>
            </a:r>
            <a:endParaRPr lang="en-US" altLang="en-US" b="1"/>
          </a:p>
        </p:txBody>
      </p:sp>
      <p:sp>
        <p:nvSpPr>
          <p:cNvPr id="11276" name="TextBox 44"/>
          <p:cNvSpPr txBox="1">
            <a:spLocks noChangeArrowheads="1"/>
          </p:cNvSpPr>
          <p:nvPr/>
        </p:nvSpPr>
        <p:spPr bwMode="auto">
          <a:xfrm>
            <a:off x="2057400" y="1524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p6</a:t>
            </a:r>
          </a:p>
        </p:txBody>
      </p:sp>
      <p:sp>
        <p:nvSpPr>
          <p:cNvPr id="11277" name="TextBox 45"/>
          <p:cNvSpPr txBox="1">
            <a:spLocks noChangeArrowheads="1"/>
          </p:cNvSpPr>
          <p:nvPr/>
        </p:nvSpPr>
        <p:spPr bwMode="auto">
          <a:xfrm>
            <a:off x="1981200" y="1371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n6</a:t>
            </a:r>
          </a:p>
        </p:txBody>
      </p:sp>
      <p:sp>
        <p:nvSpPr>
          <p:cNvPr id="47" name="Flowchart: Connector 46"/>
          <p:cNvSpPr/>
          <p:nvPr/>
        </p:nvSpPr>
        <p:spPr>
          <a:xfrm>
            <a:off x="990600" y="2819400"/>
            <a:ext cx="2362200" cy="1905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1752600" y="3429000"/>
            <a:ext cx="8382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2362200" y="3505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752600" y="3886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2667000" y="28956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1143000" y="31242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1295400" y="43434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2286000" y="4648200"/>
            <a:ext cx="2286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3124200" y="41148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7" name="TextBox 56"/>
          <p:cNvSpPr txBox="1">
            <a:spLocks noChangeArrowheads="1"/>
          </p:cNvSpPr>
          <p:nvPr/>
        </p:nvSpPr>
        <p:spPr bwMode="auto">
          <a:xfrm>
            <a:off x="1143000" y="5105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a-IR" altLang="en-US" b="1"/>
              <a:t>اتم نیتروژن</a:t>
            </a:r>
            <a:endParaRPr lang="en-US" altLang="en-US" b="1"/>
          </a:p>
        </p:txBody>
      </p:sp>
      <p:sp>
        <p:nvSpPr>
          <p:cNvPr id="11288" name="TextBox 57"/>
          <p:cNvSpPr txBox="1">
            <a:spLocks noChangeArrowheads="1"/>
          </p:cNvSpPr>
          <p:nvPr/>
        </p:nvSpPr>
        <p:spPr bwMode="auto">
          <a:xfrm>
            <a:off x="1524000" y="3581400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/>
            <a:r>
              <a:rPr lang="en-US" altLang="en-US"/>
              <a:t>n7</a:t>
            </a:r>
          </a:p>
          <a:p>
            <a:pPr algn="ctr" eaLnBrk="1" hangingPunct="1"/>
            <a:r>
              <a:rPr lang="en-US" altLang="en-US"/>
              <a:t>p7</a:t>
            </a:r>
          </a:p>
        </p:txBody>
      </p:sp>
      <p:sp>
        <p:nvSpPr>
          <p:cNvPr id="11289" name="TextBox 58"/>
          <p:cNvSpPr txBox="1">
            <a:spLocks noChangeArrowheads="1"/>
          </p:cNvSpPr>
          <p:nvPr/>
        </p:nvSpPr>
        <p:spPr bwMode="auto">
          <a:xfrm>
            <a:off x="3505200" y="3657600"/>
            <a:ext cx="4191000" cy="6461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/>
            <a:r>
              <a:rPr lang="fa-IR" altLang="en-US" b="1"/>
              <a:t>اتم نیتروژن در مدار اول دو الکترون و در مدار دوم گنجایش پنج الکترون را دارد.</a:t>
            </a:r>
            <a:endParaRPr lang="en-US" altLang="en-US" b="1"/>
          </a:p>
        </p:txBody>
      </p:sp>
      <p:sp>
        <p:nvSpPr>
          <p:cNvPr id="11290" name="TextBox 59"/>
          <p:cNvSpPr txBox="1">
            <a:spLocks noChangeArrowheads="1"/>
          </p:cNvSpPr>
          <p:nvPr/>
        </p:nvSpPr>
        <p:spPr bwMode="auto">
          <a:xfrm>
            <a:off x="3733800" y="3810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 sz="2400" b="1"/>
              <a:t>مدل اتمی بور</a:t>
            </a:r>
            <a:endParaRPr lang="en-US" altLang="en-US" sz="2400" b="1"/>
          </a:p>
        </p:txBody>
      </p:sp>
      <p:pic>
        <p:nvPicPr>
          <p:cNvPr id="11291" name="Picture 2" descr="G:\فانتزی\xc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6858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فانتزی\0000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52400"/>
            <a:ext cx="50706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 اتم های زیر عددی که در پایین آنها نوشته شده نشانه چیست؟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467600" y="533400"/>
            <a:ext cx="42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Li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629400" y="609600"/>
            <a:ext cx="56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Be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5808663" y="598488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/>
              <a:t>B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352800" y="685800"/>
            <a:ext cx="34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2590800" y="609600"/>
            <a:ext cx="38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N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1752600" y="609600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O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1143000" y="533400"/>
            <a:ext cx="32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1238" y="868363"/>
            <a:ext cx="3127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6"/>
                </a:solidFill>
                <a:latin typeface="+mn-lt"/>
              </a:rPr>
              <a:t>3</a:t>
            </a:r>
            <a:endParaRPr lang="en-US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8750" y="920750"/>
            <a:ext cx="3127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2938" y="947738"/>
            <a:ext cx="31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3302000" y="9207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>
                <a:solidFill>
                  <a:srgbClr val="00B050"/>
                </a:solidFill>
              </a:rPr>
              <a:t>6</a:t>
            </a:r>
            <a:endParaRPr lang="en-US" altLang="en-US">
              <a:solidFill>
                <a:srgbClr val="00B050"/>
              </a:solidFill>
            </a:endParaRPr>
          </a:p>
        </p:txBody>
      </p:sp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2495550" y="8826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>
                <a:solidFill>
                  <a:srgbClr val="FFC000"/>
                </a:solidFill>
              </a:rPr>
              <a:t>7</a:t>
            </a:r>
            <a:endParaRPr lang="en-US" altLang="en-US">
              <a:solidFill>
                <a:srgbClr val="FFC000"/>
              </a:solidFill>
            </a:endParaRPr>
          </a:p>
        </p:txBody>
      </p:sp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1692275" y="8826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>
                <a:solidFill>
                  <a:srgbClr val="FF0000"/>
                </a:solidFill>
              </a:rPr>
              <a:t>8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8063" y="844550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9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295400"/>
            <a:ext cx="7620000" cy="646331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</a:rPr>
              <a:t>    تعداد پروتون های هر اتم که نشان دهنده عدداتمی آن است در پایین نشانه شیمیایی اتم نوشته می شود.پس عدد اتمی و تعداد پروتون های اتم لیتیم و اکسیژن برابر عدد3و8 میباشد.</a:t>
            </a:r>
            <a:endParaRPr lang="en-US" b="1" dirty="0">
              <a:latin typeface="+mn-lt"/>
            </a:endParaRPr>
          </a:p>
        </p:txBody>
      </p:sp>
      <p:sp>
        <p:nvSpPr>
          <p:cNvPr id="12307" name="TextBox 18"/>
          <p:cNvSpPr txBox="1">
            <a:spLocks noChangeArrowheads="1"/>
          </p:cNvSpPr>
          <p:nvPr/>
        </p:nvSpPr>
        <p:spPr bwMode="auto">
          <a:xfrm>
            <a:off x="1219200" y="2057400"/>
            <a:ext cx="710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 b="1"/>
              <a:t>دراتم هیدروژن و هلیوم تعداد پروتون ها یکسان نیست همانطوریکه در مدل مشاهده می کنید</a:t>
            </a:r>
            <a:endParaRPr lang="en-US" altLang="en-US" b="1"/>
          </a:p>
        </p:txBody>
      </p:sp>
      <p:pic>
        <p:nvPicPr>
          <p:cNvPr id="12308" name="Picture 2" descr="F:\فانتزی\New folder\New folder\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TextBox 20"/>
          <p:cNvSpPr txBox="1">
            <a:spLocks noChangeArrowheads="1"/>
          </p:cNvSpPr>
          <p:nvPr/>
        </p:nvSpPr>
        <p:spPr bwMode="auto">
          <a:xfrm>
            <a:off x="7848600" y="5943600"/>
            <a:ext cx="109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a-IR" altLang="en-US"/>
              <a:t>شکل-1</a:t>
            </a:r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فصل سوم علوم هشتم - محمدی</Template>
  <TotalTime>0</TotalTime>
  <Words>919</Words>
  <Application>Microsoft Office PowerPoint</Application>
  <PresentationFormat>On-screen Show (4:3)</PresentationFormat>
  <Paragraphs>194</Paragraphs>
  <Slides>19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Calibri</vt:lpstr>
      <vt:lpstr>2  Jadid</vt:lpstr>
      <vt:lpstr>Times New Roman</vt:lpstr>
      <vt:lpstr>B Jadid</vt:lpstr>
      <vt:lpstr>B Nazanin</vt:lpstr>
      <vt:lpstr>B Zar</vt:lpstr>
      <vt:lpstr>Arial</vt:lpstr>
      <vt:lpstr>B Titr</vt:lpstr>
      <vt:lpstr>B Arash</vt:lpstr>
      <vt:lpstr>Helvetica</vt:lpstr>
      <vt:lpstr>Office Theme</vt:lpstr>
      <vt:lpstr>Equation</vt:lpstr>
      <vt:lpstr>مدیریت آموزش و پرورش ناحیه ۳ کرمانشاه  گروههای آموزشی ناحیه۳</vt:lpstr>
      <vt:lpstr>PowerPoint Presentation</vt:lpstr>
      <vt:lpstr>PowerPoint Presentation</vt:lpstr>
      <vt:lpstr>   سبکترین ذره ریز اتمی الکترون و سنگین ترین آن،نوترون  نام دارد.اتمی که نوترون ندارد هیدروژن است.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شکل مقابل اتم سدیم رانشان می دهد</vt:lpstr>
      <vt:lpstr>دانش آموز عزیز حالا با توجه به مفاهیمی که در این فصل یاد گرفتید به سؤالات اسلایدهای بعدی پاسخ دهید.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آموزش و پرورش ناحیه ۳ کرمانشاه  گروههای آموزشی ناحیه۳</dc:title>
  <dc:creator>almasiran</dc:creator>
  <cp:lastModifiedBy>almasiran</cp:lastModifiedBy>
  <cp:revision>1</cp:revision>
  <dcterms:created xsi:type="dcterms:W3CDTF">2020-09-12T07:45:10Z</dcterms:created>
  <dcterms:modified xsi:type="dcterms:W3CDTF">2020-09-12T07:46:09Z</dcterms:modified>
</cp:coreProperties>
</file>