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16C420-07B0-4B43-A86B-EA1898D7988A}" type="datetimeFigureOut">
              <a:rPr lang="fa-IR" smtClean="0"/>
              <a:t>24/01/1442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8D19561-9A34-411A-90C4-699C6120EEED}" type="slidenum">
              <a:rPr lang="fa-IR" smtClean="0"/>
              <a:t>‹#›</a:t>
            </a:fld>
            <a:endParaRPr lang="fa-I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3534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6C420-07B0-4B43-A86B-EA1898D7988A}" type="datetimeFigureOut">
              <a:rPr lang="fa-IR" smtClean="0"/>
              <a:t>24/01/1442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8D19561-9A34-411A-90C4-699C6120EEED}" type="slidenum">
              <a:rPr lang="fa-IR" smtClean="0"/>
              <a:t>‹#›</a:t>
            </a:fld>
            <a:endParaRPr lang="fa-IR"/>
          </a:p>
        </p:txBody>
      </p:sp>
    </p:spTree>
    <p:extLst>
      <p:ext uri="{BB962C8B-B14F-4D97-AF65-F5344CB8AC3E}">
        <p14:creationId xmlns:p14="http://schemas.microsoft.com/office/powerpoint/2010/main" val="1500717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6C420-07B0-4B43-A86B-EA1898D7988A}" type="datetimeFigureOut">
              <a:rPr lang="fa-IR" smtClean="0"/>
              <a:t>24/01/1442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8D19561-9A34-411A-90C4-699C6120EEED}" type="slidenum">
              <a:rPr lang="fa-IR" smtClean="0"/>
              <a:t>‹#›</a:t>
            </a:fld>
            <a:endParaRPr lang="fa-IR"/>
          </a:p>
        </p:txBody>
      </p:sp>
    </p:spTree>
    <p:extLst>
      <p:ext uri="{BB962C8B-B14F-4D97-AF65-F5344CB8AC3E}">
        <p14:creationId xmlns:p14="http://schemas.microsoft.com/office/powerpoint/2010/main" val="66753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6C420-07B0-4B43-A86B-EA1898D7988A}" type="datetimeFigureOut">
              <a:rPr lang="fa-IR" smtClean="0"/>
              <a:t>24/01/1442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8D19561-9A34-411A-90C4-699C6120EEED}" type="slidenum">
              <a:rPr lang="fa-IR" smtClean="0"/>
              <a:t>‹#›</a:t>
            </a:fld>
            <a:endParaRPr lang="fa-IR"/>
          </a:p>
        </p:txBody>
      </p:sp>
    </p:spTree>
    <p:extLst>
      <p:ext uri="{BB962C8B-B14F-4D97-AF65-F5344CB8AC3E}">
        <p14:creationId xmlns:p14="http://schemas.microsoft.com/office/powerpoint/2010/main" val="3665223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16C420-07B0-4B43-A86B-EA1898D7988A}" type="datetimeFigureOut">
              <a:rPr lang="fa-IR" smtClean="0"/>
              <a:t>24/01/1442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8D19561-9A34-411A-90C4-699C6120EEED}" type="slidenum">
              <a:rPr lang="fa-IR" smtClean="0"/>
              <a:t>‹#›</a:t>
            </a:fld>
            <a:endParaRPr lang="fa-I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0517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16C420-07B0-4B43-A86B-EA1898D7988A}" type="datetimeFigureOut">
              <a:rPr lang="fa-IR" smtClean="0"/>
              <a:t>24/01/1442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8D19561-9A34-411A-90C4-699C6120EEED}" type="slidenum">
              <a:rPr lang="fa-IR" smtClean="0"/>
              <a:t>‹#›</a:t>
            </a:fld>
            <a:endParaRPr lang="fa-IR"/>
          </a:p>
        </p:txBody>
      </p:sp>
    </p:spTree>
    <p:extLst>
      <p:ext uri="{BB962C8B-B14F-4D97-AF65-F5344CB8AC3E}">
        <p14:creationId xmlns:p14="http://schemas.microsoft.com/office/powerpoint/2010/main" val="2095099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16C420-07B0-4B43-A86B-EA1898D7988A}" type="datetimeFigureOut">
              <a:rPr lang="fa-IR" smtClean="0"/>
              <a:t>24/01/1442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8D19561-9A34-411A-90C4-699C6120EEED}" type="slidenum">
              <a:rPr lang="fa-IR" smtClean="0"/>
              <a:t>‹#›</a:t>
            </a:fld>
            <a:endParaRPr lang="fa-IR"/>
          </a:p>
        </p:txBody>
      </p:sp>
    </p:spTree>
    <p:extLst>
      <p:ext uri="{BB962C8B-B14F-4D97-AF65-F5344CB8AC3E}">
        <p14:creationId xmlns:p14="http://schemas.microsoft.com/office/powerpoint/2010/main" val="993151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16C420-07B0-4B43-A86B-EA1898D7988A}" type="datetimeFigureOut">
              <a:rPr lang="fa-IR" smtClean="0"/>
              <a:t>24/01/1442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8D19561-9A34-411A-90C4-699C6120EEED}" type="slidenum">
              <a:rPr lang="fa-IR" smtClean="0"/>
              <a:t>‹#›</a:t>
            </a:fld>
            <a:endParaRPr lang="fa-IR"/>
          </a:p>
        </p:txBody>
      </p:sp>
    </p:spTree>
    <p:extLst>
      <p:ext uri="{BB962C8B-B14F-4D97-AF65-F5344CB8AC3E}">
        <p14:creationId xmlns:p14="http://schemas.microsoft.com/office/powerpoint/2010/main" val="3447169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716C420-07B0-4B43-A86B-EA1898D7988A}" type="datetimeFigureOut">
              <a:rPr lang="fa-IR" smtClean="0"/>
              <a:t>24/01/1442</a:t>
            </a:fld>
            <a:endParaRPr lang="fa-I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a-IR"/>
          </a:p>
        </p:txBody>
      </p:sp>
      <p:sp>
        <p:nvSpPr>
          <p:cNvPr id="9" name="Slide Number Placeholder 8"/>
          <p:cNvSpPr>
            <a:spLocks noGrp="1"/>
          </p:cNvSpPr>
          <p:nvPr>
            <p:ph type="sldNum" sz="quarter" idx="12"/>
          </p:nvPr>
        </p:nvSpPr>
        <p:spPr/>
        <p:txBody>
          <a:bodyPr/>
          <a:lstStyle/>
          <a:p>
            <a:fld id="{E8D19561-9A34-411A-90C4-699C6120EEED}" type="slidenum">
              <a:rPr lang="fa-IR" smtClean="0"/>
              <a:t>‹#›</a:t>
            </a:fld>
            <a:endParaRPr lang="fa-IR"/>
          </a:p>
        </p:txBody>
      </p:sp>
    </p:spTree>
    <p:extLst>
      <p:ext uri="{BB962C8B-B14F-4D97-AF65-F5344CB8AC3E}">
        <p14:creationId xmlns:p14="http://schemas.microsoft.com/office/powerpoint/2010/main" val="3316937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716C420-07B0-4B43-A86B-EA1898D7988A}" type="datetimeFigureOut">
              <a:rPr lang="fa-IR" smtClean="0"/>
              <a:t>24/01/1442</a:t>
            </a:fld>
            <a:endParaRPr lang="fa-I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a-I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8D19561-9A34-411A-90C4-699C6120EEED}" type="slidenum">
              <a:rPr lang="fa-IR" smtClean="0"/>
              <a:t>‹#›</a:t>
            </a:fld>
            <a:endParaRPr lang="fa-IR"/>
          </a:p>
        </p:txBody>
      </p:sp>
    </p:spTree>
    <p:extLst>
      <p:ext uri="{BB962C8B-B14F-4D97-AF65-F5344CB8AC3E}">
        <p14:creationId xmlns:p14="http://schemas.microsoft.com/office/powerpoint/2010/main" val="326799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16C420-07B0-4B43-A86B-EA1898D7988A}" type="datetimeFigureOut">
              <a:rPr lang="fa-IR" smtClean="0"/>
              <a:t>24/01/1442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8D19561-9A34-411A-90C4-699C6120EEED}" type="slidenum">
              <a:rPr lang="fa-IR" smtClean="0"/>
              <a:t>‹#›</a:t>
            </a:fld>
            <a:endParaRPr lang="fa-IR"/>
          </a:p>
        </p:txBody>
      </p:sp>
    </p:spTree>
    <p:extLst>
      <p:ext uri="{BB962C8B-B14F-4D97-AF65-F5344CB8AC3E}">
        <p14:creationId xmlns:p14="http://schemas.microsoft.com/office/powerpoint/2010/main" val="1941836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716C420-07B0-4B43-A86B-EA1898D7988A}" type="datetimeFigureOut">
              <a:rPr lang="fa-IR" smtClean="0"/>
              <a:t>24/01/1442</a:t>
            </a:fld>
            <a:endParaRPr lang="fa-I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a-I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8D19561-9A34-411A-90C4-699C6120EEED}" type="slidenum">
              <a:rPr lang="fa-IR" smtClean="0"/>
              <a:t>‹#›</a:t>
            </a:fld>
            <a:endParaRPr lang="fa-I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98947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49C47-ADA2-4651-B812-21AC19C7E360}"/>
              </a:ext>
            </a:extLst>
          </p:cNvPr>
          <p:cNvSpPr>
            <a:spLocks noGrp="1"/>
          </p:cNvSpPr>
          <p:nvPr>
            <p:ph type="ctrTitle"/>
          </p:nvPr>
        </p:nvSpPr>
        <p:spPr/>
        <p:txBody>
          <a:bodyPr/>
          <a:lstStyle/>
          <a:p>
            <a:pPr algn="r"/>
            <a:r>
              <a:rPr lang="fa-IR" dirty="0" err="1"/>
              <a:t>بسم</a:t>
            </a:r>
            <a:r>
              <a:rPr lang="fa-IR" dirty="0"/>
              <a:t> الله </a:t>
            </a:r>
            <a:r>
              <a:rPr lang="fa-IR" dirty="0" err="1"/>
              <a:t>الرحمن</a:t>
            </a:r>
            <a:r>
              <a:rPr lang="fa-IR" dirty="0"/>
              <a:t> </a:t>
            </a:r>
            <a:r>
              <a:rPr lang="fa-IR" dirty="0" err="1"/>
              <a:t>الرحیم</a:t>
            </a:r>
            <a:endParaRPr lang="fa-IR" dirty="0"/>
          </a:p>
        </p:txBody>
      </p:sp>
      <p:sp>
        <p:nvSpPr>
          <p:cNvPr id="3" name="Subtitle 2">
            <a:extLst>
              <a:ext uri="{FF2B5EF4-FFF2-40B4-BE49-F238E27FC236}">
                <a16:creationId xmlns:a16="http://schemas.microsoft.com/office/drawing/2014/main" id="{1132DF15-CC04-4643-A276-8A47BEB257D8}"/>
              </a:ext>
            </a:extLst>
          </p:cNvPr>
          <p:cNvSpPr>
            <a:spLocks noGrp="1"/>
          </p:cNvSpPr>
          <p:nvPr>
            <p:ph type="subTitle" idx="1"/>
          </p:nvPr>
        </p:nvSpPr>
        <p:spPr/>
        <p:txBody>
          <a:bodyPr/>
          <a:lstStyle/>
          <a:p>
            <a:endParaRPr lang="fa-IR"/>
          </a:p>
        </p:txBody>
      </p:sp>
    </p:spTree>
    <p:extLst>
      <p:ext uri="{BB962C8B-B14F-4D97-AF65-F5344CB8AC3E}">
        <p14:creationId xmlns:p14="http://schemas.microsoft.com/office/powerpoint/2010/main" val="478032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BBDC2-6C5A-4261-90B2-CB4061B2F228}"/>
              </a:ext>
            </a:extLst>
          </p:cNvPr>
          <p:cNvSpPr>
            <a:spLocks noGrp="1"/>
          </p:cNvSpPr>
          <p:nvPr>
            <p:ph type="title"/>
          </p:nvPr>
        </p:nvSpPr>
        <p:spPr/>
        <p:txBody>
          <a:bodyPr/>
          <a:lstStyle/>
          <a:p>
            <a:pPr algn="r"/>
            <a:r>
              <a:rPr lang="fa-IR" dirty="0">
                <a:solidFill>
                  <a:schemeClr val="accent1">
                    <a:lumMod val="75000"/>
                  </a:schemeClr>
                </a:solidFill>
              </a:rPr>
              <a:t>میوه های درخت اخلاص</a:t>
            </a:r>
          </a:p>
        </p:txBody>
      </p:sp>
      <p:sp>
        <p:nvSpPr>
          <p:cNvPr id="3" name="Content Placeholder 2">
            <a:extLst>
              <a:ext uri="{FF2B5EF4-FFF2-40B4-BE49-F238E27FC236}">
                <a16:creationId xmlns:a16="http://schemas.microsoft.com/office/drawing/2014/main" id="{D7A420E5-32F0-4B6B-93C5-1B28DAA72128}"/>
              </a:ext>
            </a:extLst>
          </p:cNvPr>
          <p:cNvSpPr>
            <a:spLocks noGrp="1"/>
          </p:cNvSpPr>
          <p:nvPr>
            <p:ph idx="1"/>
          </p:nvPr>
        </p:nvSpPr>
        <p:spPr/>
        <p:txBody>
          <a:bodyPr>
            <a:normAutofit fontScale="25000" lnSpcReduction="20000"/>
          </a:bodyPr>
          <a:lstStyle/>
          <a:p>
            <a:pPr algn="justLow"/>
            <a:r>
              <a:rPr lang="fa-IR" sz="9600" dirty="0"/>
              <a:t>1ــ دستیابی به درجاتی از حکمت: </a:t>
            </a:r>
            <a:r>
              <a:rPr lang="fa-IR" sz="8000" dirty="0"/>
              <a:t>حکمت، به معنای علم محکم و استوار و به دور از خطاست که هدف درست و راه رسیدن به آن را نشان میدهد و مانع لغزش ها و تباهی ها میشود. انسان حکیم، به درجاتی از بصیرت و روشن بینی میرسد که میتواند در شرایط سخت و پیچیده، حق را از باطل تشخیص دهد و گرفتار باطل نشود. خداوند در قرآن کریم، علاوه بر آنکه لقمان را به داشتن حکمت، توصیف کرده، </a:t>
            </a:r>
            <a:r>
              <a:rPr lang="fa-IR" sz="8000" dirty="0" err="1"/>
              <a:t>سفارشهای</a:t>
            </a:r>
            <a:r>
              <a:rPr lang="fa-IR" sz="8000" dirty="0"/>
              <a:t> ارزنده و حکیمانه ای از ایشان نقل کرده است.</a:t>
            </a:r>
          </a:p>
          <a:p>
            <a:pPr algn="justLow"/>
            <a:endParaRPr lang="fa-IR" sz="8000" dirty="0"/>
          </a:p>
          <a:p>
            <a:pPr algn="justLow"/>
            <a:r>
              <a:rPr lang="fa-IR" sz="8000" dirty="0"/>
              <a:t>پیامبر می فرماید:</a:t>
            </a:r>
          </a:p>
          <a:p>
            <a:pPr algn="justLow"/>
            <a:r>
              <a:rPr lang="fa-IR" sz="8000" dirty="0"/>
              <a:t>«</a:t>
            </a:r>
            <a:r>
              <a:rPr lang="fa-IR" sz="8000" dirty="0" err="1"/>
              <a:t>هرکس</a:t>
            </a:r>
            <a:r>
              <a:rPr lang="fa-IR" sz="8000" dirty="0"/>
              <a:t> چهل روز کارهای خود را خالصانه برای خدا انجام دهد، چشمه های حکمت و معرفت از دل و زبانش جاری خواهد شد.»</a:t>
            </a:r>
          </a:p>
          <a:p>
            <a:endParaRPr lang="fa-IR" sz="8000" dirty="0"/>
          </a:p>
          <a:p>
            <a:endParaRPr lang="fa-IR" dirty="0"/>
          </a:p>
          <a:p>
            <a:endParaRPr lang="fa-IR" dirty="0"/>
          </a:p>
          <a:p>
            <a:endParaRPr lang="fa-IR" sz="8000" dirty="0"/>
          </a:p>
          <a:p>
            <a:endParaRPr lang="fa-IR" dirty="0"/>
          </a:p>
          <a:p>
            <a:endParaRPr lang="fa-IR" dirty="0"/>
          </a:p>
          <a:p>
            <a:endParaRPr lang="fa-IR" dirty="0"/>
          </a:p>
          <a:p>
            <a:endParaRPr lang="fa-IR" dirty="0"/>
          </a:p>
          <a:p>
            <a:endParaRPr lang="fa-IR" dirty="0"/>
          </a:p>
          <a:p>
            <a:endParaRPr lang="fa-IR" dirty="0"/>
          </a:p>
          <a:p>
            <a:endParaRPr lang="fa-IR" dirty="0"/>
          </a:p>
          <a:p>
            <a:endParaRPr lang="fa-IR" dirty="0"/>
          </a:p>
          <a:p>
            <a:endParaRPr lang="fa-IR" dirty="0"/>
          </a:p>
          <a:p>
            <a:endParaRPr lang="fa-IR" dirty="0"/>
          </a:p>
          <a:p>
            <a:endParaRPr lang="fa-IR" dirty="0"/>
          </a:p>
          <a:p>
            <a:endParaRPr lang="fa-IR" dirty="0"/>
          </a:p>
          <a:p>
            <a:endParaRPr lang="fa-IR" dirty="0"/>
          </a:p>
          <a:p>
            <a:endParaRPr lang="fa-IR" dirty="0"/>
          </a:p>
          <a:p>
            <a:endParaRPr lang="fa-IR" dirty="0"/>
          </a:p>
          <a:p>
            <a:endParaRPr lang="fa-IR" dirty="0"/>
          </a:p>
          <a:p>
            <a:r>
              <a:rPr lang="fa-IR" dirty="0"/>
              <a:t>م</a:t>
            </a:r>
          </a:p>
        </p:txBody>
      </p:sp>
    </p:spTree>
    <p:extLst>
      <p:ext uri="{BB962C8B-B14F-4D97-AF65-F5344CB8AC3E}">
        <p14:creationId xmlns:p14="http://schemas.microsoft.com/office/powerpoint/2010/main" val="367453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116A8-564A-4923-8748-029007C1F6C7}"/>
              </a:ext>
            </a:extLst>
          </p:cNvPr>
          <p:cNvSpPr>
            <a:spLocks noGrp="1"/>
          </p:cNvSpPr>
          <p:nvPr>
            <p:ph type="title"/>
          </p:nvPr>
        </p:nvSpPr>
        <p:spPr>
          <a:xfrm>
            <a:off x="1066800" y="1850359"/>
            <a:ext cx="10058400" cy="4219137"/>
          </a:xfrm>
        </p:spPr>
        <p:txBody>
          <a:bodyPr>
            <a:normAutofit/>
          </a:bodyPr>
          <a:lstStyle/>
          <a:p>
            <a:pPr algn="r"/>
            <a:r>
              <a:rPr lang="fa-IR" sz="2400" dirty="0"/>
              <a:t>1-نفوذ ناپذیری در برابر وسوسه های شیطان: ا</a:t>
            </a:r>
            <a:r>
              <a:rPr lang="fa-IR" sz="2000" dirty="0"/>
              <a:t>گر انسان در اخلاص پیش رود، به مرحله ای میرسد که دیگر فریب وسوسه های شیطان را نمیخورد؛ چراکه شیطان، خود اقرار کرده است که توانایی فریب دادن مؤمنان با اخلاص را ندارد.</a:t>
            </a:r>
            <a:br>
              <a:rPr lang="fa-IR" sz="2000" dirty="0"/>
            </a:br>
            <a:br>
              <a:rPr lang="fa-IR" sz="2000" dirty="0"/>
            </a:br>
            <a:br>
              <a:rPr lang="fa-IR" sz="2000" dirty="0"/>
            </a:br>
            <a:br>
              <a:rPr lang="fa-IR" sz="2000" dirty="0"/>
            </a:br>
            <a:br>
              <a:rPr lang="fa-IR" sz="2000" dirty="0"/>
            </a:br>
            <a:br>
              <a:rPr lang="fa-IR" sz="2000" dirty="0"/>
            </a:br>
            <a:r>
              <a:rPr lang="fa-IR" sz="2000" dirty="0"/>
              <a:t>                                   برو این دام بر مرغی دگر </a:t>
            </a:r>
            <a:r>
              <a:rPr lang="fa-IR" sz="2000" dirty="0" err="1"/>
              <a:t>نِه</a:t>
            </a:r>
            <a:r>
              <a:rPr lang="fa-IR" sz="2000" dirty="0"/>
              <a:t>                 که عنقا را بلند است آشیانه</a:t>
            </a:r>
            <a:br>
              <a:rPr lang="fa-IR" sz="2000" dirty="0"/>
            </a:br>
            <a:br>
              <a:rPr lang="fa-IR" sz="2000" dirty="0"/>
            </a:br>
            <a:br>
              <a:rPr lang="fa-IR" sz="2000" dirty="0"/>
            </a:br>
            <a:br>
              <a:rPr lang="fa-IR" sz="2000" dirty="0"/>
            </a:br>
            <a:br>
              <a:rPr lang="fa-IR" sz="2000" dirty="0"/>
            </a:br>
            <a:br>
              <a:rPr lang="fa-IR" sz="2000" dirty="0"/>
            </a:br>
            <a:br>
              <a:rPr lang="fa-IR" sz="2000" dirty="0"/>
            </a:br>
            <a:endParaRPr lang="fa-IR" sz="2000" dirty="0"/>
          </a:p>
        </p:txBody>
      </p:sp>
    </p:spTree>
    <p:extLst>
      <p:ext uri="{BB962C8B-B14F-4D97-AF65-F5344CB8AC3E}">
        <p14:creationId xmlns:p14="http://schemas.microsoft.com/office/powerpoint/2010/main" val="3809452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BEA020-13EE-4BA2-9E38-F37CEAC3D9C0}"/>
              </a:ext>
            </a:extLst>
          </p:cNvPr>
          <p:cNvSpPr>
            <a:spLocks noGrp="1"/>
          </p:cNvSpPr>
          <p:nvPr>
            <p:ph idx="1"/>
          </p:nvPr>
        </p:nvSpPr>
        <p:spPr/>
        <p:txBody>
          <a:bodyPr>
            <a:normAutofit/>
          </a:bodyPr>
          <a:lstStyle/>
          <a:p>
            <a:pPr algn="justLow"/>
            <a:r>
              <a:rPr lang="fa-IR" dirty="0"/>
              <a:t>شیطان امروزه نیز، از همان نوع </a:t>
            </a:r>
            <a:r>
              <a:rPr lang="fa-IR" dirty="0" err="1"/>
              <a:t>دامی</a:t>
            </a:r>
            <a:r>
              <a:rPr lang="fa-IR" dirty="0"/>
              <a:t> که برای کشاندن حضرت یوسف به گناه و فساد گسترده بود، به صورت های گوناگون برای انسانها پهن کرده است تا هوس زودگذر آنها را تحریک کند و به گناه بکشاند و آنان را از بهشت جاویدان محروم سازد. فیلمها، </a:t>
            </a:r>
            <a:r>
              <a:rPr lang="fa-IR" dirty="0" err="1"/>
              <a:t>وبگاه</a:t>
            </a:r>
            <a:r>
              <a:rPr lang="fa-IR" dirty="0"/>
              <a:t> ها، شبکه های ماهواره ای گمراه کننده، شبکه های مجازی ناسالم و گروهها و دسته های منحرف اجتماعی از جمله این دام </a:t>
            </a:r>
            <a:r>
              <a:rPr lang="fa-IR" dirty="0" err="1"/>
              <a:t>هاست</a:t>
            </a:r>
            <a:r>
              <a:rPr lang="fa-IR" dirty="0"/>
              <a:t> که مقاومت در برابر آنها نیازمند روی  آوردن به پیشگاه خداوند و پذیرش خالصانه فرمان های </a:t>
            </a:r>
            <a:r>
              <a:rPr lang="fa-IR" dirty="0" err="1"/>
              <a:t>اوست</a:t>
            </a:r>
            <a:r>
              <a:rPr lang="fa-IR" dirty="0"/>
              <a:t>. کسی که در چنین دام </a:t>
            </a:r>
            <a:r>
              <a:rPr lang="fa-IR" dirty="0" err="1"/>
              <a:t>هایی</a:t>
            </a:r>
            <a:r>
              <a:rPr lang="fa-IR" dirty="0"/>
              <a:t> گرفتار شود، هم زندگی پاک و با نشاط دنیا را از دست خواهد داد و هم حیات سرشار از شادکامی آخرت را.</a:t>
            </a:r>
          </a:p>
        </p:txBody>
      </p:sp>
    </p:spTree>
    <p:extLst>
      <p:ext uri="{BB962C8B-B14F-4D97-AF65-F5344CB8AC3E}">
        <p14:creationId xmlns:p14="http://schemas.microsoft.com/office/powerpoint/2010/main" val="2845721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218412-252B-4C3D-A112-2B60F89F1BB2}"/>
              </a:ext>
            </a:extLst>
          </p:cNvPr>
          <p:cNvSpPr>
            <a:spLocks noGrp="1"/>
          </p:cNvSpPr>
          <p:nvPr>
            <p:ph idx="1"/>
          </p:nvPr>
        </p:nvSpPr>
        <p:spPr>
          <a:xfrm>
            <a:off x="1097280" y="1845734"/>
            <a:ext cx="10058400" cy="4250266"/>
          </a:xfrm>
        </p:spPr>
        <p:txBody>
          <a:bodyPr>
            <a:normAutofit/>
          </a:bodyPr>
          <a:lstStyle/>
          <a:p>
            <a:pPr marL="0" indent="0" algn="justLow">
              <a:buNone/>
            </a:pPr>
            <a:r>
              <a:rPr lang="fa-IR" sz="2400" dirty="0"/>
              <a:t>3ــ دریافت </a:t>
            </a:r>
            <a:r>
              <a:rPr lang="fa-IR" sz="2400" dirty="0" err="1"/>
              <a:t>پاداشهای</a:t>
            </a:r>
            <a:r>
              <a:rPr lang="fa-IR" sz="2400" dirty="0"/>
              <a:t> وصف نشدنی:</a:t>
            </a:r>
            <a:r>
              <a:rPr lang="fa-IR" sz="2800" dirty="0"/>
              <a:t> </a:t>
            </a:r>
            <a:r>
              <a:rPr lang="fa-IR" dirty="0"/>
              <a:t>بندگی خالصانه خداوند پاداش </a:t>
            </a:r>
            <a:r>
              <a:rPr lang="fa-IR" dirty="0" err="1"/>
              <a:t>هایی</a:t>
            </a:r>
            <a:r>
              <a:rPr lang="fa-IR" dirty="0"/>
              <a:t> دارد که چه بسا در ذهن ما نگنجد و از تصور و خیال ما فراتر رود.</a:t>
            </a:r>
          </a:p>
          <a:p>
            <a:pPr marL="0" indent="0" algn="justLow">
              <a:buNone/>
            </a:pPr>
            <a:r>
              <a:rPr lang="fa-IR" dirty="0"/>
              <a:t>از جمله این پاداش های وصف نشدنی، </a:t>
            </a:r>
            <a:r>
              <a:rPr lang="fa-IR" dirty="0" err="1"/>
              <a:t>دىدار</a:t>
            </a:r>
            <a:r>
              <a:rPr lang="fa-IR" dirty="0"/>
              <a:t> محبوب </a:t>
            </a:r>
            <a:r>
              <a:rPr lang="fa-IR" dirty="0" err="1"/>
              <a:t>حقىقى</a:t>
            </a:r>
            <a:r>
              <a:rPr lang="fa-IR" dirty="0"/>
              <a:t> و </a:t>
            </a:r>
            <a:r>
              <a:rPr lang="fa-IR" dirty="0" err="1"/>
              <a:t>تقرب</a:t>
            </a:r>
            <a:r>
              <a:rPr lang="fa-IR" dirty="0"/>
              <a:t> به </a:t>
            </a:r>
            <a:r>
              <a:rPr lang="fa-IR" dirty="0" err="1"/>
              <a:t>پىشگاه</a:t>
            </a:r>
            <a:r>
              <a:rPr lang="fa-IR" dirty="0"/>
              <a:t> </a:t>
            </a:r>
            <a:r>
              <a:rPr lang="fa-IR" dirty="0" err="1"/>
              <a:t>كسى</a:t>
            </a:r>
            <a:r>
              <a:rPr lang="fa-IR" dirty="0"/>
              <a:t> است </a:t>
            </a:r>
            <a:r>
              <a:rPr lang="fa-IR" dirty="0" err="1"/>
              <a:t>كه</a:t>
            </a:r>
            <a:r>
              <a:rPr lang="fa-IR" dirty="0"/>
              <a:t> بنا به </a:t>
            </a:r>
            <a:r>
              <a:rPr lang="fa-IR" dirty="0" err="1"/>
              <a:t>تعبىر</a:t>
            </a:r>
            <a:r>
              <a:rPr lang="fa-IR" dirty="0"/>
              <a:t> </a:t>
            </a:r>
            <a:r>
              <a:rPr lang="fa-IR" dirty="0" err="1"/>
              <a:t>امىرمؤمنان</a:t>
            </a:r>
            <a:r>
              <a:rPr lang="fa-IR" dirty="0"/>
              <a:t>، </a:t>
            </a:r>
            <a:r>
              <a:rPr lang="fa-IR" dirty="0">
                <a:solidFill>
                  <a:schemeClr val="bg2">
                    <a:lumMod val="25000"/>
                  </a:schemeClr>
                </a:solidFill>
              </a:rPr>
              <a:t>«</a:t>
            </a:r>
            <a:r>
              <a:rPr lang="fa-IR" dirty="0" err="1">
                <a:solidFill>
                  <a:schemeClr val="bg2">
                    <a:lumMod val="25000"/>
                  </a:schemeClr>
                </a:solidFill>
              </a:rPr>
              <a:t>نهاىت</a:t>
            </a:r>
            <a:r>
              <a:rPr lang="fa-IR" dirty="0">
                <a:solidFill>
                  <a:schemeClr val="bg2">
                    <a:lumMod val="25000"/>
                  </a:schemeClr>
                </a:solidFill>
              </a:rPr>
              <a:t> </a:t>
            </a:r>
            <a:r>
              <a:rPr lang="fa-IR" dirty="0" err="1">
                <a:solidFill>
                  <a:schemeClr val="bg2">
                    <a:lumMod val="25000"/>
                  </a:schemeClr>
                </a:solidFill>
              </a:rPr>
              <a:t>آرزوى</a:t>
            </a:r>
            <a:r>
              <a:rPr lang="fa-IR" dirty="0">
                <a:solidFill>
                  <a:schemeClr val="bg2">
                    <a:lumMod val="25000"/>
                  </a:schemeClr>
                </a:solidFill>
              </a:rPr>
              <a:t> عارفان، دوست دل </a:t>
            </a:r>
            <a:r>
              <a:rPr lang="fa-IR" dirty="0" err="1">
                <a:solidFill>
                  <a:schemeClr val="bg2">
                    <a:lumMod val="25000"/>
                  </a:schemeClr>
                </a:solidFill>
              </a:rPr>
              <a:t>هاى</a:t>
            </a:r>
            <a:r>
              <a:rPr lang="fa-IR" dirty="0">
                <a:solidFill>
                  <a:schemeClr val="bg2">
                    <a:lumMod val="25000"/>
                  </a:schemeClr>
                </a:solidFill>
              </a:rPr>
              <a:t> صادقان، </a:t>
            </a:r>
            <a:r>
              <a:rPr lang="fa-IR" dirty="0" err="1">
                <a:solidFill>
                  <a:schemeClr val="bg2">
                    <a:lumMod val="25000"/>
                  </a:schemeClr>
                </a:solidFill>
              </a:rPr>
              <a:t>ولى</a:t>
            </a:r>
            <a:r>
              <a:rPr lang="fa-IR" dirty="0">
                <a:solidFill>
                  <a:schemeClr val="bg2">
                    <a:lumMod val="25000"/>
                  </a:schemeClr>
                </a:solidFill>
              </a:rPr>
              <a:t> مومنان و معبود عالمیان است.» </a:t>
            </a:r>
            <a:r>
              <a:rPr lang="fa-IR" dirty="0" err="1"/>
              <a:t>كافى</a:t>
            </a:r>
            <a:r>
              <a:rPr lang="fa-IR" dirty="0"/>
              <a:t> است به </a:t>
            </a:r>
            <a:r>
              <a:rPr lang="fa-IR" dirty="0" err="1"/>
              <a:t>زندگى</a:t>
            </a:r>
            <a:r>
              <a:rPr lang="fa-IR" dirty="0"/>
              <a:t> </a:t>
            </a:r>
            <a:r>
              <a:rPr lang="fa-IR" dirty="0" err="1"/>
              <a:t>زىبای</a:t>
            </a:r>
            <a:r>
              <a:rPr lang="fa-IR" dirty="0"/>
              <a:t> رسول خدا، </a:t>
            </a:r>
            <a:r>
              <a:rPr lang="fa-IR" dirty="0" err="1"/>
              <a:t>امیرالمؤمنین</a:t>
            </a:r>
            <a:r>
              <a:rPr lang="fa-IR" dirty="0"/>
              <a:t> علی، فاطمه زهرا و </a:t>
            </a:r>
            <a:r>
              <a:rPr lang="fa-IR" dirty="0" err="1"/>
              <a:t>دىگر</a:t>
            </a:r>
            <a:r>
              <a:rPr lang="fa-IR" dirty="0"/>
              <a:t> </a:t>
            </a:r>
            <a:r>
              <a:rPr lang="fa-IR" dirty="0" err="1"/>
              <a:t>پىشواىان</a:t>
            </a:r>
            <a:r>
              <a:rPr lang="fa-IR" dirty="0"/>
              <a:t> خود نظر </a:t>
            </a:r>
            <a:r>
              <a:rPr lang="fa-IR" dirty="0" err="1"/>
              <a:t>بىفكنىم</a:t>
            </a:r>
            <a:r>
              <a:rPr lang="fa-IR" dirty="0"/>
              <a:t> و </a:t>
            </a:r>
            <a:r>
              <a:rPr lang="fa-IR" dirty="0" err="1"/>
              <a:t>ببىنىم</a:t>
            </a:r>
            <a:r>
              <a:rPr lang="fa-IR" dirty="0"/>
              <a:t> </a:t>
            </a:r>
            <a:r>
              <a:rPr lang="fa-IR" dirty="0" err="1"/>
              <a:t>كه</a:t>
            </a:r>
            <a:r>
              <a:rPr lang="fa-IR" dirty="0"/>
              <a:t> چگونه از راه بندگی خالصانه خدا، این همه خوبی و زیبایی و آن مقام قرب و </a:t>
            </a:r>
            <a:r>
              <a:rPr lang="fa-IR" dirty="0" err="1"/>
              <a:t>نزدىكى</a:t>
            </a:r>
            <a:r>
              <a:rPr lang="fa-IR" dirty="0"/>
              <a:t> به محبوب را به دست آورده </a:t>
            </a:r>
            <a:r>
              <a:rPr lang="fa-IR" dirty="0" err="1"/>
              <a:t>اند</a:t>
            </a:r>
            <a:r>
              <a:rPr lang="fa-IR" dirty="0"/>
              <a:t>.</a:t>
            </a:r>
          </a:p>
        </p:txBody>
      </p:sp>
    </p:spTree>
    <p:extLst>
      <p:ext uri="{BB962C8B-B14F-4D97-AF65-F5344CB8AC3E}">
        <p14:creationId xmlns:p14="http://schemas.microsoft.com/office/powerpoint/2010/main" val="1188164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8165DB-7376-48C0-A8AB-B78700A9F68A}"/>
              </a:ext>
            </a:extLst>
          </p:cNvPr>
          <p:cNvSpPr>
            <a:spLocks noGrp="1"/>
          </p:cNvSpPr>
          <p:nvPr>
            <p:ph idx="1"/>
          </p:nvPr>
        </p:nvSpPr>
        <p:spPr/>
        <p:txBody>
          <a:bodyPr>
            <a:normAutofit/>
          </a:bodyPr>
          <a:lstStyle/>
          <a:p>
            <a:pPr marL="0" indent="0" algn="ctr">
              <a:buNone/>
            </a:pPr>
            <a:r>
              <a:rPr lang="fa-IR" sz="2400" dirty="0"/>
              <a:t> بندگی کن تا که </a:t>
            </a:r>
            <a:r>
              <a:rPr lang="fa-IR" sz="2400" dirty="0" err="1"/>
              <a:t>سلطانت</a:t>
            </a:r>
            <a:r>
              <a:rPr lang="fa-IR" sz="2400" dirty="0"/>
              <a:t> کنند           تن رها کن تا همه </a:t>
            </a:r>
            <a:r>
              <a:rPr lang="fa-IR" sz="2400" dirty="0" err="1"/>
              <a:t>جانت</a:t>
            </a:r>
            <a:r>
              <a:rPr lang="fa-IR" sz="2400" dirty="0"/>
              <a:t> کنند</a:t>
            </a:r>
          </a:p>
          <a:p>
            <a:pPr marL="0" indent="0" algn="ctr">
              <a:buNone/>
            </a:pPr>
            <a:r>
              <a:rPr lang="fa-IR" sz="2400" dirty="0"/>
              <a:t>    خوی حیوانی سزاوار تو نیست         ترک این خو کن که </a:t>
            </a:r>
            <a:r>
              <a:rPr lang="fa-IR" sz="2400" dirty="0" err="1"/>
              <a:t>انسانت</a:t>
            </a:r>
            <a:r>
              <a:rPr lang="fa-IR" sz="2400" dirty="0"/>
              <a:t> کنند</a:t>
            </a:r>
          </a:p>
          <a:p>
            <a:pPr marL="0" indent="0" algn="ctr">
              <a:buNone/>
            </a:pPr>
            <a:r>
              <a:rPr lang="fa-IR" sz="2400" dirty="0"/>
              <a:t>چون نداری درد، درمان هم </a:t>
            </a:r>
            <a:r>
              <a:rPr lang="fa-IR" sz="2400" dirty="0" err="1"/>
              <a:t>مخواه</a:t>
            </a:r>
            <a:r>
              <a:rPr lang="fa-IR" sz="2400" dirty="0"/>
              <a:t>      درد پیدا کن که </a:t>
            </a:r>
            <a:r>
              <a:rPr lang="fa-IR" sz="2400" dirty="0" err="1"/>
              <a:t>درمانت</a:t>
            </a:r>
            <a:r>
              <a:rPr lang="fa-IR" sz="2400" dirty="0"/>
              <a:t> کنند</a:t>
            </a:r>
          </a:p>
          <a:p>
            <a:pPr marL="0" indent="0" algn="ctr">
              <a:buNone/>
            </a:pPr>
            <a:r>
              <a:rPr lang="fa-IR" sz="2400" dirty="0"/>
              <a:t>بنده ی شیطانی و </a:t>
            </a:r>
            <a:r>
              <a:rPr lang="fa-IR" sz="2400" dirty="0" err="1"/>
              <a:t>دای</a:t>
            </a:r>
            <a:r>
              <a:rPr lang="fa-IR" sz="2400" dirty="0"/>
              <a:t> امید             چون ستایش همچو </a:t>
            </a:r>
            <a:r>
              <a:rPr lang="fa-IR" sz="2400" dirty="0" err="1"/>
              <a:t>یزدانت</a:t>
            </a:r>
            <a:r>
              <a:rPr lang="fa-IR" sz="2400" dirty="0"/>
              <a:t> کنن</a:t>
            </a:r>
          </a:p>
        </p:txBody>
      </p:sp>
    </p:spTree>
    <p:extLst>
      <p:ext uri="{BB962C8B-B14F-4D97-AF65-F5344CB8AC3E}">
        <p14:creationId xmlns:p14="http://schemas.microsoft.com/office/powerpoint/2010/main" val="573671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F01A-2D2A-456A-BC09-A330CD2CD723}"/>
              </a:ext>
            </a:extLst>
          </p:cNvPr>
          <p:cNvSpPr>
            <a:spLocks noGrp="1"/>
          </p:cNvSpPr>
          <p:nvPr>
            <p:ph type="ctrTitle"/>
          </p:nvPr>
        </p:nvSpPr>
        <p:spPr>
          <a:xfrm>
            <a:off x="1097280" y="758952"/>
            <a:ext cx="10058400" cy="2885396"/>
          </a:xfrm>
        </p:spPr>
        <p:txBody>
          <a:bodyPr>
            <a:normAutofit/>
          </a:bodyPr>
          <a:lstStyle/>
          <a:p>
            <a:pPr algn="r"/>
            <a:r>
              <a:rPr lang="fa-IR" sz="3200" dirty="0"/>
              <a:t>درس چهارم: </a:t>
            </a:r>
            <a:br>
              <a:rPr lang="fa-IR" sz="3200" dirty="0"/>
            </a:br>
            <a:br>
              <a:rPr lang="fa-IR" dirty="0"/>
            </a:br>
            <a:r>
              <a:rPr lang="fa-IR" dirty="0"/>
              <a:t>             فقط برای تو</a:t>
            </a:r>
          </a:p>
        </p:txBody>
      </p:sp>
      <p:sp>
        <p:nvSpPr>
          <p:cNvPr id="3" name="Subtitle 2">
            <a:extLst>
              <a:ext uri="{FF2B5EF4-FFF2-40B4-BE49-F238E27FC236}">
                <a16:creationId xmlns:a16="http://schemas.microsoft.com/office/drawing/2014/main" id="{62ECD558-F573-4656-B422-9AF0575FB928}"/>
              </a:ext>
            </a:extLst>
          </p:cNvPr>
          <p:cNvSpPr>
            <a:spLocks noGrp="1"/>
          </p:cNvSpPr>
          <p:nvPr>
            <p:ph type="subTitle" idx="1"/>
          </p:nvPr>
        </p:nvSpPr>
        <p:spPr/>
        <p:txBody>
          <a:bodyPr/>
          <a:lstStyle/>
          <a:p>
            <a:pPr algn="r"/>
            <a:r>
              <a:rPr lang="fa-IR" dirty="0"/>
              <a:t>بگو همانا نماز و عبادت </a:t>
            </a:r>
            <a:r>
              <a:rPr lang="fa-IR" dirty="0" err="1"/>
              <a:t>هایم</a:t>
            </a:r>
            <a:r>
              <a:rPr lang="fa-IR" dirty="0"/>
              <a:t> و زندگی و مرگم فقط برای خداست که پروردگار جهانیان است.</a:t>
            </a:r>
          </a:p>
        </p:txBody>
      </p:sp>
    </p:spTree>
    <p:extLst>
      <p:ext uri="{BB962C8B-B14F-4D97-AF65-F5344CB8AC3E}">
        <p14:creationId xmlns:p14="http://schemas.microsoft.com/office/powerpoint/2010/main" val="2597258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1DB48-FCF5-4BE9-8AA9-28DAA3BE4067}"/>
              </a:ext>
            </a:extLst>
          </p:cNvPr>
          <p:cNvSpPr>
            <a:spLocks noGrp="1"/>
          </p:cNvSpPr>
          <p:nvPr>
            <p:ph type="title"/>
          </p:nvPr>
        </p:nvSpPr>
        <p:spPr>
          <a:xfrm>
            <a:off x="1097280" y="758952"/>
            <a:ext cx="10058400" cy="3574509"/>
          </a:xfrm>
        </p:spPr>
        <p:txBody>
          <a:bodyPr>
            <a:normAutofit/>
          </a:bodyPr>
          <a:lstStyle/>
          <a:p>
            <a:pPr algn="justLow"/>
            <a:r>
              <a:rPr lang="fa-IR" sz="2000" dirty="0"/>
              <a:t>قبلا آموختیم هدف از خلقت انسان </a:t>
            </a:r>
            <a:r>
              <a:rPr lang="fa-IR" sz="2000" dirty="0" err="1"/>
              <a:t>تقرب</a:t>
            </a:r>
            <a:r>
              <a:rPr lang="fa-IR" sz="2000" dirty="0"/>
              <a:t> به خداست و این </a:t>
            </a:r>
            <a:r>
              <a:rPr lang="fa-IR" sz="2000" dirty="0" err="1"/>
              <a:t>تقرب</a:t>
            </a:r>
            <a:r>
              <a:rPr lang="fa-IR" sz="2000" dirty="0"/>
              <a:t> بدون تلاش خود انسان بدست </a:t>
            </a:r>
            <a:r>
              <a:rPr lang="fa-IR" sz="2000" dirty="0" err="1"/>
              <a:t>نمی</a:t>
            </a:r>
            <a:r>
              <a:rPr lang="fa-IR" sz="2000" dirty="0"/>
              <a:t> آید. انسان، همواره بر سر </a:t>
            </a:r>
            <a:r>
              <a:rPr lang="fa-IR" sz="2000" dirty="0" err="1"/>
              <a:t>دوراهی</a:t>
            </a:r>
            <a:r>
              <a:rPr lang="fa-IR" sz="2000" dirty="0"/>
              <a:t> بندگی خداوند و بندگی هوای نفس و شیطان قرار دارد و زندگی صحنه انتخاب یکی از این دو راه است. آن کس که راه توحید را </a:t>
            </a:r>
            <a:r>
              <a:rPr lang="fa-IR" sz="2000" dirty="0" err="1"/>
              <a:t>برمیگزیند</a:t>
            </a:r>
            <a:r>
              <a:rPr lang="fa-IR" sz="2000" dirty="0"/>
              <a:t> و در پی آن اندیشه و دل و عمل خویش را برای رضای حضرت دوست قرار میدهد، خطراتی او را تهدید میکند</a:t>
            </a:r>
            <a:br>
              <a:rPr lang="fa-IR" sz="2000" dirty="0"/>
            </a:br>
            <a:r>
              <a:rPr lang="fa-IR" sz="2000" dirty="0"/>
              <a:t>و احتمال انحراف از توحید برای او هست. در روایتی از پیامبر اکرم آمده است که </a:t>
            </a:r>
            <a:r>
              <a:rPr lang="fa-IR" sz="2000" dirty="0" err="1"/>
              <a:t>راهیابی</a:t>
            </a:r>
            <a:r>
              <a:rPr lang="fa-IR" sz="2000" dirty="0"/>
              <a:t> شرک به دل انسان از راه رفتن مورچه -های سیاه در شب تاریک بر تخته سنگی سیاه </a:t>
            </a:r>
            <a:r>
              <a:rPr lang="fa-IR" sz="2000" dirty="0" err="1"/>
              <a:t>پنهانتر</a:t>
            </a:r>
            <a:r>
              <a:rPr lang="fa-IR" sz="2000" dirty="0"/>
              <a:t> است.</a:t>
            </a:r>
            <a:br>
              <a:rPr lang="fa-IR" sz="2000" dirty="0"/>
            </a:br>
            <a:r>
              <a:rPr lang="fa-IR" sz="2000" dirty="0"/>
              <a:t>پس باید ببینیم چگونه از حریم دل پاسبانی کنیم تا آفت شرک به آن راه نیابد و عمل ما خالص برای خداوند انجام شود.</a:t>
            </a:r>
            <a:br>
              <a:rPr lang="fa-IR" sz="2000" dirty="0"/>
            </a:br>
            <a:br>
              <a:rPr lang="fa-IR" sz="2000" dirty="0"/>
            </a:br>
            <a:br>
              <a:rPr lang="fa-IR" sz="2000" dirty="0"/>
            </a:br>
            <a:br>
              <a:rPr lang="fa-IR" sz="2000" dirty="0"/>
            </a:br>
            <a:br>
              <a:rPr lang="fa-IR" sz="2000" dirty="0"/>
            </a:br>
            <a:br>
              <a:rPr lang="fa-IR" sz="2000" dirty="0"/>
            </a:br>
            <a:r>
              <a:rPr lang="fa-IR" sz="2400" dirty="0"/>
              <a:t>                پاسبان حرم دل شده ام شب همه شب                   تا در این پرده جز اندیشه او نگذارم</a:t>
            </a:r>
            <a:endParaRPr lang="fa-IR" sz="2000" dirty="0"/>
          </a:p>
        </p:txBody>
      </p:sp>
    </p:spTree>
    <p:extLst>
      <p:ext uri="{BB962C8B-B14F-4D97-AF65-F5344CB8AC3E}">
        <p14:creationId xmlns:p14="http://schemas.microsoft.com/office/powerpoint/2010/main" val="1731092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C5F0-C445-40CA-BC1C-C2F24377FA70}"/>
              </a:ext>
            </a:extLst>
          </p:cNvPr>
          <p:cNvSpPr>
            <a:spLocks noGrp="1"/>
          </p:cNvSpPr>
          <p:nvPr>
            <p:ph type="title"/>
          </p:nvPr>
        </p:nvSpPr>
        <p:spPr/>
        <p:txBody>
          <a:bodyPr/>
          <a:lstStyle/>
          <a:p>
            <a:pPr algn="r"/>
            <a:r>
              <a:rPr lang="fa-IR" dirty="0">
                <a:solidFill>
                  <a:schemeClr val="accent2">
                    <a:lumMod val="75000"/>
                  </a:schemeClr>
                </a:solidFill>
              </a:rPr>
              <a:t>اخلاص در بندگی</a:t>
            </a:r>
          </a:p>
        </p:txBody>
      </p:sp>
      <p:sp>
        <p:nvSpPr>
          <p:cNvPr id="3" name="Content Placeholder 2">
            <a:extLst>
              <a:ext uri="{FF2B5EF4-FFF2-40B4-BE49-F238E27FC236}">
                <a16:creationId xmlns:a16="http://schemas.microsoft.com/office/drawing/2014/main" id="{FC7CDDF1-5FDE-4658-8B25-0BD420E2579F}"/>
              </a:ext>
            </a:extLst>
          </p:cNvPr>
          <p:cNvSpPr>
            <a:spLocks noGrp="1"/>
          </p:cNvSpPr>
          <p:nvPr>
            <p:ph idx="1"/>
          </p:nvPr>
        </p:nvSpPr>
        <p:spPr/>
        <p:txBody>
          <a:bodyPr/>
          <a:lstStyle/>
          <a:p>
            <a:pPr algn="justLow"/>
            <a:r>
              <a:rPr lang="fa-IR" dirty="0"/>
              <a:t>اخلاص به معنی خالص کردن و پاک کردن یک چیز از غیر آن است. این کلمه در کاربرد دینی بدین معناست که شخص عملش را فقط برای رضای خداوند و همانگونه که او دستور داده است، انجام دهد. در اسلام اخلاص شرط قبولی تمامی اعمالی است که فرد به درگاه خداوند عرضه میدارد.</a:t>
            </a:r>
          </a:p>
          <a:p>
            <a:pPr algn="justLow"/>
            <a:r>
              <a:rPr lang="fa-IR" dirty="0"/>
              <a:t>اخلاص مانند دوست داشتن، </a:t>
            </a:r>
            <a:r>
              <a:rPr lang="fa-IR" dirty="0" err="1"/>
              <a:t>سخاوت</a:t>
            </a:r>
            <a:r>
              <a:rPr lang="fa-IR" dirty="0"/>
              <a:t> و شجاعت درجات و </a:t>
            </a:r>
            <a:r>
              <a:rPr lang="fa-IR" dirty="0" err="1"/>
              <a:t>مراتبی</a:t>
            </a:r>
            <a:r>
              <a:rPr lang="fa-IR" dirty="0"/>
              <a:t> دارد. همانگونه که در ارزشگذاری طلا، عیار یا درصد خلوص آن اهمیت دارد، اعمال انسان نیز هرچه با </a:t>
            </a:r>
            <a:r>
              <a:rPr lang="fa-IR" dirty="0" err="1"/>
              <a:t>اخالص</a:t>
            </a:r>
            <a:r>
              <a:rPr lang="fa-IR" dirty="0"/>
              <a:t> بالاتری همراه باشد، ارزش بیشتری دارد. مهم این است که انسان تلاش کند تا عمل خود را روز به روز برای خداوند </a:t>
            </a:r>
            <a:r>
              <a:rPr lang="fa-IR" dirty="0" err="1"/>
              <a:t>خالصتر</a:t>
            </a:r>
            <a:r>
              <a:rPr lang="fa-IR" dirty="0"/>
              <a:t> گرداند. </a:t>
            </a:r>
            <a:r>
              <a:rPr lang="fa-IR" dirty="0" err="1"/>
              <a:t>برهمین</a:t>
            </a:r>
            <a:r>
              <a:rPr lang="fa-IR" dirty="0"/>
              <a:t> اساس پیامبر اکرم میفرماید:</a:t>
            </a:r>
          </a:p>
          <a:p>
            <a:r>
              <a:rPr lang="fa-IR" b="1" dirty="0"/>
              <a:t>«مومنان، با توجه به مراتب </a:t>
            </a:r>
            <a:r>
              <a:rPr lang="fa-IR" b="1" dirty="0" err="1"/>
              <a:t>اخلاصشان</a:t>
            </a:r>
            <a:r>
              <a:rPr lang="fa-IR" b="1" dirty="0"/>
              <a:t>، بر یکدیگر برتری پیدا می کنند.»</a:t>
            </a:r>
          </a:p>
        </p:txBody>
      </p:sp>
    </p:spTree>
    <p:extLst>
      <p:ext uri="{BB962C8B-B14F-4D97-AF65-F5344CB8AC3E}">
        <p14:creationId xmlns:p14="http://schemas.microsoft.com/office/powerpoint/2010/main" val="603830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F9E94-A345-45B1-BFD0-4DCF38DDEDF8}"/>
              </a:ext>
            </a:extLst>
          </p:cNvPr>
          <p:cNvSpPr>
            <a:spLocks noGrp="1"/>
          </p:cNvSpPr>
          <p:nvPr>
            <p:ph type="title"/>
          </p:nvPr>
        </p:nvSpPr>
        <p:spPr>
          <a:xfrm>
            <a:off x="1066800" y="1978243"/>
            <a:ext cx="10058400" cy="3786453"/>
          </a:xfrm>
        </p:spPr>
        <p:txBody>
          <a:bodyPr>
            <a:normAutofit fontScale="90000"/>
          </a:bodyPr>
          <a:lstStyle/>
          <a:p>
            <a:pPr algn="r"/>
            <a:r>
              <a:rPr lang="fa-IR" sz="2400" dirty="0"/>
              <a:t>هر عملی از دو جز تشکیل شده است.</a:t>
            </a:r>
            <a:br>
              <a:rPr lang="fa-IR" sz="2400" dirty="0"/>
            </a:br>
            <a:r>
              <a:rPr lang="fa-IR" sz="2400" dirty="0"/>
              <a:t>اول: نیت که به آن هدف یا مقصود نیز می گوییم. </a:t>
            </a:r>
            <a:br>
              <a:rPr lang="fa-IR" sz="2400" dirty="0"/>
            </a:br>
            <a:r>
              <a:rPr lang="fa-IR" sz="2400" dirty="0"/>
              <a:t>دوم: شکل و ظاهر عمل</a:t>
            </a:r>
            <a:br>
              <a:rPr lang="fa-IR" sz="2400" dirty="0"/>
            </a:br>
            <a:br>
              <a:rPr lang="fa-IR" sz="2400" dirty="0"/>
            </a:br>
            <a:r>
              <a:rPr lang="fa-IR" sz="2400" dirty="0"/>
              <a:t>قصد و نیت به منزله روح عمل است و شکل عمل نیز در حکم بدن و کالبد آن روح میباشد. بنابراین عمل بدون نیت، کالبد بی جانی بیش نیست. به همین جهت رسول خدا میفرماید:</a:t>
            </a:r>
            <a:br>
              <a:rPr lang="fa-IR" sz="2400" dirty="0"/>
            </a:br>
            <a:br>
              <a:rPr lang="fa-IR" sz="2400" dirty="0"/>
            </a:br>
            <a:r>
              <a:rPr lang="fa-IR" sz="2400" dirty="0" err="1"/>
              <a:t>نیة</a:t>
            </a:r>
            <a:r>
              <a:rPr lang="fa-IR" sz="2400" dirty="0"/>
              <a:t> </a:t>
            </a:r>
            <a:r>
              <a:rPr lang="fa-IR" sz="2400" dirty="0" err="1"/>
              <a:t>المومن</a:t>
            </a:r>
            <a:r>
              <a:rPr lang="fa-IR" sz="2400" dirty="0"/>
              <a:t> </a:t>
            </a:r>
            <a:r>
              <a:rPr lang="fa-IR" sz="2400" dirty="0" err="1"/>
              <a:t>خیرُ</a:t>
            </a:r>
            <a:r>
              <a:rPr lang="fa-IR" sz="2400" dirty="0"/>
              <a:t> من عمله      </a:t>
            </a:r>
            <a:r>
              <a:rPr lang="fa-IR" sz="2400" dirty="0">
                <a:solidFill>
                  <a:schemeClr val="bg2">
                    <a:lumMod val="50000"/>
                  </a:schemeClr>
                </a:solidFill>
              </a:rPr>
              <a:t>نیت مومن از عمل او برتر است.</a:t>
            </a:r>
            <a:br>
              <a:rPr lang="fa-IR" sz="2400" dirty="0">
                <a:solidFill>
                  <a:schemeClr val="bg2">
                    <a:lumMod val="50000"/>
                  </a:schemeClr>
                </a:solidFill>
              </a:rPr>
            </a:br>
            <a:br>
              <a:rPr lang="fa-IR" sz="2400" dirty="0"/>
            </a:br>
            <a:r>
              <a:rPr lang="fa-IR" sz="2400" dirty="0"/>
              <a:t>و نیز به خاطر همین جایگاه مهم و ارزشمند نیت است که ایشان فرمود:</a:t>
            </a:r>
            <a:br>
              <a:rPr lang="fa-IR" sz="2400" dirty="0"/>
            </a:br>
            <a:br>
              <a:rPr lang="fa-IR" sz="2400" dirty="0"/>
            </a:br>
            <a:r>
              <a:rPr lang="fa-IR" sz="2400" dirty="0" err="1"/>
              <a:t>اِنما</a:t>
            </a:r>
            <a:r>
              <a:rPr lang="fa-IR" sz="2400" dirty="0"/>
              <a:t> </a:t>
            </a:r>
            <a:r>
              <a:rPr lang="fa-IR" sz="2400" dirty="0" err="1"/>
              <a:t>الاعمال</a:t>
            </a:r>
            <a:r>
              <a:rPr lang="fa-IR" sz="2400" dirty="0"/>
              <a:t> </a:t>
            </a:r>
            <a:r>
              <a:rPr lang="fa-IR" sz="2400" dirty="0" err="1"/>
              <a:t>بالنیاتِ</a:t>
            </a:r>
            <a:r>
              <a:rPr lang="fa-IR" sz="2400" dirty="0"/>
              <a:t>            </a:t>
            </a:r>
            <a:r>
              <a:rPr lang="fa-IR" sz="2400" dirty="0">
                <a:solidFill>
                  <a:schemeClr val="bg2">
                    <a:lumMod val="50000"/>
                  </a:schemeClr>
                </a:solidFill>
              </a:rPr>
              <a:t>همانا اعمال انسان وابسته به نیت های </a:t>
            </a:r>
            <a:r>
              <a:rPr lang="fa-IR" sz="2400" dirty="0" err="1">
                <a:solidFill>
                  <a:schemeClr val="bg2">
                    <a:lumMod val="50000"/>
                  </a:schemeClr>
                </a:solidFill>
              </a:rPr>
              <a:t>اوست</a:t>
            </a:r>
            <a:r>
              <a:rPr lang="fa-IR" sz="2400" dirty="0">
                <a:solidFill>
                  <a:schemeClr val="bg2">
                    <a:lumMod val="50000"/>
                  </a:schemeClr>
                </a:solidFill>
              </a:rPr>
              <a:t>.</a:t>
            </a:r>
            <a:br>
              <a:rPr lang="fa-IR" sz="2400" dirty="0"/>
            </a:br>
            <a:endParaRPr lang="fa-IR" sz="2400" dirty="0"/>
          </a:p>
        </p:txBody>
      </p:sp>
    </p:spTree>
    <p:extLst>
      <p:ext uri="{BB962C8B-B14F-4D97-AF65-F5344CB8AC3E}">
        <p14:creationId xmlns:p14="http://schemas.microsoft.com/office/powerpoint/2010/main" val="1774902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89E43-EDB4-400E-8FB3-6BEF2258E5CD}"/>
              </a:ext>
            </a:extLst>
          </p:cNvPr>
          <p:cNvSpPr>
            <a:spLocks noGrp="1"/>
          </p:cNvSpPr>
          <p:nvPr>
            <p:ph type="title"/>
          </p:nvPr>
        </p:nvSpPr>
        <p:spPr/>
        <p:txBody>
          <a:bodyPr>
            <a:normAutofit fontScale="90000"/>
          </a:bodyPr>
          <a:lstStyle/>
          <a:p>
            <a:pPr algn="r"/>
            <a:br>
              <a:rPr lang="fa-IR" sz="2400" dirty="0"/>
            </a:br>
            <a:br>
              <a:rPr lang="fa-IR" sz="2400" dirty="0"/>
            </a:br>
            <a:br>
              <a:rPr lang="fa-IR" sz="2400" dirty="0"/>
            </a:br>
            <a:br>
              <a:rPr lang="fa-IR" sz="2400" dirty="0"/>
            </a:br>
            <a:br>
              <a:rPr lang="fa-IR" sz="2400" dirty="0"/>
            </a:br>
            <a:r>
              <a:rPr lang="fa-IR" sz="2400" dirty="0"/>
              <a:t>تفکر در حدیث:</a:t>
            </a:r>
            <a:br>
              <a:rPr lang="fa-IR" sz="2400" dirty="0"/>
            </a:br>
            <a:r>
              <a:rPr lang="fa-IR" sz="2400" dirty="0" err="1"/>
              <a:t>امیرالمونین</a:t>
            </a:r>
            <a:r>
              <a:rPr lang="fa-IR" sz="2400" dirty="0"/>
              <a:t> علی میفرماید: </a:t>
            </a:r>
            <a:br>
              <a:rPr lang="fa-IR" sz="2400" dirty="0"/>
            </a:br>
            <a:r>
              <a:rPr lang="fa-IR" sz="2700" dirty="0"/>
              <a:t>فاعل </a:t>
            </a:r>
            <a:r>
              <a:rPr lang="fa-IR" sz="2700" dirty="0" err="1"/>
              <a:t>الخیر</a:t>
            </a:r>
            <a:r>
              <a:rPr lang="fa-IR" sz="2700" dirty="0"/>
              <a:t>، خیر منه؛ و فاعل </a:t>
            </a:r>
            <a:r>
              <a:rPr lang="fa-IR" sz="2700" dirty="0" err="1"/>
              <a:t>الشر</a:t>
            </a:r>
            <a:r>
              <a:rPr lang="fa-IR" sz="2700" dirty="0"/>
              <a:t> منه.</a:t>
            </a:r>
            <a:br>
              <a:rPr lang="fa-IR" sz="2400" dirty="0"/>
            </a:br>
            <a:r>
              <a:rPr lang="fa-IR" sz="2400" dirty="0"/>
              <a:t>در این سخن حکیمانه تفکر کنید و رابطه آن را با اخلاص توضیح دهید.</a:t>
            </a:r>
            <a:endParaRPr lang="fa-IR" dirty="0"/>
          </a:p>
        </p:txBody>
      </p:sp>
      <p:sp>
        <p:nvSpPr>
          <p:cNvPr id="3" name="Content Placeholder 2">
            <a:extLst>
              <a:ext uri="{FF2B5EF4-FFF2-40B4-BE49-F238E27FC236}">
                <a16:creationId xmlns:a16="http://schemas.microsoft.com/office/drawing/2014/main" id="{39BCCD82-AE78-4E62-8514-0387112D1001}"/>
              </a:ext>
            </a:extLst>
          </p:cNvPr>
          <p:cNvSpPr>
            <a:spLocks noGrp="1"/>
          </p:cNvSpPr>
          <p:nvPr>
            <p:ph idx="1"/>
          </p:nvPr>
        </p:nvSpPr>
        <p:spPr/>
        <p:txBody>
          <a:bodyPr>
            <a:normAutofit/>
          </a:bodyPr>
          <a:lstStyle/>
          <a:p>
            <a:r>
              <a:rPr lang="fa-IR" dirty="0"/>
              <a:t>انسان مومن، علاوه بر اینکه میکوشد نیت خود را خالص کند و عمل را به خاطر خدا انجام دهد، تلاش میکند عمل را به همان صورت که خداوند دستور داده است، انجام دهد؛ یعنی عمل را از جهت کمیت، کیفیت، زمان، مکان و شیوه همانطوری انجام دهد که خداوند میخواهد؛ مثلا اگر خداوند امر فرموده که نماز صبح در دو رکعت و با یک رکوع و دو سجده در هر رکعت و قبل از طلوع آفتاب انجام شود، انسان مؤمن نیز تلاش میکند نماز خود را به همین صورت انجام دهد تا صحیح و درست انجام داده باشد.</a:t>
            </a:r>
          </a:p>
          <a:p>
            <a:endParaRPr lang="fa-IR" dirty="0"/>
          </a:p>
          <a:p>
            <a:r>
              <a:rPr lang="fa-IR" dirty="0"/>
              <a:t>پس در هر عملی باید دو حسن موجود باشد: حسن </a:t>
            </a:r>
            <a:r>
              <a:rPr lang="fa-IR" dirty="0" err="1"/>
              <a:t>فاعلی</a:t>
            </a:r>
            <a:r>
              <a:rPr lang="fa-IR" dirty="0"/>
              <a:t> و حسن فعلی. حسن </a:t>
            </a:r>
            <a:r>
              <a:rPr lang="fa-IR" dirty="0" err="1"/>
              <a:t>فاعلی</a:t>
            </a:r>
            <a:r>
              <a:rPr lang="fa-IR" dirty="0"/>
              <a:t> بدین معناست که انجام دهنده کار، دارای نیت الهی باشن. حسن فعلی هم بدین معناست که کار به درستی و به همان صورت که خداوند فرمان داده است انجام شود.</a:t>
            </a:r>
          </a:p>
        </p:txBody>
      </p:sp>
    </p:spTree>
    <p:extLst>
      <p:ext uri="{BB962C8B-B14F-4D97-AF65-F5344CB8AC3E}">
        <p14:creationId xmlns:p14="http://schemas.microsoft.com/office/powerpoint/2010/main" val="610533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DFA7E-572E-4E5A-9D0A-29B388818CCB}"/>
              </a:ext>
            </a:extLst>
          </p:cNvPr>
          <p:cNvSpPr>
            <a:spLocks noGrp="1"/>
          </p:cNvSpPr>
          <p:nvPr>
            <p:ph type="title"/>
          </p:nvPr>
        </p:nvSpPr>
        <p:spPr/>
        <p:txBody>
          <a:bodyPr/>
          <a:lstStyle/>
          <a:p>
            <a:pPr algn="r"/>
            <a:r>
              <a:rPr lang="fa-IR" dirty="0">
                <a:solidFill>
                  <a:schemeClr val="accent1">
                    <a:lumMod val="75000"/>
                  </a:schemeClr>
                </a:solidFill>
              </a:rPr>
              <a:t>راه های تقویت اخلاص</a:t>
            </a:r>
          </a:p>
        </p:txBody>
      </p:sp>
      <p:sp>
        <p:nvSpPr>
          <p:cNvPr id="3" name="Content Placeholder 2">
            <a:extLst>
              <a:ext uri="{FF2B5EF4-FFF2-40B4-BE49-F238E27FC236}">
                <a16:creationId xmlns:a16="http://schemas.microsoft.com/office/drawing/2014/main" id="{DC2CADBB-08D7-45C1-9C86-FD0C10086A50}"/>
              </a:ext>
            </a:extLst>
          </p:cNvPr>
          <p:cNvSpPr>
            <a:spLocks noGrp="1"/>
          </p:cNvSpPr>
          <p:nvPr>
            <p:ph idx="1"/>
          </p:nvPr>
        </p:nvSpPr>
        <p:spPr/>
        <p:txBody>
          <a:bodyPr/>
          <a:lstStyle/>
          <a:p>
            <a:r>
              <a:rPr lang="fa-IR" sz="2400" dirty="0"/>
              <a:t>1-افزایش معرفت و شناخت نسبت به خداوند: </a:t>
            </a:r>
            <a:r>
              <a:rPr lang="fa-IR" dirty="0"/>
              <a:t>پیوند محکمی میان معرفت به خداوند و ایمان به او وجود دارد. همچنین ارتباط دقیقی میان ایمان به خدا و اخلاص برقرار است. بنابراین، هر قدر که معرفت ما به خداوند بیشتر شود به افزایش درجه اخلاص کمک خواهد کرد. پس خوب است ساعاتی را صرف تفکر در آیات و نشانه های الهی کنیم تا بیشتر دریابیم که:</a:t>
            </a:r>
          </a:p>
          <a:p>
            <a:r>
              <a:rPr lang="fa-IR" dirty="0"/>
              <a:t>آفرینش همه تنبیه خداوند دل است        دل ندارد که ندارد به خداوند اقرار</a:t>
            </a:r>
          </a:p>
          <a:p>
            <a:pPr marL="0" indent="0">
              <a:buNone/>
            </a:pPr>
            <a:r>
              <a:rPr lang="fa-IR" dirty="0"/>
              <a:t> این همه نقش عجب بر در و دیوار وجود          هر که فکرت نکند نقش بود بر دیوار</a:t>
            </a:r>
          </a:p>
          <a:p>
            <a:pPr marL="0" indent="0">
              <a:buNone/>
            </a:pPr>
            <a:endParaRPr lang="fa-IR" dirty="0"/>
          </a:p>
          <a:p>
            <a:pPr marL="0" indent="0">
              <a:buNone/>
            </a:pPr>
            <a:r>
              <a:rPr lang="fa-IR" dirty="0"/>
              <a:t> البته اگر کسی گرفتار غفلت شد و چشم اندیشه را بر روی جهان بست، آیات الهی را نخواهد یافت و دل به مهر او نخواهد داد.</a:t>
            </a:r>
          </a:p>
          <a:p>
            <a:pPr marL="0" indent="0">
              <a:buNone/>
            </a:pPr>
            <a:r>
              <a:rPr lang="fa-IR" dirty="0"/>
              <a:t>مهر رخسار تو می تابد ز ذرات جهان        هر دو عالم پر ز نور و دیده نابینا، چه سود</a:t>
            </a:r>
          </a:p>
        </p:txBody>
      </p:sp>
    </p:spTree>
    <p:extLst>
      <p:ext uri="{BB962C8B-B14F-4D97-AF65-F5344CB8AC3E}">
        <p14:creationId xmlns:p14="http://schemas.microsoft.com/office/powerpoint/2010/main" val="7594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929C4-5FCE-48BE-9315-5BD70B38625C}"/>
              </a:ext>
            </a:extLst>
          </p:cNvPr>
          <p:cNvSpPr>
            <a:spLocks noGrp="1"/>
          </p:cNvSpPr>
          <p:nvPr>
            <p:ph type="title"/>
          </p:nvPr>
        </p:nvSpPr>
        <p:spPr/>
        <p:txBody>
          <a:bodyPr/>
          <a:lstStyle/>
          <a:p>
            <a:pPr algn="r"/>
            <a:r>
              <a:rPr lang="fa-IR" dirty="0">
                <a:solidFill>
                  <a:schemeClr val="accent1">
                    <a:lumMod val="75000"/>
                  </a:schemeClr>
                </a:solidFill>
              </a:rPr>
              <a:t>توجه به یک نکته مهم</a:t>
            </a:r>
          </a:p>
        </p:txBody>
      </p:sp>
      <p:sp>
        <p:nvSpPr>
          <p:cNvPr id="3" name="Content Placeholder 2">
            <a:extLst>
              <a:ext uri="{FF2B5EF4-FFF2-40B4-BE49-F238E27FC236}">
                <a16:creationId xmlns:a16="http://schemas.microsoft.com/office/drawing/2014/main" id="{A60C8A35-24DF-47F5-A4D5-58D49AA5B155}"/>
              </a:ext>
            </a:extLst>
          </p:cNvPr>
          <p:cNvSpPr>
            <a:spLocks noGrp="1"/>
          </p:cNvSpPr>
          <p:nvPr>
            <p:ph idx="1"/>
          </p:nvPr>
        </p:nvSpPr>
        <p:spPr/>
        <p:txBody>
          <a:bodyPr/>
          <a:lstStyle/>
          <a:p>
            <a:pPr algn="justLow"/>
            <a:r>
              <a:rPr lang="fa-IR" dirty="0"/>
              <a:t>عمل براساس معرفت و آگاهی بسیار </a:t>
            </a:r>
            <a:r>
              <a:rPr lang="fa-IR" dirty="0" err="1"/>
              <a:t>ارزشمندتر</a:t>
            </a:r>
            <a:r>
              <a:rPr lang="fa-IR" dirty="0"/>
              <a:t> و مقدس تر از عملی است که در آن معرفتی نیست و یا با معرفت اندکی</a:t>
            </a:r>
          </a:p>
          <a:p>
            <a:pPr algn="justLow"/>
            <a:r>
              <a:rPr lang="fa-IR" dirty="0"/>
              <a:t> صورت میگیرد. نمازی که با معرفت انجام بگیرد، نزد خداوند بسیار </a:t>
            </a:r>
            <a:r>
              <a:rPr lang="fa-IR" dirty="0" err="1"/>
              <a:t>ارزشمندتر</a:t>
            </a:r>
            <a:r>
              <a:rPr lang="fa-IR" dirty="0"/>
              <a:t> از نمازی است که به جا آورنده آن</a:t>
            </a:r>
          </a:p>
          <a:p>
            <a:pPr algn="justLow"/>
            <a:r>
              <a:rPr lang="fa-IR" dirty="0"/>
              <a:t> نمیداند چه میگوید و برای چه میگوید. حتی گاه پیش میآید که انسانهای نادان به تصور اینکه کار خیر میکنند، مرتکب</a:t>
            </a:r>
          </a:p>
          <a:p>
            <a:pPr algn="justLow"/>
            <a:r>
              <a:rPr lang="fa-IR" dirty="0"/>
              <a:t> گناهان بزرگ میشوند.</a:t>
            </a:r>
          </a:p>
          <a:p>
            <a:endParaRPr lang="fa-IR" dirty="0"/>
          </a:p>
        </p:txBody>
      </p:sp>
    </p:spTree>
    <p:extLst>
      <p:ext uri="{BB962C8B-B14F-4D97-AF65-F5344CB8AC3E}">
        <p14:creationId xmlns:p14="http://schemas.microsoft.com/office/powerpoint/2010/main" val="473469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20959-8C69-48DC-A35D-10C8E5097050}"/>
              </a:ext>
            </a:extLst>
          </p:cNvPr>
          <p:cNvSpPr>
            <a:spLocks noGrp="1"/>
          </p:cNvSpPr>
          <p:nvPr>
            <p:ph type="title"/>
          </p:nvPr>
        </p:nvSpPr>
        <p:spPr>
          <a:xfrm>
            <a:off x="1066800" y="1978243"/>
            <a:ext cx="10058400" cy="4197270"/>
          </a:xfrm>
        </p:spPr>
        <p:txBody>
          <a:bodyPr>
            <a:normAutofit/>
          </a:bodyPr>
          <a:lstStyle/>
          <a:p>
            <a:pPr algn="r"/>
            <a:r>
              <a:rPr lang="fa-IR" sz="2700" dirty="0"/>
              <a:t>2-راز و نیاز با خداوند و کمک خواستن از او: </a:t>
            </a:r>
            <a:r>
              <a:rPr lang="fa-IR" sz="2000" dirty="0"/>
              <a:t>نیایش و عرض نیاز به پیشگاه خداوند و یاری جستن از او برای رسیدن به اخلاص، غفلت از خداوند را کم می کند، محبت او را در قلب تقویت می سازد و انسان را از کمک های الهی بهره </a:t>
            </a:r>
            <a:r>
              <a:rPr lang="fa-IR" sz="2000" dirty="0" err="1"/>
              <a:t>مند</a:t>
            </a:r>
            <a:r>
              <a:rPr lang="fa-IR" sz="2000" dirty="0"/>
              <a:t> می نماید.</a:t>
            </a:r>
            <a:br>
              <a:rPr lang="fa-IR" sz="2000" dirty="0"/>
            </a:br>
            <a:br>
              <a:rPr lang="fa-IR" sz="2000" dirty="0"/>
            </a:br>
            <a:br>
              <a:rPr lang="fa-IR" sz="2000" dirty="0"/>
            </a:br>
            <a:r>
              <a:rPr lang="fa-IR" sz="2400" dirty="0"/>
              <a:t>3-دوری از گناه و تلاش برای انجام </a:t>
            </a:r>
            <a:r>
              <a:rPr lang="fa-IR" sz="2400" dirty="0" err="1"/>
              <a:t>واجبات</a:t>
            </a:r>
            <a:r>
              <a:rPr lang="fa-IR" sz="2400" dirty="0"/>
              <a:t>: </a:t>
            </a:r>
            <a:r>
              <a:rPr lang="fa-IR" sz="2000" dirty="0"/>
              <a:t>گناه، ریشه درخت اخلاص و بندگی را می سوزاند و آن را به تدریج از بین می برد، به همین جهت امیرالمومنین علی میفرماید:</a:t>
            </a:r>
            <a:br>
              <a:rPr lang="fa-IR" sz="2000" dirty="0"/>
            </a:br>
            <a:br>
              <a:rPr lang="fa-IR" sz="2000" dirty="0"/>
            </a:br>
            <a:r>
              <a:rPr lang="fa-IR" sz="2000" dirty="0"/>
              <a:t>«تمام اخلاص در دوری از گناه جمع شده است.»</a:t>
            </a:r>
            <a:br>
              <a:rPr lang="fa-IR" sz="2000" dirty="0"/>
            </a:br>
            <a:br>
              <a:rPr lang="fa-IR" sz="2000" dirty="0"/>
            </a:br>
            <a:r>
              <a:rPr lang="fa-IR" sz="2000" dirty="0"/>
              <a:t>از طرف دیگر، توجه به </a:t>
            </a:r>
            <a:r>
              <a:rPr lang="fa-IR" sz="2000" dirty="0" err="1"/>
              <a:t>واجبات</a:t>
            </a:r>
            <a:r>
              <a:rPr lang="fa-IR" sz="2000" dirty="0"/>
              <a:t>، درخت اخلاص را آبیاری میکند و رشد میدهد. در میان اعمال واجب، روزه تأثیر خاصی در </a:t>
            </a:r>
            <a:r>
              <a:rPr lang="fa-IR" sz="2000" dirty="0" err="1"/>
              <a:t>قویت</a:t>
            </a:r>
            <a:r>
              <a:rPr lang="fa-IR" sz="2000" dirty="0"/>
              <a:t> اخلاص دارد. </a:t>
            </a:r>
            <a:r>
              <a:rPr lang="fa-IR" sz="2000" dirty="0" err="1"/>
              <a:t>امیرالمؤمنین</a:t>
            </a:r>
            <a:r>
              <a:rPr lang="fa-IR" sz="2000" dirty="0"/>
              <a:t> علی میفرماید:</a:t>
            </a:r>
            <a:br>
              <a:rPr lang="fa-IR" sz="2000" dirty="0"/>
            </a:br>
            <a:br>
              <a:rPr lang="fa-IR" sz="2000" dirty="0"/>
            </a:br>
            <a:r>
              <a:rPr lang="fa-IR" sz="2000" dirty="0"/>
              <a:t>«خداوند بدان جهت روزه را واجب کرد تا اخلاص مردم را </a:t>
            </a:r>
            <a:r>
              <a:rPr lang="fa-IR" sz="2000" dirty="0" err="1"/>
              <a:t>بیازماید</a:t>
            </a:r>
            <a:r>
              <a:rPr lang="fa-IR" sz="2000" dirty="0"/>
              <a:t>.»</a:t>
            </a:r>
            <a:br>
              <a:rPr lang="fa-IR" sz="2000" dirty="0"/>
            </a:br>
            <a:endParaRPr lang="fa-IR" sz="2000" dirty="0"/>
          </a:p>
        </p:txBody>
      </p:sp>
    </p:spTree>
    <p:extLst>
      <p:ext uri="{BB962C8B-B14F-4D97-AF65-F5344CB8AC3E}">
        <p14:creationId xmlns:p14="http://schemas.microsoft.com/office/powerpoint/2010/main" val="145611977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TM02900769[[fn=Retrospect]]</Template>
  <TotalTime>92</TotalTime>
  <Words>1551</Words>
  <Application>Microsoft Office PowerPoint</Application>
  <PresentationFormat>Widescreen</PresentationFormat>
  <Paragraphs>60</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Calibri</vt:lpstr>
      <vt:lpstr>Calibri Light</vt:lpstr>
      <vt:lpstr>Retrospect</vt:lpstr>
      <vt:lpstr>بسم الله الرحمن الرحیم</vt:lpstr>
      <vt:lpstr>درس چهارم:                فقط برای تو</vt:lpstr>
      <vt:lpstr>قبلا آموختیم هدف از خلقت انسان تقرب به خداست و این تقرب بدون تلاش خود انسان بدست نمی آید. انسان، همواره بر سر دوراهی بندگی خداوند و بندگی هوای نفس و شیطان قرار دارد و زندگی صحنه انتخاب یکی از این دو راه است. آن کس که راه توحید را برمیگزیند و در پی آن اندیشه و دل و عمل خویش را برای رضای حضرت دوست قرار میدهد، خطراتی او را تهدید میکند و احتمال انحراف از توحید برای او هست. در روایتی از پیامبر اکرم آمده است که راهیابی شرک به دل انسان از راه رفتن مورچه -های سیاه در شب تاریک بر تخته سنگی سیاه پنهانتر است. پس باید ببینیم چگونه از حریم دل پاسبانی کنیم تا آفت شرک به آن راه نیابد و عمل ما خالص برای خداوند انجام شود.                      پاسبان حرم دل شده ام شب همه شب                   تا در این پرده جز اندیشه او نگذارم</vt:lpstr>
      <vt:lpstr>اخلاص در بندگی</vt:lpstr>
      <vt:lpstr>هر عملی از دو جز تشکیل شده است. اول: نیت که به آن هدف یا مقصود نیز می گوییم.  دوم: شکل و ظاهر عمل  قصد و نیت به منزله روح عمل است و شکل عمل نیز در حکم بدن و کالبد آن روح میباشد. بنابراین عمل بدون نیت، کالبد بی جانی بیش نیست. به همین جهت رسول خدا میفرماید:  نیة المومن خیرُ من عمله      نیت مومن از عمل او برتر است.  و نیز به خاطر همین جایگاه مهم و ارزشمند نیت است که ایشان فرمود:  اِنما الاعمال بالنیاتِ            همانا اعمال انسان وابسته به نیت های اوست. </vt:lpstr>
      <vt:lpstr>     تفکر در حدیث: امیرالمونین علی میفرماید:  فاعل الخیر، خیر منه؛ و فاعل الشر منه. در این سخن حکیمانه تفکر کنید و رابطه آن را با اخلاص توضیح دهید.</vt:lpstr>
      <vt:lpstr>راه های تقویت اخلاص</vt:lpstr>
      <vt:lpstr>توجه به یک نکته مهم</vt:lpstr>
      <vt:lpstr>2-راز و نیاز با خداوند و کمک خواستن از او: نیایش و عرض نیاز به پیشگاه خداوند و یاری جستن از او برای رسیدن به اخلاص، غفلت از خداوند را کم می کند، محبت او را در قلب تقویت می سازد و انسان را از کمک های الهی بهره مند می نماید.   3-دوری از گناه و تلاش برای انجام واجبات: گناه، ریشه درخت اخلاص و بندگی را می سوزاند و آن را به تدریج از بین می برد، به همین جهت امیرالمومنین علی میفرماید:  «تمام اخلاص در دوری از گناه جمع شده است.»  از طرف دیگر، توجه به واجبات، درخت اخلاص را آبیاری میکند و رشد میدهد. در میان اعمال واجب، روزه تأثیر خاصی در قویت اخلاص دارد. امیرالمؤمنین علی میفرماید:  «خداوند بدان جهت روزه را واجب کرد تا اخلاص مردم را بیازماید.» </vt:lpstr>
      <vt:lpstr>میوه های درخت اخلاص</vt:lpstr>
      <vt:lpstr>1-نفوذ ناپذیری در برابر وسوسه های شیطان: اگر انسان در اخلاص پیش رود، به مرحله ای میرسد که دیگر فریب وسوسه های شیطان را نمیخورد؛ چراکه شیطان، خود اقرار کرده است که توانایی فریب دادن مؤمنان با اخلاص را ندارد.                                         برو این دام بر مرغی دگر نِه                 که عنقا را بلند است آشیانه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Day Computer</dc:creator>
  <cp:lastModifiedBy>Day Computer</cp:lastModifiedBy>
  <cp:revision>11</cp:revision>
  <dcterms:created xsi:type="dcterms:W3CDTF">2020-09-10T18:54:18Z</dcterms:created>
  <dcterms:modified xsi:type="dcterms:W3CDTF">2020-09-11T16:08:23Z</dcterms:modified>
</cp:coreProperties>
</file>