
<file path=[Content_Types].xml><?xml version="1.0" encoding="utf-8"?>
<Types xmlns="http://schemas.openxmlformats.org/package/2006/content-types">
  <Default ContentType="image/x-emf" Extension="emf"/>
  <Default ContentType="image/png" Extension="png"/>
  <Default ContentType="application/vnd.openxmlformats-package.relationships+xml" Extension="rels"/>
  <Default ContentType="application/xml" Extension="xml"/>
  <Default ContentType="image/jpeg" Extension="jpeg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notesSlide+xml" PartName="/ppt/notesSlides/notesSlide1.xml"/>
  <Override ContentType="application/vnd.openxmlformats-officedocument.presentationml.slideMaster+xml" PartName="/ppt/slideMasters/slideMaster1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viewProps+xml" PartName="/ppt/viewProps1.xml"/>
  <Override ContentType="application/vnd.openxmlformats-officedocument.presentationml.slide+xml" PartName="/ppt/slides/slide4.xml"/>
  <Override ContentType="application/vnd.openxmlformats-officedocument.presentationml.slide+xml" PartName="/ppt/slides/slide6.xml"/>
  <Override ContentType="application/vnd.openxmlformats-officedocument.presentationml.slide+xml" PartName="/ppt/slides/slide2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viewProps" Target="viewProps1.xml"/><Relationship Id="rId10" Type="http://schemas.openxmlformats.org/officeDocument/2006/relationships/slide" Target="slides/slide5.xml"/><Relationship Id="rId5" Type="http://schemas.openxmlformats.org/officeDocument/2006/relationships/notesMaster" Target="notesMasters/notesMaster1.xml"/><Relationship Id="rId12" Type="http://schemas.openxmlformats.org/officeDocument/2006/relationships/slide" Target="slides/slide7.xml"/><Relationship Id="rId8" Type="http://schemas.openxmlformats.org/officeDocument/2006/relationships/slide" Target="slides/slide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3" Type="http://schemas.openxmlformats.org/officeDocument/2006/relationships/presProps" Target="presProps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7" Type="http://schemas.openxmlformats.org/officeDocument/2006/relationships/slide" Target="slides/slide2.xml"/><Relationship Id="rId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73B8E-FA76-491D-AC0B-C8E66A951890}" type="datetimeFigureOut">
              <a:rPr lang="en-US" smtClean="0"/>
              <a:t>12/4/2020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462A3-6848-4C25-ABAF-025FC4AA3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33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462A3-6848-4C25-ABAF-025FC4AA35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3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882" y="337463"/>
            <a:ext cx="6653049" cy="887351"/>
          </a:xfrm>
          <a:solidFill>
            <a:schemeClr val="bg2">
              <a:lumMod val="7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fa-IR" sz="4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بسم الله الرحمن الرحیم</a:t>
            </a:r>
            <a:endParaRPr lang="en-US" sz="4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7215" y="3018307"/>
            <a:ext cx="4490356" cy="243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858719" y="1611470"/>
            <a:ext cx="10799379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بسیج در واقع مظهر عشق، ایمان، آگاهی، مجاهدت و آمادگی برای سربلند </a:t>
            </a:r>
            <a:r>
              <a:rPr lang="fa-I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کردن کشور </a:t>
            </a:r>
            <a:r>
              <a:rPr lang="fa-I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و ملت است.</a:t>
            </a:r>
          </a:p>
          <a:p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فرمانده کل قواحضرت آیت اللهّٰ خامنه ای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18" y="3090624"/>
            <a:ext cx="2491515" cy="236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3738" y="3018306"/>
            <a:ext cx="3034360" cy="2438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187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91">
        <p:split orient="vert"/>
      </p:transition>
    </mc:Choice>
    <mc:Fallback>
      <p:transition spd="slow" advTm="609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6386" y="268441"/>
            <a:ext cx="9649537" cy="2080621"/>
          </a:xfr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r"/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یا اَیهُّا الذّین امَنوا خُذوا حِذْرَکمُ فاَنفِروا ثبُاتٍ أَوِانفِروا جَمیعا   (</a:t>
            </a:r>
            <a:r>
              <a:rPr lang="fa-IR" b="1" dirty="0">
                <a:solidFill>
                  <a:srgbClr val="92D050"/>
                </a:solidFill>
                <a:latin typeface="AmuzehNewNormalPS"/>
              </a:rPr>
              <a:t>سوره نساء، آیه ۷۱</a:t>
            </a:r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) </a:t>
            </a:r>
          </a:p>
          <a:p>
            <a:pPr algn="r"/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ای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کسانی که ایمان آورده اید سلاح جنگ برگیرید و آنگاه دسته دسته یا همه به یکبار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متفق برای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جهاد بیرون روید.</a:t>
            </a:r>
          </a:p>
          <a:p>
            <a:pPr algn="r"/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وَ </a:t>
            </a:r>
            <a:r>
              <a:rPr lang="fa-I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أَعِدُّوالهَم </a:t>
            </a:r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ما </a:t>
            </a:r>
            <a:r>
              <a:rPr lang="fa-I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استطَعَتمُ </a:t>
            </a:r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مِن </a:t>
            </a:r>
            <a:r>
              <a:rPr lang="fa-I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قوُّة </a:t>
            </a:r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و مِن رِباطِ الخیَلِ ترُهِبوُنَ بِهِ </a:t>
            </a:r>
            <a:r>
              <a:rPr lang="fa-I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عدَوَّاللهِّٰ </a:t>
            </a:r>
            <a:r>
              <a:rPr lang="fa-I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و </a:t>
            </a:r>
            <a:r>
              <a:rPr lang="fa-I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عدَوَّکمُ  (</a:t>
            </a:r>
            <a:r>
              <a:rPr lang="fa-IR" sz="1800" b="1" dirty="0" smtClean="0">
                <a:solidFill>
                  <a:srgbClr val="A3D34D"/>
                </a:solidFill>
                <a:latin typeface="Amuzeh-New-Bold"/>
              </a:rPr>
              <a:t>سوره </a:t>
            </a:r>
            <a:r>
              <a:rPr lang="fa-IR" sz="1800" b="1" dirty="0">
                <a:solidFill>
                  <a:srgbClr val="A3D34D"/>
                </a:solidFill>
                <a:latin typeface="Amuzeh-New-Bold"/>
              </a:rPr>
              <a:t>انفال ، </a:t>
            </a:r>
            <a:r>
              <a:rPr lang="fa-IR" sz="1800" b="1" dirty="0" smtClean="0">
                <a:solidFill>
                  <a:srgbClr val="A3D34D"/>
                </a:solidFill>
                <a:latin typeface="Amuzeh-New-Bold"/>
              </a:rPr>
              <a:t>آیه۶۰  )</a:t>
            </a:r>
          </a:p>
          <a:p>
            <a:pPr algn="r"/>
            <a:r>
              <a:rPr lang="fa-IR" sz="1800" b="1" dirty="0" smtClean="0">
                <a:solidFill>
                  <a:srgbClr val="A3D34D"/>
                </a:solidFill>
                <a:latin typeface="Amuzeh-New-Bold"/>
              </a:rPr>
              <a:t>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و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شما ای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(مؤمنان)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در مقام مبارزه با آن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(کافران)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خود را مهیا کنید و تا آن حد که بتوانید از </a:t>
            </a:r>
            <a:r>
              <a:rPr lang="fa-IR" b="1" dirty="0" smtClean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آذوقه و </a:t>
            </a:r>
            <a:r>
              <a:rPr lang="fa-IR" b="1" dirty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تسلیحات و آلات جنگی و اسبان سواری برای تهدید دشمنان خدا و دشمنان خودتان فراهم سازید.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365" y="2963917"/>
            <a:ext cx="3673365" cy="359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3" y="2963915"/>
            <a:ext cx="3090041" cy="359453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420" y="2963916"/>
            <a:ext cx="4398579" cy="359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9211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979">
        <p:split orient="vert"/>
      </p:transition>
    </mc:Choice>
    <mc:Fallback>
      <p:transition spd="slow" advTm="5979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1" y="458736"/>
            <a:ext cx="10089931" cy="20005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sz="2800" b="1" dirty="0">
                <a:solidFill>
                  <a:schemeClr val="accent3">
                    <a:lumMod val="75000"/>
                  </a:schemeClr>
                </a:solidFill>
                <a:latin typeface="Amuzeh-New-Bold"/>
              </a:rPr>
              <a:t>تاریخچه تشکیل بسیج </a:t>
            </a:r>
            <a:r>
              <a:rPr lang="fa-IR" sz="2800" b="1" dirty="0" smtClean="0">
                <a:solidFill>
                  <a:schemeClr val="accent3">
                    <a:lumMod val="75000"/>
                  </a:schemeClr>
                </a:solidFill>
                <a:latin typeface="Amuzeh-New-Bold"/>
              </a:rPr>
              <a:t>درایران </a:t>
            </a:r>
            <a:endParaRPr lang="fa-IR" sz="2800" b="1" dirty="0">
              <a:solidFill>
                <a:schemeClr val="accent3">
                  <a:lumMod val="75000"/>
                </a:schemeClr>
              </a:solidFill>
              <a:latin typeface="Amuzeh-New-Bold"/>
            </a:endParaRPr>
          </a:p>
          <a:p>
            <a:pPr algn="r"/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نقطه آغاز روند شکل گیری بسیج در ایران پس از فرمان حضرت امام خمینی در پنجم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آذرماه۱۳۵۸ 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بود. در سال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۱۳۸۷ 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براساس مصوبه فرماندهی معظم کل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قوا تغییر 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نام یافته و با تشکیل » سازمان بسیج مستضعفین «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به سازمان 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های قشری و تخصصی وارد دهه چهارم فعالیت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خود شد 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که این فعالیت ها در عرصه های </a:t>
            </a:r>
            <a:r>
              <a:rPr lang="fa-IR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مختلف همچنان </a:t>
            </a:r>
            <a:r>
              <a:rPr lang="fa-IR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ادامه دارد.</a:t>
            </a:r>
            <a:endParaRPr lang="en-US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1" y="2885090"/>
            <a:ext cx="5927834" cy="349994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34" y="2885091"/>
            <a:ext cx="5596759" cy="34999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00224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042">
        <p:split orient="vert"/>
      </p:transition>
    </mc:Choice>
    <mc:Fallback>
      <p:transition spd="slow" advTm="6042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75757"/>
            <a:ext cx="5339443" cy="4392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isometricOffAxis1Right"/>
            <a:lightRig rig="threePt" dir="t"/>
          </a:scene3d>
        </p:spPr>
      </p:pic>
      <p:sp>
        <p:nvSpPr>
          <p:cNvPr id="3" name="Rectangle 2"/>
          <p:cNvSpPr/>
          <p:nvPr/>
        </p:nvSpPr>
        <p:spPr>
          <a:xfrm>
            <a:off x="346840" y="198792"/>
            <a:ext cx="9900745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fa-IR" sz="2800" b="1" dirty="0" smtClean="0">
                <a:ln/>
                <a:solidFill>
                  <a:schemeClr val="accent3"/>
                </a:solidFill>
                <a:latin typeface="Amuzeh-New-Bold"/>
              </a:rPr>
              <a:t>ماموریت های بسیج:جذب</a:t>
            </a:r>
            <a:r>
              <a:rPr lang="fa-IR" sz="2800" b="1" dirty="0">
                <a:ln/>
                <a:solidFill>
                  <a:schemeClr val="accent3"/>
                </a:solidFill>
                <a:latin typeface="Amuzeh-New-Bold"/>
              </a:rPr>
              <a:t>، آموزش و سازماندهی اعضای </a:t>
            </a:r>
            <a:r>
              <a:rPr lang="fa-IR" sz="2800" b="1" dirty="0" smtClean="0">
                <a:ln/>
                <a:solidFill>
                  <a:schemeClr val="accent3"/>
                </a:solidFill>
                <a:latin typeface="Amuzeh-New-Bold"/>
              </a:rPr>
              <a:t>بسیج حفظ</a:t>
            </a:r>
            <a:r>
              <a:rPr lang="fa-IR" sz="2800" b="1" dirty="0">
                <a:ln/>
                <a:solidFill>
                  <a:schemeClr val="accent3"/>
                </a:solidFill>
                <a:latin typeface="Amuzeh-New-Bold"/>
              </a:rPr>
              <a:t>، انسجام و ارتقای روحیه </a:t>
            </a:r>
            <a:r>
              <a:rPr lang="fa-IR" sz="2800" b="1" dirty="0" smtClean="0">
                <a:ln/>
                <a:solidFill>
                  <a:schemeClr val="accent3"/>
                </a:solidFill>
                <a:latin typeface="Amuzeh-New-Bold"/>
              </a:rPr>
              <a:t>بسیجیان دفاع </a:t>
            </a:r>
            <a:r>
              <a:rPr lang="fa-IR" sz="2800" b="1" dirty="0">
                <a:ln/>
                <a:solidFill>
                  <a:schemeClr val="accent3"/>
                </a:solidFill>
                <a:latin typeface="Amuzeh-New-Bold"/>
              </a:rPr>
              <a:t>محلی و مقاومت </a:t>
            </a:r>
            <a:r>
              <a:rPr lang="fa-IR" sz="2800" b="1" dirty="0" smtClean="0">
                <a:ln/>
                <a:solidFill>
                  <a:schemeClr val="accent3"/>
                </a:solidFill>
                <a:latin typeface="Amuzeh-New-Bold"/>
              </a:rPr>
              <a:t>مردمی همکاری </a:t>
            </a:r>
            <a:r>
              <a:rPr lang="fa-IR" sz="2800" b="1" dirty="0">
                <a:ln/>
                <a:solidFill>
                  <a:schemeClr val="accent3"/>
                </a:solidFill>
                <a:latin typeface="Amuzeh-New-Bold"/>
              </a:rPr>
              <a:t>با سازمان های آموزشی، سازندگی </a:t>
            </a:r>
            <a:r>
              <a:rPr lang="fa-IR" sz="2800" b="1" dirty="0" smtClean="0">
                <a:ln/>
                <a:solidFill>
                  <a:schemeClr val="accent3"/>
                </a:solidFill>
                <a:latin typeface="Amuzeh-New-Bold"/>
              </a:rPr>
              <a:t>و بهداشتی </a:t>
            </a:r>
            <a:r>
              <a:rPr lang="fa-IR" sz="2800" b="1" dirty="0">
                <a:ln/>
                <a:solidFill>
                  <a:schemeClr val="accent3"/>
                </a:solidFill>
                <a:latin typeface="Amuzeh-New-Bold"/>
              </a:rPr>
              <a:t>کشور</a:t>
            </a:r>
            <a:endParaRPr lang="en-US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257" y="2263593"/>
            <a:ext cx="6215743" cy="41051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isometricOffAxis2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605098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925">
        <p:split orient="vert"/>
      </p:transition>
    </mc:Choice>
    <mc:Fallback>
      <p:transition spd="slow" advTm="5925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672" y="131609"/>
            <a:ext cx="100584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sz="2400" dirty="0">
                <a:solidFill>
                  <a:schemeClr val="accent3">
                    <a:lumMod val="75000"/>
                  </a:schemeClr>
                </a:solidFill>
                <a:latin typeface="AmuzehNewNormalPS"/>
              </a:rPr>
              <a:t>هدف از تشکیل بسیج عبارت است از:</a:t>
            </a:r>
          </a:p>
          <a:p>
            <a:pPr algn="r"/>
            <a:r>
              <a:rPr lang="fa-I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ایجاد توانایی های لازم در کلیه افراد معتقد به قانون اساسی و اهداف انقلاب اسلامی به منظور</a:t>
            </a:r>
          </a:p>
          <a:p>
            <a:pPr algn="r"/>
            <a:r>
              <a:rPr lang="fa-I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دفاع از کشور، نظام جمهوری اسلامی و نیز کمک به مردم به هنگام بروز بلایا و حوادث غیر مترقبه </a:t>
            </a:r>
            <a:r>
              <a:rPr lang="fa-I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باهماهنگی </a:t>
            </a:r>
            <a:r>
              <a:rPr lang="fa-IR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NewNormalPS"/>
              </a:rPr>
              <a:t>مراجع ذی ربط.</a:t>
            </a:r>
            <a:endParaRPr lang="en-US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57" y="2122714"/>
            <a:ext cx="3902529" cy="43923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087" y="2122714"/>
            <a:ext cx="4147456" cy="4392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4144" y="2122714"/>
            <a:ext cx="3537856" cy="42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476">
        <p:split orient="vert"/>
      </p:transition>
    </mc:Choice>
    <mc:Fallback>
      <p:transition spd="slow" advTm="6476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244" y="270653"/>
            <a:ext cx="10042069" cy="138499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r"/>
            <a:r>
              <a:rPr lang="fa-IR" sz="2800" b="1" dirty="0" smtClean="0">
                <a:solidFill>
                  <a:srgbClr val="92D050"/>
                </a:solidFill>
                <a:latin typeface="Amuzeh-New-Bold"/>
              </a:rPr>
              <a:t>معیارها و شاخص های یک بسیجی نمونه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:</a:t>
            </a:r>
          </a:p>
          <a:p>
            <a:pPr algn="r"/>
            <a:r>
              <a:rPr lang="fa-I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muzeh-New-Bold"/>
              </a:rPr>
              <a:t>ایمان </a:t>
            </a:r>
            <a:r>
              <a:rPr lang="fa-IR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muzeh-New-Bold"/>
              </a:rPr>
              <a:t>به </a:t>
            </a:r>
            <a:r>
              <a:rPr lang="fa-IR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muzeh-New-Bold"/>
              </a:rPr>
              <a:t>خداْ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،</a:t>
            </a:r>
            <a:r>
              <a:rPr lang="fa-I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 </a:t>
            </a:r>
            <a:r>
              <a:rPr lang="fa-I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muzeh-New-Bold"/>
              </a:rPr>
              <a:t>ایثار</a:t>
            </a:r>
            <a:r>
              <a:rPr lang="fa-I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 و </a:t>
            </a:r>
            <a:r>
              <a:rPr lang="fa-IR" sz="2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muzeh-New-Bold"/>
              </a:rPr>
              <a:t>ازخود </a:t>
            </a:r>
            <a:r>
              <a:rPr lang="fa-IR" sz="28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muzeh-New-Bold"/>
              </a:rPr>
              <a:t>گذشتگی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، </a:t>
            </a:r>
            <a:r>
              <a:rPr lang="fa-IR" sz="2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انقلابی و 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ولایی، </a:t>
            </a:r>
            <a:r>
              <a:rPr lang="fa-IR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uzeh-New-Bold"/>
              </a:rPr>
              <a:t>خوش </a:t>
            </a:r>
            <a:r>
              <a:rPr lang="fa-IR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muzeh-New-Bold"/>
              </a:rPr>
              <a:t>اخلاقی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، </a:t>
            </a:r>
            <a:r>
              <a:rPr lang="fa-IR" sz="2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uzeh-New-Bold"/>
              </a:rPr>
              <a:t>قناعت و ساده </a:t>
            </a:r>
            <a:r>
              <a:rPr lang="fa-IR" sz="28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muzeh-New-Bold"/>
              </a:rPr>
              <a:t>زیستی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،</a:t>
            </a:r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uzeh-New-Bold"/>
              </a:rPr>
              <a:t>عشق </a:t>
            </a:r>
            <a:r>
              <a:rPr lang="fa-I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uzeh-New-Bold"/>
              </a:rPr>
              <a:t>به </a:t>
            </a:r>
            <a:r>
              <a:rPr lang="fa-I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muzeh-New-Bold"/>
              </a:rPr>
              <a:t>شهدا</a:t>
            </a:r>
            <a:r>
              <a:rPr lang="fa-I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muzeh-New-Bold"/>
              </a:rPr>
              <a:t> و........</a:t>
            </a:r>
            <a:endParaRPr lang="en-US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4" y="2031546"/>
            <a:ext cx="4000499" cy="43624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534" y="3984172"/>
            <a:ext cx="3494315" cy="240982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535" y="2031546"/>
            <a:ext cx="3494314" cy="163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5927" y="2031547"/>
            <a:ext cx="3755573" cy="43624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150584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6370">
        <p:circle/>
      </p:transition>
    </mc:Choice>
    <mc:Fallback>
      <p:transition spd="slow" advTm="637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925" y="240447"/>
            <a:ext cx="9853161" cy="1400530"/>
          </a:xfrm>
          <a:solidFill>
            <a:schemeClr val="bg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r"/>
            <a:r>
              <a:rPr lang="fa-IR" sz="3600" dirty="0" smtClean="0">
                <a:solidFill>
                  <a:schemeClr val="accent3">
                    <a:lumMod val="75000"/>
                  </a:schemeClr>
                </a:solidFill>
              </a:rPr>
              <a:t>سپاس از حسن توجه شما،درس ۴</a:t>
            </a:r>
            <a:br>
              <a:rPr lang="fa-IR" sz="36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</a:rPr>
              <a:t>طراح:سهیلا قلخانی،بیژن کریمی،گروه آموزشی آمادگی دفاعی کرمانشاه</a:t>
            </a:r>
            <a:endParaRPr lang="en-US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58" y="2188029"/>
            <a:ext cx="10189028" cy="4408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81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810">
        <p:split orient="vert"/>
      </p:transition>
    </mc:Choice>
    <mc:Fallback>
      <p:transition spd="slow" advTm="581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