
<file path=[Content_Types].xml><?xml version="1.0" encoding="utf-8"?>
<Types xmlns="http://schemas.openxmlformats.org/package/2006/content-types">
  <Default ContentType="image/x-emf" Extension="emf"/>
  <Default ContentType="image/jpeg" Extension="jpg"/>
  <Default ContentType="application/vnd.openxmlformats-package.relationships+xml" Extension="rels"/>
  <Default ContentType="application/xml" Extension="xml"/>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4.xml"/>
  <Override ContentType="application/vnd.openxmlformats-officedocument.presentationml.slideLayout+xml" PartName="/ppt/slideLayouts/slideLayout9.xml"/>
  <Override ContentType="application/vnd.openxmlformats-officedocument.presentationml.slideLayout+xml" PartName="/ppt/slideLayouts/slideLayout11.xml"/>
  <Override ContentType="application/vnd.openxmlformats-officedocument.presentationml.slideLayout+xml" PartName="/ppt/slideLayouts/slideLayout10.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theme+xml" PartName="/ppt/theme/theme1.xml"/>
  <Override ContentType="application/vnd.openxmlformats-officedocument.presentationml.slide+xml" PartName="/ppt/slides/slide8.xml"/>
  <Override ContentType="application/vnd.openxmlformats-officedocument.presentationml.slide+xml" PartName="/ppt/slides/slide10.xml"/>
  <Override ContentType="application/vnd.openxmlformats-officedocument.presentationml.slide+xml" PartName="/ppt/slides/slide16.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xml"/>
  <Override ContentType="application/vnd.openxmlformats-officedocument.presentationml.slide+xml" PartName="/ppt/slides/slide12.xml"/>
  <Override ContentType="application/vnd.openxmlformats-officedocument.presentationml.slide+xml" PartName="/ppt/slides/slide9.xml"/>
  <Override ContentType="application/vnd.openxmlformats-officedocument.presentationml.slide+xml" PartName="/ppt/slides/slide3.xml"/>
  <Override ContentType="application/vnd.openxmlformats-officedocument.presentationml.presentation.main+xml" PartName="/ppt/presentation.xml"/>
  <Override ContentType="application/vnd.openxmlformats-officedocument.presentationml.presProps+xml" PartName="/ppt/presProps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Lst>
  <p:sldSz cy="6858000" cx="12192000"/>
  <p:notesSz cx="6858000" cy="9144000"/>
  <p:defaultTextStyle>
    <a:defPPr lvl="0">
      <a:defRPr lang="en-US"/>
    </a:defPPr>
    <a:lvl1pPr defTabSz="914400" eaLnBrk="1" hangingPunct="1" latinLnBrk="0" lvl="0" marL="0" rtl="0" algn="l">
      <a:defRPr kern="1200" sz="1800">
        <a:solidFill>
          <a:schemeClr val="tx1"/>
        </a:solidFill>
        <a:latin typeface="+mn-lt"/>
        <a:ea typeface="+mn-ea"/>
        <a:cs typeface="+mn-cs"/>
      </a:defRPr>
    </a:lvl1pPr>
    <a:lvl2pPr defTabSz="914400" eaLnBrk="1" hangingPunct="1" latinLnBrk="0" lvl="1" marL="457200" rtl="0" algn="l">
      <a:defRPr kern="1200" sz="1800">
        <a:solidFill>
          <a:schemeClr val="tx1"/>
        </a:solidFill>
        <a:latin typeface="+mn-lt"/>
        <a:ea typeface="+mn-ea"/>
        <a:cs typeface="+mn-cs"/>
      </a:defRPr>
    </a:lvl2pPr>
    <a:lvl3pPr defTabSz="914400" eaLnBrk="1" hangingPunct="1" latinLnBrk="0" lvl="2" marL="914400" rtl="0" algn="l">
      <a:defRPr kern="1200" sz="1800">
        <a:solidFill>
          <a:schemeClr val="tx1"/>
        </a:solidFill>
        <a:latin typeface="+mn-lt"/>
        <a:ea typeface="+mn-ea"/>
        <a:cs typeface="+mn-cs"/>
      </a:defRPr>
    </a:lvl3pPr>
    <a:lvl4pPr defTabSz="914400" eaLnBrk="1" hangingPunct="1" latinLnBrk="0" lvl="3" marL="1371600" rtl="0" algn="l">
      <a:defRPr kern="1200" sz="1800">
        <a:solidFill>
          <a:schemeClr val="tx1"/>
        </a:solidFill>
        <a:latin typeface="+mn-lt"/>
        <a:ea typeface="+mn-ea"/>
        <a:cs typeface="+mn-cs"/>
      </a:defRPr>
    </a:lvl4pPr>
    <a:lvl5pPr defTabSz="914400" eaLnBrk="1" hangingPunct="1" latinLnBrk="0" lvl="4" marL="1828800" rtl="0" algn="l">
      <a:defRPr kern="1200" sz="1800">
        <a:solidFill>
          <a:schemeClr val="tx1"/>
        </a:solidFill>
        <a:latin typeface="+mn-lt"/>
        <a:ea typeface="+mn-ea"/>
        <a:cs typeface="+mn-cs"/>
      </a:defRPr>
    </a:lvl5pPr>
    <a:lvl6pPr defTabSz="914400" eaLnBrk="1" hangingPunct="1" latinLnBrk="0" lvl="5" marL="2286000" rtl="0" algn="l">
      <a:defRPr kern="1200" sz="1800">
        <a:solidFill>
          <a:schemeClr val="tx1"/>
        </a:solidFill>
        <a:latin typeface="+mn-lt"/>
        <a:ea typeface="+mn-ea"/>
        <a:cs typeface="+mn-cs"/>
      </a:defRPr>
    </a:lvl6pPr>
    <a:lvl7pPr defTabSz="914400" eaLnBrk="1" hangingPunct="1" latinLnBrk="0" lvl="6" marL="2743200" rtl="0" algn="l">
      <a:defRPr kern="1200" sz="1800">
        <a:solidFill>
          <a:schemeClr val="tx1"/>
        </a:solidFill>
        <a:latin typeface="+mn-lt"/>
        <a:ea typeface="+mn-ea"/>
        <a:cs typeface="+mn-cs"/>
      </a:defRPr>
    </a:lvl7pPr>
    <a:lvl8pPr defTabSz="914400" eaLnBrk="1" hangingPunct="1" latinLnBrk="0" lvl="7" marL="3200400" rtl="0" algn="l">
      <a:defRPr kern="1200" sz="1800">
        <a:solidFill>
          <a:schemeClr val="tx1"/>
        </a:solidFill>
        <a:latin typeface="+mn-lt"/>
        <a:ea typeface="+mn-ea"/>
        <a:cs typeface="+mn-cs"/>
      </a:defRPr>
    </a:lvl8pPr>
    <a:lvl9pPr defTabSz="914400" eaLnBrk="1" hangingPunct="1" latinLnBrk="0" lvl="8" marL="3657600" rtl="0" algn="l">
      <a:defRPr kern="1200" sz="1800">
        <a:solidFill>
          <a:schemeClr val="tx1"/>
        </a:solidFill>
        <a:latin typeface="+mn-lt"/>
        <a:ea typeface="+mn-ea"/>
        <a:cs typeface="+mn-cs"/>
      </a:defRPr>
    </a:lvl9pPr>
  </p:defaultTextStyle>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8" Type="http://schemas.openxmlformats.org/officeDocument/2006/relationships/slide" Target="slides/slide15.xml"/><Relationship Id="rId5" Type="http://schemas.openxmlformats.org/officeDocument/2006/relationships/slide" Target="slides/slide2.xml"/><Relationship Id="rId12" Type="http://schemas.openxmlformats.org/officeDocument/2006/relationships/slide" Target="slides/slide9.xml"/><Relationship Id="rId16" Type="http://schemas.openxmlformats.org/officeDocument/2006/relationships/slide" Target="slides/slide13.xml"/><Relationship Id="rId20" Type="http://schemas.openxmlformats.org/officeDocument/2006/relationships/slide" Target="slides/slide17.xml"/><Relationship Id="rId15" Type="http://schemas.openxmlformats.org/officeDocument/2006/relationships/slide" Target="slides/slide12.xml"/><Relationship Id="rId11" Type="http://schemas.openxmlformats.org/officeDocument/2006/relationships/slide" Target="slides/slide8.xml"/><Relationship Id="rId14" Type="http://schemas.openxmlformats.org/officeDocument/2006/relationships/slide" Target="slides/slide11.xml"/><Relationship Id="rId7" Type="http://schemas.openxmlformats.org/officeDocument/2006/relationships/slide" Target="slides/slide4.xml"/><Relationship Id="rId21" Type="http://schemas.openxmlformats.org/officeDocument/2006/relationships/slide" Target="slides/slide18.xml"/><Relationship Id="rId2" Type="http://schemas.openxmlformats.org/officeDocument/2006/relationships/presProps" Target="presProps1.xml"/><Relationship Id="rId10" Type="http://schemas.openxmlformats.org/officeDocument/2006/relationships/slide" Target="slides/slide7.xml"/><Relationship Id="rId19" Type="http://schemas.openxmlformats.org/officeDocument/2006/relationships/slide" Target="slides/slide16.xml"/><Relationship Id="rId13" Type="http://schemas.openxmlformats.org/officeDocument/2006/relationships/slide" Target="slides/slide10.xml"/><Relationship Id="rId8" Type="http://schemas.openxmlformats.org/officeDocument/2006/relationships/slide" Target="slides/slide5.xml"/><Relationship Id="rId17" Type="http://schemas.openxmlformats.org/officeDocument/2006/relationships/slide" Target="slides/slide14.xml"/><Relationship Id="rId4" Type="http://schemas.openxmlformats.org/officeDocument/2006/relationships/slide" Target="slides/slide1.xml"/><Relationship Id="rId3" Type="http://schemas.openxmlformats.org/officeDocument/2006/relationships/slideMaster" Target="slideMasters/slideMaster1.xml"/><Relationship Id="rId9" Type="http://schemas.openxmlformats.org/officeDocument/2006/relationships/slide" Target="slides/slide6.xml"/><Relationship Id="rId6" Type="http://schemas.openxmlformats.org/officeDocument/2006/relationships/slide" Target="slides/slide3.xml"/><Relationship Id="rId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F83BAA-7179-48E0-A72F-2798C0F3DCBC}"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969C0-E431-4AF1-80C5-CAFADDC31F9C}" type="slidenum">
              <a:rPr lang="en-US" smtClean="0"/>
              <a:t>‹#›</a:t>
            </a:fld>
            <a:endParaRPr lang="en-US"/>
          </a:p>
        </p:txBody>
      </p:sp>
    </p:spTree>
    <p:extLst>
      <p:ext uri="{BB962C8B-B14F-4D97-AF65-F5344CB8AC3E}">
        <p14:creationId xmlns:p14="http://schemas.microsoft.com/office/powerpoint/2010/main" val="164881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F83BAA-7179-48E0-A72F-2798C0F3DCBC}"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969C0-E431-4AF1-80C5-CAFADDC31F9C}" type="slidenum">
              <a:rPr lang="en-US" smtClean="0"/>
              <a:t>‹#›</a:t>
            </a:fld>
            <a:endParaRPr lang="en-US"/>
          </a:p>
        </p:txBody>
      </p:sp>
    </p:spTree>
    <p:extLst>
      <p:ext uri="{BB962C8B-B14F-4D97-AF65-F5344CB8AC3E}">
        <p14:creationId xmlns:p14="http://schemas.microsoft.com/office/powerpoint/2010/main" val="1035584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F83BAA-7179-48E0-A72F-2798C0F3DCBC}"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969C0-E431-4AF1-80C5-CAFADDC31F9C}" type="slidenum">
              <a:rPr lang="en-US" smtClean="0"/>
              <a:t>‹#›</a:t>
            </a:fld>
            <a:endParaRPr lang="en-US"/>
          </a:p>
        </p:txBody>
      </p:sp>
    </p:spTree>
    <p:extLst>
      <p:ext uri="{BB962C8B-B14F-4D97-AF65-F5344CB8AC3E}">
        <p14:creationId xmlns:p14="http://schemas.microsoft.com/office/powerpoint/2010/main" val="4269278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F83BAA-7179-48E0-A72F-2798C0F3DCBC}"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969C0-E431-4AF1-80C5-CAFADDC31F9C}" type="slidenum">
              <a:rPr lang="en-US" smtClean="0"/>
              <a:t>‹#›</a:t>
            </a:fld>
            <a:endParaRPr lang="en-US"/>
          </a:p>
        </p:txBody>
      </p:sp>
    </p:spTree>
    <p:extLst>
      <p:ext uri="{BB962C8B-B14F-4D97-AF65-F5344CB8AC3E}">
        <p14:creationId xmlns:p14="http://schemas.microsoft.com/office/powerpoint/2010/main" val="646899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F83BAA-7179-48E0-A72F-2798C0F3DCBC}"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969C0-E431-4AF1-80C5-CAFADDC31F9C}" type="slidenum">
              <a:rPr lang="en-US" smtClean="0"/>
              <a:t>‹#›</a:t>
            </a:fld>
            <a:endParaRPr lang="en-US"/>
          </a:p>
        </p:txBody>
      </p:sp>
    </p:spTree>
    <p:extLst>
      <p:ext uri="{BB962C8B-B14F-4D97-AF65-F5344CB8AC3E}">
        <p14:creationId xmlns:p14="http://schemas.microsoft.com/office/powerpoint/2010/main" val="2870504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F83BAA-7179-48E0-A72F-2798C0F3DCBC}"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969C0-E431-4AF1-80C5-CAFADDC31F9C}" type="slidenum">
              <a:rPr lang="en-US" smtClean="0"/>
              <a:t>‹#›</a:t>
            </a:fld>
            <a:endParaRPr lang="en-US"/>
          </a:p>
        </p:txBody>
      </p:sp>
    </p:spTree>
    <p:extLst>
      <p:ext uri="{BB962C8B-B14F-4D97-AF65-F5344CB8AC3E}">
        <p14:creationId xmlns:p14="http://schemas.microsoft.com/office/powerpoint/2010/main" val="2677797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F83BAA-7179-48E0-A72F-2798C0F3DCBC}" type="datetimeFigureOut">
              <a:rPr lang="en-US" smtClean="0"/>
              <a:t>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8969C0-E431-4AF1-80C5-CAFADDC31F9C}" type="slidenum">
              <a:rPr lang="en-US" smtClean="0"/>
              <a:t>‹#›</a:t>
            </a:fld>
            <a:endParaRPr lang="en-US"/>
          </a:p>
        </p:txBody>
      </p:sp>
    </p:spTree>
    <p:extLst>
      <p:ext uri="{BB962C8B-B14F-4D97-AF65-F5344CB8AC3E}">
        <p14:creationId xmlns:p14="http://schemas.microsoft.com/office/powerpoint/2010/main" val="2604451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F83BAA-7179-48E0-A72F-2798C0F3DCBC}" type="datetimeFigureOut">
              <a:rPr lang="en-US" smtClean="0"/>
              <a:t>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8969C0-E431-4AF1-80C5-CAFADDC31F9C}" type="slidenum">
              <a:rPr lang="en-US" smtClean="0"/>
              <a:t>‹#›</a:t>
            </a:fld>
            <a:endParaRPr lang="en-US"/>
          </a:p>
        </p:txBody>
      </p:sp>
    </p:spTree>
    <p:extLst>
      <p:ext uri="{BB962C8B-B14F-4D97-AF65-F5344CB8AC3E}">
        <p14:creationId xmlns:p14="http://schemas.microsoft.com/office/powerpoint/2010/main" val="1241062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F83BAA-7179-48E0-A72F-2798C0F3DCBC}" type="datetimeFigureOut">
              <a:rPr lang="en-US" smtClean="0"/>
              <a:t>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8969C0-E431-4AF1-80C5-CAFADDC31F9C}" type="slidenum">
              <a:rPr lang="en-US" smtClean="0"/>
              <a:t>‹#›</a:t>
            </a:fld>
            <a:endParaRPr lang="en-US"/>
          </a:p>
        </p:txBody>
      </p:sp>
    </p:spTree>
    <p:extLst>
      <p:ext uri="{BB962C8B-B14F-4D97-AF65-F5344CB8AC3E}">
        <p14:creationId xmlns:p14="http://schemas.microsoft.com/office/powerpoint/2010/main" val="3523224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3F83BAA-7179-48E0-A72F-2798C0F3DCBC}"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969C0-E431-4AF1-80C5-CAFADDC31F9C}" type="slidenum">
              <a:rPr lang="en-US" smtClean="0"/>
              <a:t>‹#›</a:t>
            </a:fld>
            <a:endParaRPr lang="en-US"/>
          </a:p>
        </p:txBody>
      </p:sp>
    </p:spTree>
    <p:extLst>
      <p:ext uri="{BB962C8B-B14F-4D97-AF65-F5344CB8AC3E}">
        <p14:creationId xmlns:p14="http://schemas.microsoft.com/office/powerpoint/2010/main" val="84509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3F83BAA-7179-48E0-A72F-2798C0F3DCBC}"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969C0-E431-4AF1-80C5-CAFADDC31F9C}" type="slidenum">
              <a:rPr lang="en-US" smtClean="0"/>
              <a:t>‹#›</a:t>
            </a:fld>
            <a:endParaRPr lang="en-US"/>
          </a:p>
        </p:txBody>
      </p:sp>
    </p:spTree>
    <p:extLst>
      <p:ext uri="{BB962C8B-B14F-4D97-AF65-F5344CB8AC3E}">
        <p14:creationId xmlns:p14="http://schemas.microsoft.com/office/powerpoint/2010/main" val="4253253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F83BAA-7179-48E0-A72F-2798C0F3DCBC}" type="datetimeFigureOut">
              <a:rPr lang="en-US" smtClean="0"/>
              <a:t>12/3/2020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969C0-E431-4AF1-80C5-CAFADDC31F9C}" type="slidenum">
              <a:rPr lang="en-US" smtClean="0"/>
              <a:t>‹#›</a:t>
            </a:fld>
            <a:endParaRPr lang="en-US"/>
          </a:p>
        </p:txBody>
      </p:sp>
    </p:spTree>
    <p:extLst>
      <p:ext uri="{BB962C8B-B14F-4D97-AF65-F5344CB8AC3E}">
        <p14:creationId xmlns:p14="http://schemas.microsoft.com/office/powerpoint/2010/main" val="1369969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www.mehrnews.com/tag/%DA%AF%D8%A7%D9%85+%D8%AF%D9%88%D9%85+%D8%A7%D9%86%D9%82%D9%84%D8%A7%D8%A8" TargetMode="External"/><Relationship Id="rId1" Type="http://schemas.openxmlformats.org/officeDocument/2006/relationships/slideLayout" Target="../slideLayouts/slideLayout6.xml"/><Relationship Id="rId4" Type="http://schemas.openxmlformats.org/officeDocument/2006/relationships/image" Target="../media/image4.jpg"/></Relationships>
</file>

<file path=ppt/slides/_rels/slide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5475"/>
            <a:ext cx="10515600" cy="4209394"/>
          </a:xfrm>
          <a:solidFill>
            <a:schemeClr val="accent5">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a:normAutofit/>
            <a:scene3d>
              <a:camera prst="orthographicFront"/>
              <a:lightRig rig="soft" dir="t">
                <a:rot lat="0" lon="0" rev="15600000"/>
              </a:lightRig>
            </a:scene3d>
            <a:sp3d extrusionH="57150" prstMaterial="softEdge">
              <a:bevelT w="25400" h="38100"/>
            </a:sp3d>
          </a:bodyPr>
          <a:lstStyle/>
          <a:p>
            <a:pPr algn="ctr"/>
            <a:r>
              <a:rPr lang="fa-IR" sz="6600" b="1" dirty="0" smtClean="0">
                <a:ln/>
                <a:solidFill>
                  <a:schemeClr val="accent4">
                    <a:lumMod val="75000"/>
                  </a:schemeClr>
                </a:solidFill>
              </a:rPr>
              <a:t>بسم الله الرحمن الرحیم</a:t>
            </a:r>
            <a:endParaRPr lang="en-US" sz="6600" b="1" dirty="0">
              <a:ln/>
              <a:solidFill>
                <a:schemeClr val="accent4">
                  <a:lumMod val="75000"/>
                </a:schemeClr>
              </a:solidFill>
            </a:endParaRPr>
          </a:p>
        </p:txBody>
      </p:sp>
    </p:spTree>
    <p:extLst>
      <p:ext uri="{BB962C8B-B14F-4D97-AF65-F5344CB8AC3E}">
        <p14:creationId xmlns:p14="http://schemas.microsoft.com/office/powerpoint/2010/main" val="13284012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107420"/>
          </a:xfr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algn="r"/>
            <a:r>
              <a:rPr lang="fa-IR" sz="3200" b="1" i="0" dirty="0" smtClean="0">
                <a:solidFill>
                  <a:srgbClr val="C00000"/>
                </a:solidFill>
                <a:effectLst/>
                <a:latin typeface="Amuzeh-New-Bold"/>
              </a:rPr>
              <a:t>گام دوم انقلاب اسلامی: استمرار و تحقق آرمان های انقلاب</a:t>
            </a:r>
            <a:r>
              <a:rPr lang="fa-IR" sz="3200" b="1" i="0" dirty="0" smtClean="0">
                <a:solidFill>
                  <a:srgbClr val="242021"/>
                </a:solidFill>
                <a:effectLst/>
                <a:latin typeface="Amuzeh-New-Bold"/>
              </a:rPr>
              <a:t/>
            </a:r>
            <a:br>
              <a:rPr lang="fa-IR" sz="3200" b="1" i="0" dirty="0" smtClean="0">
                <a:solidFill>
                  <a:srgbClr val="242021"/>
                </a:solidFill>
                <a:effectLst/>
                <a:latin typeface="Amuzeh-New-Bold"/>
              </a:rPr>
            </a:br>
            <a:r>
              <a:rPr lang="fa-IR" sz="2800" b="1" i="0" dirty="0" smtClean="0">
                <a:solidFill>
                  <a:srgbClr val="242021"/>
                </a:solidFill>
                <a:effectLst/>
                <a:latin typeface="AmuzehNewNormalPS"/>
              </a:rPr>
              <a:t>انقلاب کبیر اسلامی ایران چهلمین سالگرد پیروزی خود را در 22بهمن 1397پشت سر گذاشت.</a:t>
            </a:r>
            <a:br>
              <a:rPr lang="fa-IR" sz="2800" b="1" i="0" dirty="0" smtClean="0">
                <a:solidFill>
                  <a:srgbClr val="242021"/>
                </a:solidFill>
                <a:effectLst/>
                <a:latin typeface="AmuzehNewNormalPS"/>
              </a:rPr>
            </a:br>
            <a:r>
              <a:rPr lang="fa-IR" sz="2800" b="1" i="0" dirty="0" smtClean="0">
                <a:solidFill>
                  <a:srgbClr val="242021"/>
                </a:solidFill>
                <a:effectLst/>
                <a:latin typeface="AmuzehNewNormalPS"/>
              </a:rPr>
              <a:t>رهبر حکیم انقلاب اسلامی با صدور «بیانیه ٔ گام دوم انقلاب» و برای ادامه این راه روشن، به تبیین دستاوردهای شگرف چهار دهه گذشته پرداخت و توصیه هایی اساسی به منظور «جهاد بزرگ برای ساختن ایران اسلامی بزرگ» ارائه فرمود.</a:t>
            </a:r>
            <a:br>
              <a:rPr lang="fa-IR" sz="2800" b="1" i="0" dirty="0" smtClean="0">
                <a:solidFill>
                  <a:srgbClr val="242021"/>
                </a:solidFill>
                <a:effectLst/>
                <a:latin typeface="AmuzehNewNormalPS"/>
              </a:rPr>
            </a:br>
            <a:r>
              <a:rPr lang="fa-IR" sz="2800" b="1" i="0" dirty="0" smtClean="0">
                <a:solidFill>
                  <a:srgbClr val="242021"/>
                </a:solidFill>
                <a:effectLst/>
                <a:latin typeface="AmuzehNewNormalPS"/>
              </a:rPr>
              <a:t>بیانیه گام دوم انقلاب؛ ریل گذاری ولایت برای اقدام نسل جوان است. جوانان عزیز باید باور کنند که لازم است خودشان بار مسئولیت را بر دوش بگیرند</a:t>
            </a:r>
            <a:r>
              <a:rPr lang="fa-IR" sz="2800" dirty="0" smtClean="0"/>
              <a:t/>
            </a:r>
            <a:br>
              <a:rPr lang="fa-IR" sz="2800" dirty="0" smtClean="0"/>
            </a:br>
            <a:endParaRPr lang="en-US" sz="2800" dirty="0"/>
          </a:p>
        </p:txBody>
      </p:sp>
    </p:spTree>
    <p:extLst>
      <p:ext uri="{BB962C8B-B14F-4D97-AF65-F5344CB8AC3E}">
        <p14:creationId xmlns:p14="http://schemas.microsoft.com/office/powerpoint/2010/main" val="419276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30875"/>
          </a:xfr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algn="r"/>
            <a:r>
              <a:rPr lang="fa-IR" sz="2800" b="1" i="0" dirty="0" smtClean="0">
                <a:solidFill>
                  <a:srgbClr val="C00000"/>
                </a:solidFill>
                <a:effectLst/>
                <a:latin typeface="Amuzeh-New-Bold"/>
              </a:rPr>
              <a:t>هفت حوزۀ نقش آفرینی و جهاد ملت ایران در گام دوم انقلاب عبارت است از:</a:t>
            </a:r>
            <a:br>
              <a:rPr lang="fa-IR" sz="2800" b="1" i="0" dirty="0" smtClean="0">
                <a:solidFill>
                  <a:srgbClr val="C00000"/>
                </a:solidFill>
                <a:effectLst/>
                <a:latin typeface="Amuzeh-New-Bold"/>
              </a:rPr>
            </a:br>
            <a:r>
              <a:rPr lang="fa-IR" sz="2800" b="1" i="0" dirty="0" smtClean="0">
                <a:solidFill>
                  <a:srgbClr val="C00000"/>
                </a:solidFill>
                <a:effectLst/>
                <a:latin typeface="Amuzeh-New-Bold"/>
              </a:rPr>
              <a:t>  </a:t>
            </a:r>
            <a:r>
              <a:rPr lang="fa-IR" sz="2800" b="1" i="0" dirty="0" smtClean="0">
                <a:solidFill>
                  <a:srgbClr val="C00000"/>
                </a:solidFill>
                <a:effectLst/>
                <a:latin typeface="Amuzeh-New-Bold"/>
                <a:cs typeface="2  Nazanin" panose="00000400000000000000" pitchFamily="2" charset="-78"/>
              </a:rPr>
              <a:t>1-علم و پژوهش</a:t>
            </a:r>
            <a:r>
              <a:rPr lang="fa-IR" sz="2800" b="1" i="0" dirty="0" smtClean="0">
                <a:solidFill>
                  <a:srgbClr val="242021"/>
                </a:solidFill>
                <a:effectLst/>
                <a:latin typeface="Amuzeh-New-Bold"/>
              </a:rPr>
              <a:t/>
            </a:r>
            <a:br>
              <a:rPr lang="fa-IR" sz="2800" b="1" i="0" dirty="0" smtClean="0">
                <a:solidFill>
                  <a:srgbClr val="242021"/>
                </a:solidFill>
                <a:effectLst/>
                <a:latin typeface="Amuzeh-New-Bold"/>
              </a:rPr>
            </a:br>
            <a:r>
              <a:rPr lang="fa-IR" sz="2800" b="1" i="0" dirty="0" smtClean="0">
                <a:solidFill>
                  <a:srgbClr val="242021"/>
                </a:solidFill>
                <a:effectLst/>
                <a:latin typeface="AmuzehNewNormalPS"/>
              </a:rPr>
              <a:t>بی تردید رسیدن به قله پیشرفت و پیشتازی در جهان امروز جز با رسیدن به حد بالای علمی وپژوهشی در علوم مختلف و مرزهای دانش ممکن نیست. رهبر انقلاب اسلامی یکی از مراحل جهاد را در کشور به جهاد علمی و پژوهشی اختصاص داده اند.</a:t>
            </a:r>
            <a:br>
              <a:rPr lang="fa-IR" sz="2800" b="1" i="0" dirty="0" smtClean="0">
                <a:solidFill>
                  <a:srgbClr val="242021"/>
                </a:solidFill>
                <a:effectLst/>
                <a:latin typeface="AmuzehNewNormalPS"/>
              </a:rPr>
            </a:br>
            <a:r>
              <a:rPr lang="fa-IR" sz="2800" b="1" i="0" dirty="0" smtClean="0">
                <a:solidFill>
                  <a:srgbClr val="242021"/>
                </a:solidFill>
                <a:effectLst/>
                <a:latin typeface="Amuzeh-New-Bold"/>
              </a:rPr>
              <a:t> </a:t>
            </a:r>
            <a:r>
              <a:rPr lang="fa-IR" sz="2800" b="1" i="0" dirty="0" smtClean="0">
                <a:solidFill>
                  <a:srgbClr val="C00000"/>
                </a:solidFill>
                <a:effectLst/>
                <a:latin typeface="Amuzeh-New-Bold"/>
                <a:cs typeface="2  Nazanin" panose="00000400000000000000" pitchFamily="2" charset="-78"/>
              </a:rPr>
              <a:t>2-معنویت و اخلاق</a:t>
            </a:r>
            <a:r>
              <a:rPr lang="fa-IR" sz="2800" b="1" i="0" dirty="0" smtClean="0">
                <a:solidFill>
                  <a:srgbClr val="242021"/>
                </a:solidFill>
                <a:effectLst/>
                <a:latin typeface="Amuzeh-New-Bold"/>
              </a:rPr>
              <a:t/>
            </a:r>
            <a:br>
              <a:rPr lang="fa-IR" sz="2800" b="1" i="0" dirty="0" smtClean="0">
                <a:solidFill>
                  <a:srgbClr val="242021"/>
                </a:solidFill>
                <a:effectLst/>
                <a:latin typeface="Amuzeh-New-Bold"/>
              </a:rPr>
            </a:br>
            <a:r>
              <a:rPr lang="fa-IR" sz="2800" b="1" i="0" dirty="0" smtClean="0">
                <a:solidFill>
                  <a:srgbClr val="242021"/>
                </a:solidFill>
                <a:effectLst/>
                <a:latin typeface="AmuzehNewNormalPS"/>
              </a:rPr>
              <a:t>یکی دیگر از گامهای بلند ملت ایران برای تحقق تمدن نوین اسلامی، جهاد و تلاش همه جانبه برای تربیت اخلاقی و معنوی خود، خانواده و جامعه است. اگر مردم بتوانند در این جهاد عظیم پیروز شوند و معنویت و اخلاق را در جامعه نهادینه سازند، ایران اسلامی حرکت رو به رشد خود را شتابان تر درسایه مهر و همراهی مردمش تجربه</a:t>
            </a:r>
            <a:r>
              <a:rPr lang="fa-IR" sz="2800" b="0" i="0" dirty="0" smtClean="0">
                <a:solidFill>
                  <a:srgbClr val="242021"/>
                </a:solidFill>
                <a:effectLst/>
                <a:latin typeface="AmuzehNewNormalPS"/>
              </a:rPr>
              <a:t> </a:t>
            </a:r>
            <a:r>
              <a:rPr lang="fa-IR" sz="2800" b="1" i="0" dirty="0" smtClean="0">
                <a:solidFill>
                  <a:srgbClr val="242021"/>
                </a:solidFill>
                <a:effectLst/>
                <a:latin typeface="AmuzehNewNormalPS"/>
              </a:rPr>
              <a:t>خواهد کرد و به عنوان الگوی الهام بخش جهانی در میان همه ملل محبوب خواهد شد.</a:t>
            </a:r>
            <a:r>
              <a:rPr lang="fa-IR" sz="2800" b="1" dirty="0" smtClean="0"/>
              <a:t> </a:t>
            </a:r>
            <a:br>
              <a:rPr lang="fa-IR" sz="2800" b="1" dirty="0" smtClean="0"/>
            </a:br>
            <a:r>
              <a:rPr lang="fa-IR" sz="2800" b="1" dirty="0" smtClean="0"/>
              <a:t> </a:t>
            </a:r>
            <a:br>
              <a:rPr lang="fa-IR" sz="2800" b="1" dirty="0" smtClean="0"/>
            </a:br>
            <a:endParaRPr lang="en-US" sz="2800" b="1" dirty="0"/>
          </a:p>
        </p:txBody>
      </p:sp>
    </p:spTree>
    <p:extLst>
      <p:ext uri="{BB962C8B-B14F-4D97-AF65-F5344CB8AC3E}">
        <p14:creationId xmlns:p14="http://schemas.microsoft.com/office/powerpoint/2010/main" val="1110268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85057"/>
          </a:xfr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pPr algn="r"/>
            <a:r>
              <a:rPr lang="fa-IR" b="1" dirty="0"/>
              <a:t>   </a:t>
            </a:r>
            <a:r>
              <a:rPr lang="fa-IR" b="1" dirty="0" smtClean="0">
                <a:solidFill>
                  <a:srgbClr val="C00000"/>
                </a:solidFill>
                <a:cs typeface="2  Nazanin" panose="00000400000000000000" pitchFamily="2" charset="-78"/>
              </a:rPr>
              <a:t>3-</a:t>
            </a:r>
            <a:r>
              <a:rPr lang="fa-IR" sz="4000" b="1" dirty="0" smtClean="0">
                <a:solidFill>
                  <a:srgbClr val="C00000"/>
                </a:solidFill>
                <a:cs typeface="2  Nazanin" panose="00000400000000000000" pitchFamily="2" charset="-78"/>
              </a:rPr>
              <a:t>اقتصاد</a:t>
            </a:r>
            <a:r>
              <a:rPr lang="fa-IR" sz="4000" b="1" dirty="0"/>
              <a:t/>
            </a:r>
            <a:br>
              <a:rPr lang="fa-IR" sz="4000" b="1" dirty="0"/>
            </a:br>
            <a:r>
              <a:rPr lang="fa-IR" sz="4000" b="1" dirty="0"/>
              <a:t>اقتصاد کانون تأمین زندگی انسانهاست. آنچه در ایران امروز محور حملات و تهاجمات </a:t>
            </a:r>
            <a:r>
              <a:rPr lang="fa-IR" sz="4000" b="1" dirty="0" smtClean="0"/>
              <a:t>دشمن قرار </a:t>
            </a:r>
            <a:r>
              <a:rPr lang="fa-IR" sz="4000" b="1" dirty="0"/>
              <a:t>گرفته، اقتصاد و معیشت مردم این سرزمین است. برای آنکه بتوان </a:t>
            </a:r>
            <a:r>
              <a:rPr lang="fa-IR" sz="4000" b="1" dirty="0" smtClean="0"/>
              <a:t>تحریم های </a:t>
            </a:r>
            <a:r>
              <a:rPr lang="fa-IR" sz="4000" b="1" dirty="0"/>
              <a:t>اقتصادی را فلج کرد</a:t>
            </a:r>
            <a:br>
              <a:rPr lang="fa-IR" sz="4000" b="1" dirty="0"/>
            </a:br>
            <a:r>
              <a:rPr lang="fa-IR" sz="4000" b="1" dirty="0"/>
              <a:t>و سفرهٔ مردم را گسترده و پربرکت ساخت، باید از الگوهای غربی و شرقی اقتصادی فاصله گرفت و </a:t>
            </a:r>
            <a:r>
              <a:rPr lang="fa-IR" sz="4000" b="1" dirty="0" smtClean="0"/>
              <a:t>با اجرایی سازی </a:t>
            </a:r>
            <a:r>
              <a:rPr lang="fa-IR" sz="4000" b="1" dirty="0"/>
              <a:t>اقتصاد مقاومتی که بر حداکثری نمودن توان تولید داخلی و مصرف کالای ملی تأکید دارد،</a:t>
            </a:r>
            <a:br>
              <a:rPr lang="fa-IR" sz="4000" b="1" dirty="0"/>
            </a:br>
            <a:r>
              <a:rPr lang="fa-IR" sz="4000" b="1" dirty="0"/>
              <a:t>ایران را به بالاترین سطح پیشرفت جهانی رساند. البته ناگفته نماند که رشد اقتصادی و تبدیل </a:t>
            </a:r>
            <a:r>
              <a:rPr lang="fa-IR" sz="4000" b="1" dirty="0" smtClean="0"/>
              <a:t>شدن</a:t>
            </a:r>
            <a:r>
              <a:rPr lang="fa-IR" sz="4000" b="1" i="0" dirty="0" smtClean="0">
                <a:solidFill>
                  <a:srgbClr val="242021"/>
                </a:solidFill>
                <a:effectLst/>
                <a:latin typeface="AmuzehNewNormalPS"/>
              </a:rPr>
              <a:t> به یک قطب جهانی در این زمینه نیازمند جهاد خستگی ناپذیر یک ملت در کنار دستگاه های دولتی است.</a:t>
            </a:r>
            <a:r>
              <a:rPr lang="fa-IR" sz="4000" b="1" dirty="0" smtClean="0"/>
              <a:t> </a:t>
            </a:r>
            <a:r>
              <a:rPr lang="fa-IR" sz="4000" dirty="0" smtClean="0"/>
              <a:t/>
            </a:r>
            <a:br>
              <a:rPr lang="fa-IR" sz="4000" dirty="0" smtClean="0"/>
            </a:br>
            <a:r>
              <a:rPr lang="fa-IR" sz="4000" dirty="0" smtClean="0"/>
              <a:t> </a:t>
            </a:r>
            <a:r>
              <a:rPr lang="fa-IR" sz="2800" dirty="0" smtClean="0"/>
              <a:t/>
            </a:r>
            <a:br>
              <a:rPr lang="fa-IR" sz="2800" dirty="0" smtClean="0"/>
            </a:br>
            <a:endParaRPr lang="en-US" sz="2800" dirty="0"/>
          </a:p>
        </p:txBody>
      </p:sp>
    </p:spTree>
    <p:extLst>
      <p:ext uri="{BB962C8B-B14F-4D97-AF65-F5344CB8AC3E}">
        <p14:creationId xmlns:p14="http://schemas.microsoft.com/office/powerpoint/2010/main" val="1950847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44730"/>
          </a:xfr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algn="r"/>
            <a:r>
              <a:rPr lang="fa-IR" sz="2800" b="1" dirty="0" smtClean="0">
                <a:solidFill>
                  <a:srgbClr val="C00000"/>
                </a:solidFill>
                <a:latin typeface="Amuzeh-New-Bold"/>
                <a:cs typeface="2  Nazanin" panose="00000400000000000000" pitchFamily="2" charset="-78"/>
              </a:rPr>
              <a:t>4-</a:t>
            </a:r>
            <a:r>
              <a:rPr lang="fa-IR" sz="2800" b="1" i="0" dirty="0" smtClean="0">
                <a:solidFill>
                  <a:srgbClr val="C00000"/>
                </a:solidFill>
                <a:effectLst/>
                <a:latin typeface="Amuzeh-New-Bold"/>
                <a:cs typeface="2  Nazanin" panose="00000400000000000000" pitchFamily="2" charset="-78"/>
              </a:rPr>
              <a:t>عدالت و مبارزه با فساد</a:t>
            </a:r>
            <a:r>
              <a:rPr lang="fa-IR" sz="2800" b="1" i="0" dirty="0" smtClean="0">
                <a:solidFill>
                  <a:srgbClr val="C00000"/>
                </a:solidFill>
                <a:effectLst/>
                <a:latin typeface="Amuzeh-New-Bold"/>
              </a:rPr>
              <a:t/>
            </a:r>
            <a:br>
              <a:rPr lang="fa-IR" sz="2800" b="1" i="0" dirty="0" smtClean="0">
                <a:solidFill>
                  <a:srgbClr val="C00000"/>
                </a:solidFill>
                <a:effectLst/>
                <a:latin typeface="Amuzeh-New-Bold"/>
              </a:rPr>
            </a:br>
            <a:r>
              <a:rPr lang="fa-IR" sz="3200" b="1" i="0" dirty="0" smtClean="0">
                <a:solidFill>
                  <a:srgbClr val="242021"/>
                </a:solidFill>
                <a:effectLst/>
                <a:latin typeface="AmuzehNewNormalPS"/>
              </a:rPr>
              <a:t>جهاد و عدالت دو مفهوم به هم پیوسته و وابسته اند. انسان ها و ملت های جهادی همواره در پی تحقق آرمان عدالت و مبارزه با فساد بوده ٔ اند؛ چرا که فساد در نقطه مقابل صلاح و خیر است و اگرجامعه ای آلودهٔ فساد و بی عدالتی شود، روی صلاح و خیر را نمی بیند. بنابراین نباید این مهم را از یادبرد که انقلاب اسلامی ایران بر پایه شعار عدالت شکل گرفته و همواره در پی مقابله با ظلم و ستم بوده است. برای آنکه کشور در حرکت به سوی آرمان حقیقی انسانیت موفق شود باید با همه مظاهر ظلم و فساد و تبعیض بجنگد؛ چه چهرهٔ کفر و مبارزهٔ علنی با حق را داشته باشد و چه نقاب نفاق بر چهره داشته و در ظاهر دوست وارد شده باشد.</a:t>
            </a:r>
            <a:r>
              <a:rPr lang="fa-IR" sz="3200" b="1" dirty="0" smtClean="0"/>
              <a:t> </a:t>
            </a:r>
            <a:r>
              <a:rPr lang="fa-IR" sz="2800" dirty="0" smtClean="0"/>
              <a:t/>
            </a:r>
            <a:br>
              <a:rPr lang="fa-IR" sz="2800" dirty="0" smtClean="0"/>
            </a:br>
            <a:endParaRPr lang="en-US" sz="2800" dirty="0"/>
          </a:p>
        </p:txBody>
      </p:sp>
    </p:spTree>
    <p:extLst>
      <p:ext uri="{BB962C8B-B14F-4D97-AF65-F5344CB8AC3E}">
        <p14:creationId xmlns:p14="http://schemas.microsoft.com/office/powerpoint/2010/main" val="3452743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63384"/>
          </a:xfr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pPr algn="r"/>
            <a:r>
              <a:rPr lang="fa-IR" sz="4000" b="1" dirty="0" smtClean="0">
                <a:solidFill>
                  <a:srgbClr val="C00000"/>
                </a:solidFill>
                <a:latin typeface="Amuzeh-New-Bold"/>
                <a:cs typeface="2  Nazanin" panose="00000400000000000000" pitchFamily="2" charset="-78"/>
              </a:rPr>
              <a:t>5-استقلال </a:t>
            </a:r>
            <a:r>
              <a:rPr lang="fa-IR" sz="4000" b="1" dirty="0">
                <a:solidFill>
                  <a:srgbClr val="C00000"/>
                </a:solidFill>
                <a:latin typeface="Amuzeh-New-Bold"/>
                <a:cs typeface="2  Nazanin" panose="00000400000000000000" pitchFamily="2" charset="-78"/>
              </a:rPr>
              <a:t>و آزادی</a:t>
            </a:r>
            <a:r>
              <a:rPr lang="fa-IR" sz="4000" b="1" dirty="0">
                <a:solidFill>
                  <a:srgbClr val="242021"/>
                </a:solidFill>
                <a:latin typeface="Amuzeh-New-Bold"/>
              </a:rPr>
              <a:t/>
            </a:r>
            <a:br>
              <a:rPr lang="fa-IR" sz="4000" b="1" dirty="0">
                <a:solidFill>
                  <a:srgbClr val="242021"/>
                </a:solidFill>
                <a:latin typeface="Amuzeh-New-Bold"/>
              </a:rPr>
            </a:br>
            <a:r>
              <a:rPr lang="fa-IR" sz="4000" b="1" dirty="0">
                <a:solidFill>
                  <a:srgbClr val="242021"/>
                </a:solidFill>
                <a:latin typeface="AmuzehNewNormalPS"/>
              </a:rPr>
              <a:t>این دو شعار مهم انقلاب اسلامی ایران، یکی دیگر از </a:t>
            </a:r>
            <a:r>
              <a:rPr lang="fa-IR" sz="4000" b="1" dirty="0" smtClean="0">
                <a:solidFill>
                  <a:srgbClr val="242021"/>
                </a:solidFill>
                <a:latin typeface="AmuzehNewNormalPS"/>
              </a:rPr>
              <a:t>زمینه های </a:t>
            </a:r>
            <a:r>
              <a:rPr lang="fa-IR" sz="4000" b="1" dirty="0">
                <a:solidFill>
                  <a:srgbClr val="242021"/>
                </a:solidFill>
                <a:latin typeface="AmuzehNewNormalPS"/>
              </a:rPr>
              <a:t>جهاد ملت ایران است. </a:t>
            </a:r>
            <a:r>
              <a:rPr lang="fa-IR" sz="4000" b="1" dirty="0" smtClean="0">
                <a:solidFill>
                  <a:srgbClr val="242021"/>
                </a:solidFill>
                <a:latin typeface="AmuzehNewNormalPS"/>
              </a:rPr>
              <a:t>بسیاری در </a:t>
            </a:r>
            <a:r>
              <a:rPr lang="fa-IR" sz="4000" b="1" dirty="0">
                <a:solidFill>
                  <a:srgbClr val="242021"/>
                </a:solidFill>
                <a:latin typeface="AmuzehNewNormalPS"/>
              </a:rPr>
              <a:t>داخل و از خارج کشور </a:t>
            </a:r>
            <a:r>
              <a:rPr lang="fa-IR" sz="4000" b="1" dirty="0" smtClean="0">
                <a:solidFill>
                  <a:srgbClr val="242021"/>
                </a:solidFill>
                <a:latin typeface="AmuzehNewNormalPS"/>
              </a:rPr>
              <a:t>می کوشند</a:t>
            </a:r>
            <a:r>
              <a:rPr lang="fa-IR" sz="4000" b="1" dirty="0">
                <a:solidFill>
                  <a:srgbClr val="242021"/>
                </a:solidFill>
                <a:latin typeface="AmuzehNewNormalPS"/>
              </a:rPr>
              <a:t>، ایران را به کشوری وابسته و </a:t>
            </a:r>
            <a:r>
              <a:rPr lang="fa-IR" sz="4000" b="1" dirty="0" smtClean="0">
                <a:solidFill>
                  <a:srgbClr val="242021"/>
                </a:solidFill>
                <a:latin typeface="AmuzehNewNormalPS"/>
              </a:rPr>
              <a:t>عقب مانده </a:t>
            </a:r>
            <a:r>
              <a:rPr lang="fa-IR" sz="4000" b="1" dirty="0">
                <a:solidFill>
                  <a:srgbClr val="242021"/>
                </a:solidFill>
                <a:latin typeface="AmuzehNewNormalPS"/>
              </a:rPr>
              <a:t>تبدیل کنند؛ </a:t>
            </a:r>
            <a:r>
              <a:rPr lang="fa-IR" sz="4000" b="1" dirty="0" smtClean="0">
                <a:solidFill>
                  <a:srgbClr val="242021"/>
                </a:solidFill>
                <a:latin typeface="AmuzehNewNormalPS"/>
              </a:rPr>
              <a:t>کشوری که </a:t>
            </a:r>
            <a:r>
              <a:rPr lang="fa-IR" sz="4000" b="1" dirty="0">
                <a:solidFill>
                  <a:srgbClr val="242021"/>
                </a:solidFill>
                <a:latin typeface="AmuzehNewNormalPS"/>
              </a:rPr>
              <a:t>سرسپردهٔ آمریکا و ایادی آن باشد، در مقابل ظلم سکوت کند و در هیچ </a:t>
            </a:r>
            <a:r>
              <a:rPr lang="fa-IR" sz="4000" b="1" dirty="0" smtClean="0">
                <a:solidFill>
                  <a:srgbClr val="242021"/>
                </a:solidFill>
                <a:latin typeface="AmuzehNewNormalPS"/>
              </a:rPr>
              <a:t>زمینه ای </a:t>
            </a:r>
            <a:r>
              <a:rPr lang="fa-IR" sz="4000" b="1" dirty="0">
                <a:solidFill>
                  <a:srgbClr val="242021"/>
                </a:solidFill>
                <a:latin typeface="AmuzehNewNormalPS"/>
              </a:rPr>
              <a:t>در مجامع </a:t>
            </a:r>
            <a:r>
              <a:rPr lang="fa-IR" sz="4000" b="1" dirty="0" smtClean="0">
                <a:solidFill>
                  <a:srgbClr val="242021"/>
                </a:solidFill>
                <a:latin typeface="AmuzehNewNormalPS"/>
              </a:rPr>
              <a:t>بین المللی استقلال </a:t>
            </a:r>
            <a:r>
              <a:rPr lang="fa-IR" sz="4000" b="1" dirty="0">
                <a:solidFill>
                  <a:srgbClr val="242021"/>
                </a:solidFill>
                <a:latin typeface="AmuzehNewNormalPS"/>
              </a:rPr>
              <a:t>رأی و اندیشه نداشته ٔ باشد. این مسئله با روحیه </a:t>
            </a:r>
            <a:r>
              <a:rPr lang="fa-IR" sz="4000" b="1" dirty="0" smtClean="0">
                <a:solidFill>
                  <a:srgbClr val="242021"/>
                </a:solidFill>
                <a:latin typeface="AmuzehNewNormalPS"/>
              </a:rPr>
              <a:t>استقلال خواهی </a:t>
            </a:r>
            <a:r>
              <a:rPr lang="fa-IR" sz="4000" b="1" dirty="0">
                <a:solidFill>
                  <a:srgbClr val="242021"/>
                </a:solidFill>
                <a:latin typeface="AmuzehNewNormalPS"/>
              </a:rPr>
              <a:t>و </a:t>
            </a:r>
            <a:r>
              <a:rPr lang="fa-IR" sz="4000" b="1" dirty="0" smtClean="0">
                <a:solidFill>
                  <a:srgbClr val="242021"/>
                </a:solidFill>
                <a:latin typeface="AmuzehNewNormalPS"/>
              </a:rPr>
              <a:t>آزادی طلبی </a:t>
            </a:r>
            <a:r>
              <a:rPr lang="fa-IR" sz="4000" b="1" dirty="0">
                <a:solidFill>
                  <a:srgbClr val="242021"/>
                </a:solidFill>
                <a:latin typeface="AmuzehNewNormalPS"/>
              </a:rPr>
              <a:t>این </a:t>
            </a:r>
            <a:r>
              <a:rPr lang="fa-IR" sz="4000" b="1" dirty="0" smtClean="0">
                <a:solidFill>
                  <a:srgbClr val="242021"/>
                </a:solidFill>
                <a:latin typeface="AmuzehNewNormalPS"/>
              </a:rPr>
              <a:t>ملت سازگار </a:t>
            </a:r>
            <a:r>
              <a:rPr lang="fa-IR" sz="4000" b="1" dirty="0">
                <a:solidFill>
                  <a:srgbClr val="242021"/>
                </a:solidFill>
                <a:latin typeface="AmuzehNewNormalPS"/>
              </a:rPr>
              <a:t>نیست. ملّت ما در این عرصه نیز جهاد </a:t>
            </a:r>
            <a:r>
              <a:rPr lang="fa-IR" sz="4000" b="1" dirty="0" smtClean="0">
                <a:solidFill>
                  <a:srgbClr val="242021"/>
                </a:solidFill>
                <a:latin typeface="AmuzehNewNormalPS"/>
              </a:rPr>
              <a:t>می کند </a:t>
            </a:r>
            <a:r>
              <a:rPr lang="fa-IR" sz="4000" b="1" dirty="0">
                <a:solidFill>
                  <a:srgbClr val="242021"/>
                </a:solidFill>
                <a:latin typeface="AmuzehNewNormalPS"/>
              </a:rPr>
              <a:t>و </a:t>
            </a:r>
            <a:r>
              <a:rPr lang="fa-IR" sz="4000" b="1" dirty="0" smtClean="0">
                <a:solidFill>
                  <a:srgbClr val="242021"/>
                </a:solidFill>
                <a:latin typeface="AmuzehNewNormalPS"/>
              </a:rPr>
              <a:t>نمی گذارد </a:t>
            </a:r>
            <a:r>
              <a:rPr lang="fa-IR" sz="4000" b="1" dirty="0">
                <a:solidFill>
                  <a:srgbClr val="242021"/>
                </a:solidFill>
                <a:latin typeface="AmuzehNewNormalPS"/>
              </a:rPr>
              <a:t>احدی سبب وابستگی </a:t>
            </a:r>
            <a:r>
              <a:rPr lang="fa-IR" b="1" dirty="0">
                <a:solidFill>
                  <a:srgbClr val="242021"/>
                </a:solidFill>
                <a:latin typeface="AmuzehNewNormalPS"/>
              </a:rPr>
              <a:t>ایران </a:t>
            </a:r>
            <a:r>
              <a:rPr lang="fa-IR" b="1" dirty="0" smtClean="0">
                <a:solidFill>
                  <a:srgbClr val="242021"/>
                </a:solidFill>
                <a:latin typeface="AmuzehNewNormalPS"/>
              </a:rPr>
              <a:t>عزیزبه </a:t>
            </a:r>
            <a:r>
              <a:rPr lang="fa-IR" b="1" dirty="0">
                <a:solidFill>
                  <a:srgbClr val="242021"/>
                </a:solidFill>
                <a:latin typeface="AmuzehNewNormalPS"/>
              </a:rPr>
              <a:t>اجانب </a:t>
            </a:r>
            <a:r>
              <a:rPr lang="fa-IR" b="1" dirty="0" smtClean="0">
                <a:solidFill>
                  <a:srgbClr val="242021"/>
                </a:solidFill>
                <a:latin typeface="AmuzehNewNormalPS"/>
              </a:rPr>
              <a:t>شود.</a:t>
            </a:r>
            <a:r>
              <a:rPr lang="fa-IR" b="1" dirty="0" smtClean="0"/>
              <a:t> </a:t>
            </a:r>
            <a:r>
              <a:rPr lang="fa-IR" dirty="0" smtClean="0"/>
              <a:t/>
            </a:r>
            <a:br>
              <a:rPr lang="fa-IR" dirty="0" smtClean="0"/>
            </a:br>
            <a:endParaRPr lang="en-US" dirty="0"/>
          </a:p>
        </p:txBody>
      </p:sp>
    </p:spTree>
    <p:extLst>
      <p:ext uri="{BB962C8B-B14F-4D97-AF65-F5344CB8AC3E}">
        <p14:creationId xmlns:p14="http://schemas.microsoft.com/office/powerpoint/2010/main" val="1597177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07966"/>
          </a:xfr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pPr algn="r"/>
            <a:r>
              <a:rPr lang="fa-IR" sz="3100" b="1" dirty="0">
                <a:solidFill>
                  <a:srgbClr val="C00000"/>
                </a:solidFill>
                <a:latin typeface="Amuzeh-New-Bold"/>
                <a:cs typeface="2  Nazanin" panose="00000400000000000000" pitchFamily="2" charset="-78"/>
              </a:rPr>
              <a:t>6-عزت ملی، روابط خارجی و مرزبندی با دشمن</a:t>
            </a:r>
            <a:br>
              <a:rPr lang="fa-IR" sz="3100" b="1" dirty="0">
                <a:solidFill>
                  <a:srgbClr val="C00000"/>
                </a:solidFill>
                <a:latin typeface="Amuzeh-New-Bold"/>
                <a:cs typeface="2  Nazanin" panose="00000400000000000000" pitchFamily="2" charset="-78"/>
              </a:rPr>
            </a:br>
            <a:r>
              <a:rPr lang="fa-IR" sz="2700" b="1" i="0" dirty="0" smtClean="0">
                <a:solidFill>
                  <a:srgbClr val="242021"/>
                </a:solidFill>
                <a:effectLst/>
                <a:latin typeface="AmuzehNewNormalPS"/>
                <a:cs typeface="2  Nazanin" panose="00000400000000000000" pitchFamily="2" charset="-78"/>
              </a:rPr>
              <a:t>در میدان بین المللی امروز باید مرزبندیها را شناخت. باید دوست را از دشمن تمییز و تشخیص</a:t>
            </a:r>
            <a:br>
              <a:rPr lang="fa-IR" sz="2700" b="1" i="0" dirty="0" smtClean="0">
                <a:solidFill>
                  <a:srgbClr val="242021"/>
                </a:solidFill>
                <a:effectLst/>
                <a:latin typeface="AmuzehNewNormalPS"/>
                <a:cs typeface="2  Nazanin" panose="00000400000000000000" pitchFamily="2" charset="-78"/>
              </a:rPr>
            </a:br>
            <a:r>
              <a:rPr lang="fa-IR" sz="2700" b="1" i="0" dirty="0" smtClean="0">
                <a:solidFill>
                  <a:srgbClr val="242021"/>
                </a:solidFill>
                <a:effectLst/>
                <a:latin typeface="AmuzehNewNormalPS"/>
                <a:cs typeface="2  Nazanin" panose="00000400000000000000" pitchFamily="2" charset="-78"/>
              </a:rPr>
              <a:t>داد. برخی کشورها به واسطه دیدگاه الهی اسلام، هرگز با ایران دست دوستی حقیقی نمی دهند، بلکه</a:t>
            </a:r>
            <a:br>
              <a:rPr lang="fa-IR" sz="2700" b="1" i="0" dirty="0" smtClean="0">
                <a:solidFill>
                  <a:srgbClr val="242021"/>
                </a:solidFill>
                <a:effectLst/>
                <a:latin typeface="AmuzehNewNormalPS"/>
                <a:cs typeface="2  Nazanin" panose="00000400000000000000" pitchFamily="2" charset="-78"/>
              </a:rPr>
            </a:br>
            <a:r>
              <a:rPr lang="fa-IR" sz="2700" b="1" i="0" dirty="0" smtClean="0">
                <a:solidFill>
                  <a:srgbClr val="242021"/>
                </a:solidFill>
                <a:effectLst/>
                <a:latin typeface="AmuzehNewNormalPS"/>
                <a:cs typeface="2  Nazanin" panose="00000400000000000000" pitchFamily="2" charset="-78"/>
              </a:rPr>
              <a:t>مترصد و منتظر هرگونه فرصتی برای ضربه زدن به ایران اسلامی اند، اما برخی دیگر از کشورها آرمان</a:t>
            </a:r>
            <a:br>
              <a:rPr lang="fa-IR" sz="2700" b="1" i="0" dirty="0" smtClean="0">
                <a:solidFill>
                  <a:srgbClr val="242021"/>
                </a:solidFill>
                <a:effectLst/>
                <a:latin typeface="AmuzehNewNormalPS"/>
                <a:cs typeface="2  Nazanin" panose="00000400000000000000" pitchFamily="2" charset="-78"/>
              </a:rPr>
            </a:br>
            <a:r>
              <a:rPr lang="fa-IR" sz="2700" b="1" i="0" dirty="0" smtClean="0">
                <a:solidFill>
                  <a:srgbClr val="242021"/>
                </a:solidFill>
                <a:effectLst/>
                <a:latin typeface="AmuzehNewNormalPS"/>
                <a:cs typeface="2  Nazanin" panose="00000400000000000000" pitchFamily="2" charset="-78"/>
              </a:rPr>
              <a:t>انسانیت و عدالت را دوست دارند و سعی می کنند در این آرمان و هدف مقدس انسانی همراه با ما</a:t>
            </a:r>
            <a:br>
              <a:rPr lang="fa-IR" sz="2700" b="1" i="0" dirty="0" smtClean="0">
                <a:solidFill>
                  <a:srgbClr val="242021"/>
                </a:solidFill>
                <a:effectLst/>
                <a:latin typeface="AmuzehNewNormalPS"/>
                <a:cs typeface="2  Nazanin" panose="00000400000000000000" pitchFamily="2" charset="-78"/>
              </a:rPr>
            </a:br>
            <a:r>
              <a:rPr lang="fa-IR" sz="2700" b="1" i="0" dirty="0" smtClean="0">
                <a:solidFill>
                  <a:srgbClr val="242021"/>
                </a:solidFill>
                <a:effectLst/>
                <a:latin typeface="AmuzehNewNormalPS"/>
                <a:cs typeface="2  Nazanin" panose="00000400000000000000" pitchFamily="2" charset="-78"/>
              </a:rPr>
              <a:t>باشند.</a:t>
            </a:r>
            <a:br>
              <a:rPr lang="fa-IR" sz="2700" b="1" i="0" dirty="0" smtClean="0">
                <a:solidFill>
                  <a:srgbClr val="242021"/>
                </a:solidFill>
                <a:effectLst/>
                <a:latin typeface="AmuzehNewNormalPS"/>
                <a:cs typeface="2  Nazanin" panose="00000400000000000000" pitchFamily="2" charset="-78"/>
              </a:rPr>
            </a:br>
            <a:r>
              <a:rPr lang="fa-IR" sz="2700" b="1" i="0" dirty="0" smtClean="0">
                <a:solidFill>
                  <a:srgbClr val="242021"/>
                </a:solidFill>
                <a:effectLst/>
                <a:latin typeface="AmuzehNewNormalPS"/>
                <a:cs typeface="2  Nazanin" panose="00000400000000000000" pitchFamily="2" charset="-78"/>
              </a:rPr>
              <a:t>در گام دوم انقلاب اسلامی، تبدیل شدن ایران به یک کشور پیشتاز در جهان امری ضروری است.</a:t>
            </a:r>
            <a:br>
              <a:rPr lang="fa-IR" sz="2700" b="1" i="0" dirty="0" smtClean="0">
                <a:solidFill>
                  <a:srgbClr val="242021"/>
                </a:solidFill>
                <a:effectLst/>
                <a:latin typeface="AmuzehNewNormalPS"/>
                <a:cs typeface="2  Nazanin" panose="00000400000000000000" pitchFamily="2" charset="-78"/>
              </a:rPr>
            </a:br>
            <a:r>
              <a:rPr lang="fa-IR" sz="2700" b="1" i="0" dirty="0" smtClean="0">
                <a:solidFill>
                  <a:srgbClr val="242021"/>
                </a:solidFill>
                <a:effectLst/>
                <a:latin typeface="AmuzehNewNormalPS"/>
                <a:cs typeface="2  Nazanin" panose="00000400000000000000" pitchFamily="2" charset="-78"/>
              </a:rPr>
              <a:t>ایران اسلامی باید به الگویی موفق در همه زمینه ها با حفظ استقلال، عزت و آزادی بدل شود تا سایر</a:t>
            </a:r>
            <a:br>
              <a:rPr lang="fa-IR" sz="2700" b="1" i="0" dirty="0" smtClean="0">
                <a:solidFill>
                  <a:srgbClr val="242021"/>
                </a:solidFill>
                <a:effectLst/>
                <a:latin typeface="AmuzehNewNormalPS"/>
                <a:cs typeface="2  Nazanin" panose="00000400000000000000" pitchFamily="2" charset="-78"/>
              </a:rPr>
            </a:br>
            <a:r>
              <a:rPr lang="fa-IR" sz="2700" b="1" i="0" dirty="0" smtClean="0">
                <a:solidFill>
                  <a:srgbClr val="242021"/>
                </a:solidFill>
                <a:effectLst/>
                <a:latin typeface="AmuzehNewNormalPS"/>
                <a:cs typeface="2  Nazanin" panose="00000400000000000000" pitchFamily="2" charset="-78"/>
              </a:rPr>
              <a:t>کشورها ببینند که بدون پشتیبانی آمریکا و سایر دول مستکبر نیز موفقیت و سربلندی در جهان ممکن</a:t>
            </a:r>
            <a:br>
              <a:rPr lang="fa-IR" sz="2700" b="1" i="0" dirty="0" smtClean="0">
                <a:solidFill>
                  <a:srgbClr val="242021"/>
                </a:solidFill>
                <a:effectLst/>
                <a:latin typeface="AmuzehNewNormalPS"/>
                <a:cs typeface="2  Nazanin" panose="00000400000000000000" pitchFamily="2" charset="-78"/>
              </a:rPr>
            </a:br>
            <a:r>
              <a:rPr lang="fa-IR" sz="2700" b="1" i="0" dirty="0" smtClean="0">
                <a:solidFill>
                  <a:srgbClr val="242021"/>
                </a:solidFill>
                <a:effectLst/>
                <a:latin typeface="AmuzehNewNormalPS"/>
                <a:cs typeface="2  Nazanin" panose="00000400000000000000" pitchFamily="2" charset="-78"/>
              </a:rPr>
              <a:t>است</a:t>
            </a:r>
            <a:r>
              <a:rPr lang="fa-IR" sz="2700" b="1" dirty="0" smtClean="0">
                <a:cs typeface="2  Nazanin" panose="00000400000000000000" pitchFamily="2" charset="-78"/>
              </a:rPr>
              <a:t> </a:t>
            </a:r>
            <a:r>
              <a:rPr lang="fa-IR" sz="2400" b="1" dirty="0" smtClean="0"/>
              <a:t/>
            </a:r>
            <a:br>
              <a:rPr lang="fa-IR" sz="2400" b="1" dirty="0" smtClean="0"/>
            </a:br>
            <a:endParaRPr lang="en-US" sz="2400" b="1" dirty="0"/>
          </a:p>
        </p:txBody>
      </p:sp>
    </p:spTree>
    <p:extLst>
      <p:ext uri="{BB962C8B-B14F-4D97-AF65-F5344CB8AC3E}">
        <p14:creationId xmlns:p14="http://schemas.microsoft.com/office/powerpoint/2010/main" val="38231039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182" y="595745"/>
            <a:ext cx="10896600" cy="5666509"/>
          </a:xfr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algn="r"/>
            <a:r>
              <a:rPr lang="fa-IR" b="1" dirty="0">
                <a:solidFill>
                  <a:srgbClr val="242021"/>
                </a:solidFill>
                <a:latin typeface="Amuzeh-New-Bold"/>
              </a:rPr>
              <a:t>  </a:t>
            </a:r>
            <a:r>
              <a:rPr lang="fa-IR" sz="3100" b="1" i="0" dirty="0" smtClean="0">
                <a:solidFill>
                  <a:srgbClr val="C00000"/>
                </a:solidFill>
                <a:effectLst/>
                <a:latin typeface="Amuzeh-New-Bold"/>
                <a:cs typeface="2  Nazanin" panose="00000400000000000000" pitchFamily="2" charset="-78"/>
              </a:rPr>
              <a:t>7-</a:t>
            </a:r>
            <a:r>
              <a:rPr lang="fa-IR" sz="3100" b="1" dirty="0" smtClean="0">
                <a:solidFill>
                  <a:srgbClr val="C00000"/>
                </a:solidFill>
                <a:latin typeface="Amuzeh-New-Bold"/>
                <a:cs typeface="2  Nazanin" panose="00000400000000000000" pitchFamily="2" charset="-78"/>
              </a:rPr>
              <a:t>سبک</a:t>
            </a:r>
            <a:r>
              <a:rPr lang="fa-IR" sz="3100" b="1" dirty="0">
                <a:solidFill>
                  <a:srgbClr val="C00000"/>
                </a:solidFill>
                <a:latin typeface="Amuzeh-New-Bold"/>
                <a:cs typeface="2  Nazanin" panose="00000400000000000000" pitchFamily="2" charset="-78"/>
              </a:rPr>
              <a:t> زندگی</a:t>
            </a:r>
            <a:r>
              <a:rPr lang="fa-IR" sz="3100" b="1" dirty="0">
                <a:solidFill>
                  <a:srgbClr val="242021"/>
                </a:solidFill>
                <a:latin typeface="Amuzeh-New-Bold"/>
              </a:rPr>
              <a:t/>
            </a:r>
            <a:br>
              <a:rPr lang="fa-IR" sz="3100" b="1" dirty="0">
                <a:solidFill>
                  <a:srgbClr val="242021"/>
                </a:solidFill>
                <a:latin typeface="Amuzeh-New-Bold"/>
              </a:rPr>
            </a:br>
            <a:r>
              <a:rPr lang="fa-IR" sz="3100" b="1" dirty="0">
                <a:solidFill>
                  <a:srgbClr val="242021"/>
                </a:solidFill>
                <a:latin typeface="AmuzehNewNormalPS"/>
              </a:rPr>
              <a:t>سبک زندگی همان روش و آئین زندگی افراد است. امری که با فرهنگ یک ملت گره خورده </a:t>
            </a:r>
            <a:r>
              <a:rPr lang="fa-IR" sz="3100" b="1" dirty="0" smtClean="0">
                <a:solidFill>
                  <a:srgbClr val="242021"/>
                </a:solidFill>
                <a:latin typeface="AmuzehNewNormalPS"/>
              </a:rPr>
              <a:t>ونشان </a:t>
            </a:r>
            <a:r>
              <a:rPr lang="fa-IR" sz="3100" b="1" dirty="0">
                <a:solidFill>
                  <a:srgbClr val="242021"/>
                </a:solidFill>
                <a:latin typeface="AmuzehNewNormalPS"/>
              </a:rPr>
              <a:t>از روحیات و خلقیات آن ملت دارد. اسلامیت و ایرانیت دو روی سکه سبک زندگی اصیل </a:t>
            </a:r>
            <a:r>
              <a:rPr lang="fa-IR" sz="3100" b="1" dirty="0" smtClean="0">
                <a:solidFill>
                  <a:srgbClr val="242021"/>
                </a:solidFill>
                <a:latin typeface="AmuzehNewNormalPS"/>
              </a:rPr>
              <a:t>درکشورند</a:t>
            </a:r>
            <a:r>
              <a:rPr lang="fa-IR" sz="3100" b="1" dirty="0">
                <a:solidFill>
                  <a:srgbClr val="242021"/>
                </a:solidFill>
                <a:latin typeface="AmuzehNewNormalPS"/>
              </a:rPr>
              <a:t>؛ به همین دلیل رهبر انقلاب اسلامی بر الگوی اسلامی ــ ایرانی پیشرفت تأکید </a:t>
            </a:r>
            <a:r>
              <a:rPr lang="fa-IR" sz="3100" b="1" dirty="0" smtClean="0">
                <a:solidFill>
                  <a:srgbClr val="242021"/>
                </a:solidFill>
                <a:latin typeface="AmuzehNewNormalPS"/>
              </a:rPr>
              <a:t>می کنند</a:t>
            </a:r>
            <a:r>
              <a:rPr lang="fa-IR" sz="3100" b="1" dirty="0">
                <a:solidFill>
                  <a:srgbClr val="242021"/>
                </a:solidFill>
                <a:latin typeface="AmuzehNewNormalPS"/>
              </a:rPr>
              <a:t>. </a:t>
            </a:r>
            <a:r>
              <a:rPr lang="fa-IR" sz="3100" b="1" dirty="0" smtClean="0">
                <a:solidFill>
                  <a:srgbClr val="242021"/>
                </a:solidFill>
                <a:latin typeface="AmuzehNewNormalPS"/>
              </a:rPr>
              <a:t>دشمن با </a:t>
            </a:r>
            <a:r>
              <a:rPr lang="fa-IR" sz="3100" b="1" dirty="0">
                <a:solidFill>
                  <a:srgbClr val="242021"/>
                </a:solidFill>
                <a:latin typeface="AmuzehNewNormalPS"/>
              </a:rPr>
              <a:t>توجه به این مسئله می </a:t>
            </a:r>
            <a:r>
              <a:rPr lang="fa-IR" sz="3100" b="1" dirty="0" smtClean="0">
                <a:solidFill>
                  <a:srgbClr val="242021"/>
                </a:solidFill>
                <a:latin typeface="AmuzehNewNormalPS"/>
              </a:rPr>
              <a:t>کوشد </a:t>
            </a:r>
            <a:r>
              <a:rPr lang="fa-IR" sz="3100" b="1" dirty="0">
                <a:solidFill>
                  <a:srgbClr val="242021"/>
                </a:solidFill>
                <a:latin typeface="AmuzehNewNormalPS"/>
              </a:rPr>
              <a:t>سبک زندگی ایرانیان را از این دو مؤلفه مذهبی و ملی، خالی کند و </a:t>
            </a:r>
            <a:r>
              <a:rPr lang="fa-IR" sz="3100" b="1" dirty="0" smtClean="0">
                <a:solidFill>
                  <a:srgbClr val="242021"/>
                </a:solidFill>
                <a:latin typeface="AmuzehNewNormalPS"/>
              </a:rPr>
              <a:t>با القای </a:t>
            </a:r>
            <a:r>
              <a:rPr lang="fa-IR" sz="3100" b="1" dirty="0">
                <a:solidFill>
                  <a:srgbClr val="242021"/>
                </a:solidFill>
                <a:latin typeface="AmuzehNewNormalPS"/>
              </a:rPr>
              <a:t>خودتحقیری به مردم به ویژه جوانان، آنان را از </a:t>
            </a:r>
            <a:r>
              <a:rPr lang="fa-IR" sz="3100" b="1" dirty="0" smtClean="0">
                <a:solidFill>
                  <a:srgbClr val="242021"/>
                </a:solidFill>
                <a:latin typeface="AmuzehNewNormalPS"/>
              </a:rPr>
              <a:t>افق های </a:t>
            </a:r>
            <a:r>
              <a:rPr lang="fa-IR" sz="3100" b="1" dirty="0">
                <a:solidFill>
                  <a:srgbClr val="242021"/>
                </a:solidFill>
                <a:latin typeface="AmuzehNewNormalPS"/>
              </a:rPr>
              <a:t>ارزشمند اسلامی و ایرانی دور کند </a:t>
            </a:r>
            <a:r>
              <a:rPr lang="fa-IR" sz="3100" b="1" dirty="0" smtClean="0">
                <a:solidFill>
                  <a:srgbClr val="242021"/>
                </a:solidFill>
                <a:latin typeface="AmuzehNewNormalPS"/>
              </a:rPr>
              <a:t>و سبک </a:t>
            </a:r>
            <a:r>
              <a:rPr lang="fa-IR" sz="3100" b="1" dirty="0">
                <a:solidFill>
                  <a:srgbClr val="242021"/>
                </a:solidFill>
                <a:latin typeface="AmuzehNewNormalPS"/>
              </a:rPr>
              <a:t>زندگی غربی را جایگزین آن سازد. بنابراین دفاع </a:t>
            </a:r>
            <a:r>
              <a:rPr lang="fa-IR" sz="3100" b="1" dirty="0" smtClean="0">
                <a:solidFill>
                  <a:srgbClr val="242021"/>
                </a:solidFill>
                <a:latin typeface="AmuzehNewNormalPS"/>
              </a:rPr>
              <a:t>همه جانبه </a:t>
            </a:r>
            <a:r>
              <a:rPr lang="fa-IR" sz="3100" b="1" dirty="0">
                <a:solidFill>
                  <a:srgbClr val="242021"/>
                </a:solidFill>
                <a:latin typeface="AmuzehNewNormalPS"/>
              </a:rPr>
              <a:t>از سبک زندگی اسلامی ــ ایرانی </a:t>
            </a:r>
            <a:r>
              <a:rPr lang="fa-IR" sz="3100" b="1" dirty="0" smtClean="0">
                <a:solidFill>
                  <a:srgbClr val="242021"/>
                </a:solidFill>
                <a:latin typeface="AmuzehNewNormalPS"/>
              </a:rPr>
              <a:t>نیزاز ضروری ترین </a:t>
            </a:r>
            <a:r>
              <a:rPr lang="fa-IR" sz="3100" b="1" dirty="0">
                <a:solidFill>
                  <a:srgbClr val="242021"/>
                </a:solidFill>
                <a:latin typeface="AmuzehNewNormalPS"/>
              </a:rPr>
              <a:t>جهادها برای ملت به ویژه جوانان امروز </a:t>
            </a:r>
            <a:r>
              <a:rPr lang="fa-IR" sz="3100" b="1" dirty="0" smtClean="0">
                <a:solidFill>
                  <a:srgbClr val="242021"/>
                </a:solidFill>
                <a:latin typeface="AmuzehNewNormalPS"/>
              </a:rPr>
              <a:t>است.</a:t>
            </a:r>
            <a:r>
              <a:rPr lang="fa-IR" sz="3100" b="1" dirty="0" smtClean="0"/>
              <a:t> </a:t>
            </a:r>
            <a:r>
              <a:rPr lang="fa-IR" b="1" dirty="0" smtClean="0"/>
              <a:t/>
            </a:r>
            <a:br>
              <a:rPr lang="fa-IR" b="1" dirty="0" smtClean="0"/>
            </a:br>
            <a:endParaRPr lang="en-US" b="1" dirty="0"/>
          </a:p>
        </p:txBody>
      </p:sp>
    </p:spTree>
    <p:extLst>
      <p:ext uri="{BB962C8B-B14F-4D97-AF65-F5344CB8AC3E}">
        <p14:creationId xmlns:p14="http://schemas.microsoft.com/office/powerpoint/2010/main" val="2558455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2262" y="126124"/>
            <a:ext cx="7099737" cy="6731876"/>
          </a:xfrm>
          <a:solidFill>
            <a:schemeClr val="bg2">
              <a:lumMod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pPr algn="r"/>
            <a:r>
              <a:rPr lang="fa-IR" sz="3100" b="1" i="0" dirty="0" smtClean="0">
                <a:solidFill>
                  <a:srgbClr val="FFFFFF"/>
                </a:solidFill>
                <a:effectLst/>
                <a:latin typeface="BZarBold"/>
                <a:cs typeface="2  Nazanin" panose="00000400000000000000" pitchFamily="2" charset="-78"/>
              </a:rPr>
              <a:t/>
            </a:r>
            <a:br>
              <a:rPr lang="fa-IR" sz="3100" b="1" i="0" dirty="0" smtClean="0">
                <a:solidFill>
                  <a:srgbClr val="FFFFFF"/>
                </a:solidFill>
                <a:effectLst/>
                <a:latin typeface="BZarBold"/>
                <a:cs typeface="2  Nazanin" panose="00000400000000000000" pitchFamily="2" charset="-78"/>
              </a:rPr>
            </a:br>
            <a:r>
              <a:rPr lang="fa-IR" sz="3100" b="1" i="0" dirty="0" smtClean="0">
                <a:solidFill>
                  <a:srgbClr val="C00000"/>
                </a:solidFill>
                <a:effectLst/>
                <a:latin typeface="AmuzehNewNormalPS"/>
                <a:cs typeface="2  Nazanin" panose="00000400000000000000" pitchFamily="2" charset="-78"/>
              </a:rPr>
              <a:t>فعالیت (3)</a:t>
            </a:r>
            <a:r>
              <a:rPr lang="fa-IR" sz="3100" b="1" i="0" dirty="0" smtClean="0">
                <a:solidFill>
                  <a:srgbClr val="242021"/>
                </a:solidFill>
                <a:effectLst/>
                <a:latin typeface="AmuzehNewNormalPS"/>
                <a:cs typeface="2  Nazanin" panose="00000400000000000000" pitchFamily="2" charset="-78"/>
              </a:rPr>
              <a:t/>
            </a:r>
            <a:br>
              <a:rPr lang="fa-IR" sz="3100" b="1" i="0" dirty="0" smtClean="0">
                <a:solidFill>
                  <a:srgbClr val="242021"/>
                </a:solidFill>
                <a:effectLst/>
                <a:latin typeface="AmuzehNewNormalPS"/>
                <a:cs typeface="2  Nazanin" panose="00000400000000000000" pitchFamily="2" charset="-78"/>
              </a:rPr>
            </a:br>
            <a:r>
              <a:rPr lang="fa-IR" sz="3100" b="1" i="0" dirty="0" smtClean="0">
                <a:solidFill>
                  <a:srgbClr val="242021"/>
                </a:solidFill>
                <a:effectLst/>
                <a:latin typeface="AmuzehNewNormalPS"/>
                <a:cs typeface="2  Nazanin" panose="00000400000000000000" pitchFamily="2" charset="-78"/>
              </a:rPr>
              <a:t> بر مبنای بیانیه گام دوم انقلاب اسلامی، نقش دانش آموزان در تحقق گام دوم انقلاب را</a:t>
            </a:r>
            <a:br>
              <a:rPr lang="fa-IR" sz="3100" b="1" i="0" dirty="0" smtClean="0">
                <a:solidFill>
                  <a:srgbClr val="242021"/>
                </a:solidFill>
                <a:effectLst/>
                <a:latin typeface="AmuzehNewNormalPS"/>
                <a:cs typeface="2  Nazanin" panose="00000400000000000000" pitchFamily="2" charset="-78"/>
              </a:rPr>
            </a:br>
            <a:r>
              <a:rPr lang="fa-IR" sz="3100" b="1" i="0" dirty="0" smtClean="0">
                <a:solidFill>
                  <a:srgbClr val="242021"/>
                </a:solidFill>
                <a:effectLst/>
                <a:latin typeface="AmuzehNewNormalPS"/>
                <a:cs typeface="2  Nazanin" panose="00000400000000000000" pitchFamily="2" charset="-78"/>
              </a:rPr>
              <a:t>بررسی کنید.</a:t>
            </a:r>
            <a:r>
              <a:rPr lang="fa-IR" sz="3100" b="1" dirty="0" smtClean="0">
                <a:cs typeface="2  Nazanin" panose="00000400000000000000" pitchFamily="2" charset="-78"/>
              </a:rPr>
              <a:t> ۳۶هزار </a:t>
            </a:r>
            <a:r>
              <a:rPr lang="fa-IR" sz="3100" b="1" dirty="0">
                <a:cs typeface="2  Nazanin" panose="00000400000000000000" pitchFamily="2" charset="-78"/>
              </a:rPr>
              <a:t>شهید دانش آموز و هزاران شهید فرهنگی و معلم جان خود را تقدیم نظام و انقلاب کردند و امروز هم دانش آموزان و فرهنگیان در راستای تحقق </a:t>
            </a:r>
            <a:r>
              <a:rPr lang="fa-IR" sz="3100" b="1" dirty="0">
                <a:solidFill>
                  <a:srgbClr val="C00000"/>
                </a:solidFill>
                <a:cs typeface="2  Nazanin" panose="00000400000000000000" pitchFamily="2" charset="-78"/>
              </a:rPr>
              <a:t>بیانیه</a:t>
            </a:r>
            <a:r>
              <a:rPr lang="fa-IR" sz="3100" b="1" dirty="0">
                <a:solidFill>
                  <a:srgbClr val="C00000"/>
                </a:solidFill>
                <a:cs typeface="2  Nazanin" panose="00000400000000000000" pitchFamily="2" charset="-78"/>
                <a:hlinkClick r:id="rId2"/>
              </a:rPr>
              <a:t> گام دوم انقلاب</a:t>
            </a:r>
            <a:r>
              <a:rPr lang="fa-IR" sz="3100" b="1" dirty="0">
                <a:solidFill>
                  <a:srgbClr val="C00000"/>
                </a:solidFill>
                <a:cs typeface="2  Nazanin" panose="00000400000000000000" pitchFamily="2" charset="-78"/>
              </a:rPr>
              <a:t> </a:t>
            </a:r>
            <a:r>
              <a:rPr lang="fa-IR" sz="3100" b="1" dirty="0">
                <a:cs typeface="2  Nazanin" panose="00000400000000000000" pitchFamily="2" charset="-78"/>
              </a:rPr>
              <a:t>از هیچ تلاش فروگذار نمی‌کنند و برای تسخیر قله‌های علم و دانش با تمام توان تلاش </a:t>
            </a:r>
            <a:r>
              <a:rPr lang="fa-IR" sz="3100" b="1" dirty="0" smtClean="0">
                <a:cs typeface="2  Nazanin" panose="00000400000000000000" pitchFamily="2" charset="-78"/>
              </a:rPr>
              <a:t>می‌کنند</a:t>
            </a:r>
            <a:r>
              <a:rPr lang="fa-IR" sz="3100" b="1" dirty="0">
                <a:cs typeface="2  Nazanin" panose="00000400000000000000" pitchFamily="2" charset="-78"/>
              </a:rPr>
              <a:t>آنچه بیش از هر موضوعی در این بیانیه جلب توجه می کند تکرار واژه ی جوان می باشد. </a:t>
            </a:r>
            <a:r>
              <a:rPr lang="fa-IR" sz="3100" b="1" dirty="0" smtClean="0">
                <a:cs typeface="2  Nazanin" panose="00000400000000000000" pitchFamily="2" charset="-78"/>
              </a:rPr>
              <a:t>برمبنای </a:t>
            </a:r>
            <a:r>
              <a:rPr lang="fa-IR" sz="3100" b="1" dirty="0">
                <a:cs typeface="2  Nazanin" panose="00000400000000000000" pitchFamily="2" charset="-78"/>
              </a:rPr>
              <a:t>همین تحلیل رهبر معظم انقلاب، جوانان را به آماده کردن خود برای به دوش گرفتن بار ادامه این راه و زمامداری امور کشوردر بخش‌های گوناگون فراخوانده و از برآورده شدن امیدها در این‌باره سخن </a:t>
            </a:r>
            <a:r>
              <a:rPr lang="fa-IR" sz="3100" b="1" dirty="0" smtClean="0">
                <a:cs typeface="2  Nazanin" panose="00000400000000000000" pitchFamily="2" charset="-78"/>
              </a:rPr>
              <a:t>گفته‌اند.از </a:t>
            </a:r>
            <a:r>
              <a:rPr lang="fa-IR" sz="3100" b="1" dirty="0">
                <a:cs typeface="2  Nazanin" panose="00000400000000000000" pitchFamily="2" charset="-78"/>
              </a:rPr>
              <a:t>منظر رهبر معظم انقلاب گام دوم بیش از هر چیز دیگر متکی بر ایمان، اراده و امید جوانان مؤمن انقلابی </a:t>
            </a:r>
            <a:r>
              <a:rPr lang="fa-IR" sz="3100" b="1" dirty="0" smtClean="0">
                <a:cs typeface="2  Nazanin" panose="00000400000000000000" pitchFamily="2" charset="-78"/>
              </a:rPr>
              <a:t>است.</a:t>
            </a:r>
            <a:r>
              <a:rPr lang="fa-IR" sz="2800" b="1" dirty="0" smtClean="0"/>
              <a:t/>
            </a:r>
            <a:br>
              <a:rPr lang="fa-IR" sz="2800" b="1" dirty="0" smtClean="0"/>
            </a:br>
            <a:endParaRPr lang="en-US" sz="2800" b="1"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717" y="248142"/>
            <a:ext cx="4713889" cy="3243920"/>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388" y="3752192"/>
            <a:ext cx="4490545" cy="2837793"/>
          </a:xfrm>
          <a:prstGeom prst="rect">
            <a:avLst/>
          </a:prstGeom>
        </p:spPr>
      </p:pic>
    </p:spTree>
    <p:extLst>
      <p:ext uri="{BB962C8B-B14F-4D97-AF65-F5344CB8AC3E}">
        <p14:creationId xmlns:p14="http://schemas.microsoft.com/office/powerpoint/2010/main" val="32599774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بیانیه گام دوم انقلاب و تحقق آرمان های تمدن اسلامی - ایرنا"/>
          <p:cNvSpPr>
            <a:spLocks noGrp="1" noChangeAspect="1" noChangeArrowheads="1"/>
          </p:cNvSpPr>
          <p:nvPr>
            <p:ph type="title"/>
          </p:nvPr>
        </p:nvSpPr>
        <p:spPr bwMode="auto">
          <a:xfrm>
            <a:off x="1229710" y="362606"/>
            <a:ext cx="10468304" cy="2412125"/>
          </a:xfrm>
          <a:prstGeom prst="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normAutofit fontScale="90000"/>
          </a:bodyPr>
          <a:lstStyle/>
          <a:p>
            <a:pPr algn="r"/>
            <a:r>
              <a:rPr lang="en-US"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r>
            <a:br>
              <a:rPr lang="en-US"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br>
            <a:r>
              <a:rPr lang="fa-IR"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ممنون </a:t>
            </a:r>
            <a:r>
              <a:rPr lang="fa-IR"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از بذل توجه شما</a:t>
            </a:r>
            <a:r>
              <a:rPr lang="en-US"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r>
            <a:br>
              <a:rPr lang="en-US"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br>
            <a:r>
              <a:rPr lang="fa-IR"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گروه آموزشی درس آمادگی دفاعی متوسطه استان کرمانشاه</a:t>
            </a:r>
            <a:r>
              <a:rPr lang="en-US"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r>
            <a:br>
              <a:rPr lang="en-US"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br>
            <a:r>
              <a:rPr lang="en-US"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
            </a:r>
            <a:br>
              <a:rPr lang="en-US"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br>
            <a:r>
              <a:rPr lang="en-US"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r>
            <a:br>
              <a:rPr lang="en-US"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br>
            <a:r>
              <a:rPr lang="en-US"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
            </a:r>
            <a:br>
              <a:rPr lang="en-US"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br>
            <a:endParaRPr lang="en-US"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2" name="Picture 1"/>
          <p:cNvPicPr>
            <a:picLocks noChangeAspect="1"/>
          </p:cNvPicPr>
          <p:nvPr/>
        </p:nvPicPr>
        <p:blipFill>
          <a:blip r:embed="rId2"/>
          <a:stretch>
            <a:fillRect/>
          </a:stretch>
        </p:blipFill>
        <p:spPr>
          <a:xfrm>
            <a:off x="3121571" y="3121572"/>
            <a:ext cx="5234153" cy="301121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424508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49972" y="1020056"/>
            <a:ext cx="8513379" cy="5355312"/>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a-IR" b="1" dirty="0">
                <a:solidFill>
                  <a:srgbClr val="FF0000"/>
                </a:solidFill>
                <a:latin typeface="BZarBold"/>
              </a:rPr>
              <a:t>فهرست مطالب</a:t>
            </a:r>
          </a:p>
          <a:p>
            <a:r>
              <a:rPr lang="fa-IR" b="1" dirty="0" smtClean="0">
                <a:latin typeface="BZarBold"/>
              </a:rPr>
              <a:t>صفحه</a:t>
            </a:r>
            <a:endParaRPr lang="fa-IR" b="1" dirty="0">
              <a:latin typeface="BZarBold"/>
            </a:endParaRPr>
          </a:p>
          <a:p>
            <a:pPr algn="r"/>
            <a:r>
              <a:rPr lang="fa-IR" b="1" dirty="0" smtClean="0">
                <a:solidFill>
                  <a:srgbClr val="000000"/>
                </a:solidFill>
                <a:latin typeface="BZarBold"/>
              </a:rPr>
              <a:t>عنوان</a:t>
            </a:r>
          </a:p>
          <a:p>
            <a:pPr algn="r"/>
            <a:r>
              <a:rPr lang="fa-IR" b="1" dirty="0" smtClean="0">
                <a:solidFill>
                  <a:srgbClr val="FF0000"/>
                </a:solidFill>
                <a:latin typeface="BZarBold"/>
              </a:rPr>
              <a:t>فصل </a:t>
            </a:r>
            <a:r>
              <a:rPr lang="fa-IR" b="1" dirty="0">
                <a:solidFill>
                  <a:srgbClr val="FF0000"/>
                </a:solidFill>
                <a:latin typeface="BZarBold"/>
              </a:rPr>
              <a:t>اول: </a:t>
            </a:r>
            <a:r>
              <a:rPr lang="fa-IR" b="1" dirty="0">
                <a:solidFill>
                  <a:srgbClr val="000000"/>
                </a:solidFill>
                <a:latin typeface="BZarBold"/>
              </a:rPr>
              <a:t>آموزه های دفاعی </a:t>
            </a:r>
            <a:r>
              <a:rPr lang="fa-IR" b="1" dirty="0" smtClean="0">
                <a:latin typeface="AmuzehNewNormalPS"/>
              </a:rPr>
              <a:t>........................................</a:t>
            </a:r>
            <a:r>
              <a:rPr lang="fa-IR" b="1" dirty="0" smtClean="0">
                <a:solidFill>
                  <a:srgbClr val="000000"/>
                </a:solidFill>
                <a:latin typeface="AmuzehNewNormalPS"/>
              </a:rPr>
              <a:t>....................................................</a:t>
            </a:r>
            <a:r>
              <a:rPr lang="fa-IR" b="1" dirty="0" smtClean="0">
                <a:solidFill>
                  <a:srgbClr val="4D4D4D"/>
                </a:solidFill>
                <a:latin typeface="BZar"/>
              </a:rPr>
              <a:t>1</a:t>
            </a:r>
            <a:endParaRPr lang="fa-IR" b="1" dirty="0">
              <a:solidFill>
                <a:srgbClr val="4D4D4D"/>
              </a:solidFill>
              <a:latin typeface="BZar"/>
            </a:endParaRPr>
          </a:p>
          <a:p>
            <a:pPr algn="r"/>
            <a:r>
              <a:rPr lang="fa-IR" dirty="0">
                <a:solidFill>
                  <a:srgbClr val="000000"/>
                </a:solidFill>
                <a:latin typeface="BNazanin"/>
              </a:rPr>
              <a:t> </a:t>
            </a:r>
            <a:r>
              <a:rPr lang="fa-IR" b="1" dirty="0">
                <a:solidFill>
                  <a:srgbClr val="000000"/>
                </a:solidFill>
                <a:latin typeface="BNazanin"/>
              </a:rPr>
              <a:t>درس اول: امنیت پایدار </a:t>
            </a:r>
            <a:r>
              <a:rPr lang="fa-IR" b="1" dirty="0" smtClean="0">
                <a:solidFill>
                  <a:srgbClr val="000000"/>
                </a:solidFill>
                <a:latin typeface="BNazanin"/>
              </a:rPr>
              <a:t>.</a:t>
            </a:r>
            <a:r>
              <a:rPr lang="fa-IR" b="1" dirty="0" smtClean="0">
                <a:solidFill>
                  <a:srgbClr val="000000"/>
                </a:solidFill>
                <a:latin typeface="AmuzehNewNormalPS"/>
              </a:rPr>
              <a:t>............................................................................................... </a:t>
            </a:r>
            <a:r>
              <a:rPr lang="fa-IR" b="1" dirty="0" smtClean="0">
                <a:solidFill>
                  <a:srgbClr val="4D4D4D"/>
                </a:solidFill>
                <a:latin typeface="BZar"/>
              </a:rPr>
              <a:t>2</a:t>
            </a:r>
            <a:endParaRPr lang="fa-IR" b="1" dirty="0">
              <a:solidFill>
                <a:srgbClr val="4D4D4D"/>
              </a:solidFill>
              <a:latin typeface="BZar"/>
            </a:endParaRPr>
          </a:p>
          <a:p>
            <a:pPr algn="r"/>
            <a:r>
              <a:rPr lang="fa-IR" b="1" dirty="0">
                <a:solidFill>
                  <a:srgbClr val="000000"/>
                </a:solidFill>
                <a:latin typeface="BNazanin"/>
              </a:rPr>
              <a:t> درس دوم : اقتدار دفاعی </a:t>
            </a:r>
            <a:r>
              <a:rPr lang="fa-IR" b="1" dirty="0" smtClean="0">
                <a:solidFill>
                  <a:srgbClr val="000000"/>
                </a:solidFill>
                <a:latin typeface="BNazanin"/>
              </a:rPr>
              <a:t>.</a:t>
            </a:r>
            <a:r>
              <a:rPr lang="fa-IR" b="1" dirty="0" smtClean="0">
                <a:solidFill>
                  <a:srgbClr val="000000"/>
                </a:solidFill>
                <a:latin typeface="AmuzehNewNormalPS"/>
              </a:rPr>
              <a:t>............................................................................................. </a:t>
            </a:r>
            <a:r>
              <a:rPr lang="fa-IR" b="1" dirty="0">
                <a:solidFill>
                  <a:srgbClr val="4D4D4D"/>
                </a:solidFill>
                <a:latin typeface="BZar"/>
              </a:rPr>
              <a:t>11</a:t>
            </a:r>
          </a:p>
          <a:p>
            <a:pPr algn="r"/>
            <a:r>
              <a:rPr lang="fa-IR" b="1" dirty="0">
                <a:solidFill>
                  <a:srgbClr val="FF0000"/>
                </a:solidFill>
                <a:latin typeface="BNazaninBold"/>
              </a:rPr>
              <a:t>فصل دوم : </a:t>
            </a:r>
            <a:r>
              <a:rPr lang="fa-IR" b="1" dirty="0">
                <a:solidFill>
                  <a:srgbClr val="000000"/>
                </a:solidFill>
                <a:latin typeface="BNazaninBold"/>
              </a:rPr>
              <a:t>فرهنگ دفاع</a:t>
            </a:r>
            <a:r>
              <a:rPr lang="fa-IR" b="1" dirty="0" smtClean="0">
                <a:solidFill>
                  <a:srgbClr val="000000"/>
                </a:solidFill>
                <a:latin typeface="AmuzehNewNormalPS"/>
              </a:rPr>
              <a:t>................................................................................................ </a:t>
            </a:r>
            <a:r>
              <a:rPr lang="fa-IR" b="1" dirty="0">
                <a:solidFill>
                  <a:srgbClr val="4D4D4D"/>
                </a:solidFill>
                <a:latin typeface="BZar"/>
              </a:rPr>
              <a:t>19</a:t>
            </a:r>
          </a:p>
          <a:p>
            <a:pPr algn="r"/>
            <a:r>
              <a:rPr lang="fa-IR" b="1" dirty="0">
                <a:solidFill>
                  <a:srgbClr val="000000"/>
                </a:solidFill>
                <a:latin typeface="BNazanin"/>
              </a:rPr>
              <a:t> درس سوم: انقلاب اسلامی </a:t>
            </a:r>
            <a:r>
              <a:rPr lang="fa-IR" b="1" dirty="0" smtClean="0">
                <a:solidFill>
                  <a:srgbClr val="000000"/>
                </a:solidFill>
                <a:latin typeface="AmuzehNewNormalPS"/>
              </a:rPr>
              <a:t>........................................................................................... </a:t>
            </a:r>
            <a:r>
              <a:rPr lang="fa-IR" b="1" dirty="0">
                <a:solidFill>
                  <a:srgbClr val="4D4D4D"/>
                </a:solidFill>
                <a:latin typeface="BZar"/>
              </a:rPr>
              <a:t>20</a:t>
            </a:r>
          </a:p>
          <a:p>
            <a:pPr algn="r"/>
            <a:r>
              <a:rPr lang="fa-IR" b="1" dirty="0">
                <a:solidFill>
                  <a:srgbClr val="000000"/>
                </a:solidFill>
                <a:latin typeface="BNazanin"/>
              </a:rPr>
              <a:t> درس چهارم: آشنایی با بسیج </a:t>
            </a:r>
            <a:r>
              <a:rPr lang="fa-IR" b="1" dirty="0" smtClean="0">
                <a:solidFill>
                  <a:srgbClr val="000000"/>
                </a:solidFill>
                <a:latin typeface="AmuzehNewNormalPS"/>
              </a:rPr>
              <a:t>........................................................................................ </a:t>
            </a:r>
            <a:r>
              <a:rPr lang="fa-IR" b="1" dirty="0">
                <a:solidFill>
                  <a:srgbClr val="4D4D4D"/>
                </a:solidFill>
                <a:latin typeface="BZar"/>
              </a:rPr>
              <a:t>26</a:t>
            </a:r>
          </a:p>
          <a:p>
            <a:pPr algn="r"/>
            <a:r>
              <a:rPr lang="fa-IR" b="1" dirty="0">
                <a:solidFill>
                  <a:srgbClr val="000000"/>
                </a:solidFill>
                <a:latin typeface="BNazanin"/>
              </a:rPr>
              <a:t> درس پنجم: علوم و معارف دفاع مقدس </a:t>
            </a:r>
            <a:r>
              <a:rPr lang="fa-IR" b="1" dirty="0" smtClean="0">
                <a:solidFill>
                  <a:srgbClr val="000000"/>
                </a:solidFill>
                <a:latin typeface="AmuzehNewNormalPS"/>
              </a:rPr>
              <a:t>............................................................................ </a:t>
            </a:r>
            <a:r>
              <a:rPr lang="fa-IR" b="1" dirty="0">
                <a:solidFill>
                  <a:srgbClr val="4D4D4D"/>
                </a:solidFill>
                <a:latin typeface="BZar"/>
              </a:rPr>
              <a:t>32</a:t>
            </a:r>
          </a:p>
          <a:p>
            <a:pPr algn="r"/>
            <a:r>
              <a:rPr lang="fa-IR" b="1" dirty="0">
                <a:solidFill>
                  <a:srgbClr val="000000"/>
                </a:solidFill>
                <a:latin typeface="BNazanin"/>
              </a:rPr>
              <a:t> درس ششم: الگوها و اسوه های پایداری و مقاومت </a:t>
            </a:r>
            <a:r>
              <a:rPr lang="fa-IR" b="1" dirty="0" smtClean="0">
                <a:solidFill>
                  <a:srgbClr val="000000"/>
                </a:solidFill>
                <a:latin typeface="AmuzehNewNormalPS"/>
              </a:rPr>
              <a:t>............................................................. </a:t>
            </a:r>
            <a:r>
              <a:rPr lang="fa-IR" b="1" dirty="0">
                <a:solidFill>
                  <a:srgbClr val="4D4D4D"/>
                </a:solidFill>
                <a:latin typeface="BZar"/>
              </a:rPr>
              <a:t>45</a:t>
            </a:r>
          </a:p>
          <a:p>
            <a:pPr algn="r"/>
            <a:r>
              <a:rPr lang="fa-IR" b="1" dirty="0">
                <a:solidFill>
                  <a:srgbClr val="FF0000"/>
                </a:solidFill>
                <a:latin typeface="BZarBold"/>
              </a:rPr>
              <a:t>فصل سوم : </a:t>
            </a:r>
            <a:r>
              <a:rPr lang="fa-IR" b="1" dirty="0">
                <a:solidFill>
                  <a:srgbClr val="000000"/>
                </a:solidFill>
                <a:latin typeface="BZarBold"/>
              </a:rPr>
              <a:t>دفاع نظامی </a:t>
            </a:r>
            <a:r>
              <a:rPr lang="fa-IR" b="1" dirty="0" smtClean="0">
                <a:solidFill>
                  <a:srgbClr val="000000"/>
                </a:solidFill>
                <a:latin typeface="AmuzehNewNormalPS"/>
              </a:rPr>
              <a:t>...............................................................................................</a:t>
            </a:r>
            <a:r>
              <a:rPr lang="fa-IR" b="1" dirty="0" smtClean="0">
                <a:solidFill>
                  <a:srgbClr val="4D4D4D"/>
                </a:solidFill>
                <a:latin typeface="BZar"/>
              </a:rPr>
              <a:t>54 </a:t>
            </a:r>
          </a:p>
          <a:p>
            <a:pPr algn="r"/>
            <a:r>
              <a:rPr lang="fa-IR" b="1" dirty="0" smtClean="0">
                <a:solidFill>
                  <a:srgbClr val="000000"/>
                </a:solidFill>
                <a:latin typeface="BNazanin"/>
              </a:rPr>
              <a:t> درس هفتم: آشنایی با نیروهای مسلح و خدمت مقدس سربازی </a:t>
            </a:r>
            <a:r>
              <a:rPr lang="fa-IR" b="1" dirty="0" smtClean="0">
                <a:solidFill>
                  <a:srgbClr val="000000"/>
                </a:solidFill>
                <a:latin typeface="AmuzehNewNormalPS"/>
              </a:rPr>
              <a:t>................................................ </a:t>
            </a:r>
            <a:r>
              <a:rPr lang="fa-IR" b="1" dirty="0" smtClean="0">
                <a:solidFill>
                  <a:srgbClr val="4D4D4D"/>
                </a:solidFill>
                <a:latin typeface="BZar"/>
              </a:rPr>
              <a:t>55</a:t>
            </a:r>
          </a:p>
          <a:p>
            <a:pPr algn="r"/>
            <a:r>
              <a:rPr lang="fa-IR" b="1" dirty="0" smtClean="0">
                <a:solidFill>
                  <a:srgbClr val="000000"/>
                </a:solidFill>
                <a:latin typeface="BNazanin"/>
              </a:rPr>
              <a:t> </a:t>
            </a:r>
            <a:r>
              <a:rPr lang="fa-IR" b="1" dirty="0">
                <a:solidFill>
                  <a:srgbClr val="000000"/>
                </a:solidFill>
                <a:latin typeface="BNazanin"/>
              </a:rPr>
              <a:t>درس هشتم: من یک رزم آورم </a:t>
            </a:r>
            <a:r>
              <a:rPr lang="fa-IR" b="1" dirty="0" smtClean="0">
                <a:solidFill>
                  <a:srgbClr val="000000"/>
                </a:solidFill>
                <a:latin typeface="AmuzehNewNormalPS"/>
              </a:rPr>
              <a:t>..................................................................................... </a:t>
            </a:r>
            <a:r>
              <a:rPr lang="fa-IR" b="1" dirty="0">
                <a:solidFill>
                  <a:srgbClr val="4F4F4F"/>
                </a:solidFill>
                <a:latin typeface="BZar"/>
              </a:rPr>
              <a:t>6</a:t>
            </a:r>
            <a:r>
              <a:rPr lang="fa-IR" b="1" dirty="0">
                <a:solidFill>
                  <a:srgbClr val="4F4F4F"/>
                </a:solidFill>
                <a:latin typeface="BNazanin"/>
              </a:rPr>
              <a:t>4</a:t>
            </a:r>
          </a:p>
          <a:p>
            <a:pPr algn="r"/>
            <a:r>
              <a:rPr lang="fa-IR" b="1" dirty="0">
                <a:solidFill>
                  <a:srgbClr val="FF0000"/>
                </a:solidFill>
                <a:latin typeface="BZarBold"/>
              </a:rPr>
              <a:t>فصل چهارم: </a:t>
            </a:r>
            <a:r>
              <a:rPr lang="fa-IR" b="1" dirty="0">
                <a:solidFill>
                  <a:srgbClr val="000000"/>
                </a:solidFill>
                <a:latin typeface="BZarBold"/>
              </a:rPr>
              <a:t>دفاع غیرنظامی </a:t>
            </a:r>
            <a:r>
              <a:rPr lang="fa-IR" b="1" dirty="0" smtClean="0">
                <a:solidFill>
                  <a:srgbClr val="000000"/>
                </a:solidFill>
                <a:latin typeface="AmuzehNewNormalPS"/>
              </a:rPr>
              <a:t>........................................................................................ </a:t>
            </a:r>
            <a:r>
              <a:rPr lang="fa-IR" b="1" dirty="0">
                <a:solidFill>
                  <a:srgbClr val="4D4D4D"/>
                </a:solidFill>
                <a:latin typeface="BZar"/>
              </a:rPr>
              <a:t>115</a:t>
            </a:r>
          </a:p>
          <a:p>
            <a:pPr algn="r"/>
            <a:r>
              <a:rPr lang="fa-IR" b="1" dirty="0">
                <a:solidFill>
                  <a:srgbClr val="000000"/>
                </a:solidFill>
                <a:latin typeface="BNazanin"/>
              </a:rPr>
              <a:t> د رس نهم: شناخت و مقابله با جنگ نرم</a:t>
            </a:r>
            <a:r>
              <a:rPr lang="fa-IR" b="1" dirty="0" smtClean="0">
                <a:solidFill>
                  <a:srgbClr val="000000"/>
                </a:solidFill>
                <a:latin typeface="AmuzehNewNormalPS"/>
              </a:rPr>
              <a:t>.......................................................................... </a:t>
            </a:r>
            <a:r>
              <a:rPr lang="fa-IR" b="1" dirty="0">
                <a:solidFill>
                  <a:srgbClr val="4D4D4D"/>
                </a:solidFill>
                <a:latin typeface="BZar"/>
              </a:rPr>
              <a:t>116</a:t>
            </a:r>
          </a:p>
          <a:p>
            <a:pPr algn="r"/>
            <a:r>
              <a:rPr lang="fa-IR" b="1" dirty="0">
                <a:solidFill>
                  <a:srgbClr val="000000"/>
                </a:solidFill>
                <a:latin typeface="BNazanin"/>
              </a:rPr>
              <a:t> د رس دهم: پدافند غیرعامل </a:t>
            </a:r>
            <a:r>
              <a:rPr lang="fa-IR" b="1" dirty="0" smtClean="0">
                <a:solidFill>
                  <a:srgbClr val="000000"/>
                </a:solidFill>
                <a:latin typeface="AmuzehNewNormalPS"/>
              </a:rPr>
              <a:t>........................................................................................ </a:t>
            </a:r>
            <a:r>
              <a:rPr lang="fa-IR" b="1" dirty="0" smtClean="0">
                <a:solidFill>
                  <a:srgbClr val="4D4D4D"/>
                </a:solidFill>
                <a:latin typeface="BZar"/>
              </a:rPr>
              <a:t>124</a:t>
            </a:r>
            <a:endParaRPr lang="fa-IR" b="1" dirty="0">
              <a:solidFill>
                <a:srgbClr val="4D4D4D"/>
              </a:solidFill>
              <a:latin typeface="BZar"/>
            </a:endParaRPr>
          </a:p>
          <a:p>
            <a:pPr algn="r"/>
            <a:r>
              <a:rPr lang="fa-IR" b="1" dirty="0">
                <a:solidFill>
                  <a:srgbClr val="000000"/>
                </a:solidFill>
                <a:latin typeface="BNazanin"/>
              </a:rPr>
              <a:t> د رس یازدهم: ایمنی و پیشگیری </a:t>
            </a:r>
            <a:r>
              <a:rPr lang="fa-IR" b="1" dirty="0" smtClean="0">
                <a:solidFill>
                  <a:srgbClr val="000000"/>
                </a:solidFill>
                <a:latin typeface="AmuzehNewNormalPS"/>
              </a:rPr>
              <a:t>................................................................................. </a:t>
            </a:r>
            <a:r>
              <a:rPr lang="fa-IR" b="1" dirty="0" smtClean="0">
                <a:solidFill>
                  <a:srgbClr val="4D4D4D"/>
                </a:solidFill>
                <a:latin typeface="BZar"/>
              </a:rPr>
              <a:t>134</a:t>
            </a:r>
            <a:endParaRPr lang="fa-IR" b="1" dirty="0">
              <a:solidFill>
                <a:srgbClr val="4D4D4D"/>
              </a:solidFill>
              <a:latin typeface="BZar"/>
            </a:endParaRPr>
          </a:p>
          <a:p>
            <a:pPr algn="r"/>
            <a:r>
              <a:rPr lang="fa-IR" b="1" dirty="0">
                <a:solidFill>
                  <a:srgbClr val="000000"/>
                </a:solidFill>
                <a:latin typeface="BNazanin"/>
              </a:rPr>
              <a:t> د رس دوازدهم: امداد و نجات </a:t>
            </a:r>
            <a:r>
              <a:rPr lang="fa-IR" b="1" dirty="0" smtClean="0">
                <a:solidFill>
                  <a:srgbClr val="000000"/>
                </a:solidFill>
                <a:latin typeface="AmuzehNewNormalPS"/>
              </a:rPr>
              <a:t>..................................................................................... </a:t>
            </a:r>
            <a:r>
              <a:rPr lang="fa-IR" b="1" dirty="0" smtClean="0">
                <a:solidFill>
                  <a:srgbClr val="4D4D4D"/>
                </a:solidFill>
                <a:latin typeface="BZar"/>
              </a:rPr>
              <a:t>144</a:t>
            </a:r>
            <a:endParaRPr lang="fa-IR" b="1" dirty="0">
              <a:solidFill>
                <a:srgbClr val="4D4D4D"/>
              </a:solidFill>
              <a:latin typeface="BZar"/>
            </a:endParaRPr>
          </a:p>
        </p:txBody>
      </p:sp>
    </p:spTree>
    <p:extLst>
      <p:ext uri="{BB962C8B-B14F-4D97-AF65-F5344CB8AC3E}">
        <p14:creationId xmlns:p14="http://schemas.microsoft.com/office/powerpoint/2010/main" val="1522196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0793" y="1166648"/>
            <a:ext cx="11354517" cy="4495554"/>
          </a:xfr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a:lnSpc>
                <a:spcPct val="100000"/>
              </a:lnSpc>
            </a:pPr>
            <a:r>
              <a:rPr lang="fa-IR" sz="4400" dirty="0" smtClean="0">
                <a:solidFill>
                  <a:srgbClr val="C00000"/>
                </a:solidFill>
              </a:rPr>
              <a:t>درس سوم آمادگی دفاعی</a:t>
            </a:r>
            <a:r>
              <a:rPr lang="fa-IR" sz="4400" dirty="0" smtClean="0"/>
              <a:t/>
            </a:r>
            <a:br>
              <a:rPr lang="fa-IR" sz="4400" dirty="0" smtClean="0"/>
            </a:br>
            <a:r>
              <a:rPr lang="fa-IR" sz="4400" dirty="0" smtClean="0"/>
              <a:t/>
            </a:r>
            <a:br>
              <a:rPr lang="fa-IR" sz="4400" dirty="0" smtClean="0"/>
            </a:br>
            <a:r>
              <a:rPr lang="fa-IR" sz="4400" dirty="0" smtClean="0">
                <a:cs typeface="2  Nazanin" panose="00000400000000000000" pitchFamily="2" charset="-78"/>
              </a:rPr>
              <a:t>گروه آموزشی آمادگی دفاعی کرمانشاه</a:t>
            </a:r>
            <a:br>
              <a:rPr lang="fa-IR" sz="4400" dirty="0" smtClean="0">
                <a:cs typeface="2  Nazanin" panose="00000400000000000000" pitchFamily="2" charset="-78"/>
              </a:rPr>
            </a:br>
            <a:r>
              <a:rPr lang="fa-IR" sz="4400" dirty="0" smtClean="0">
                <a:cs typeface="2  Nazanin" panose="00000400000000000000" pitchFamily="2" charset="-78"/>
              </a:rPr>
              <a:t>طراح:سهیلا قلخانی.بیژن کریمی</a:t>
            </a:r>
            <a:br>
              <a:rPr lang="fa-IR" sz="4400" dirty="0" smtClean="0">
                <a:cs typeface="2  Nazanin" panose="00000400000000000000" pitchFamily="2" charset="-78"/>
              </a:rPr>
            </a:br>
            <a:r>
              <a:rPr lang="fa-IR" sz="4400" dirty="0" smtClean="0">
                <a:cs typeface="2  Nazanin" panose="00000400000000000000" pitchFamily="2" charset="-78"/>
              </a:rPr>
              <a:t/>
            </a:r>
            <a:br>
              <a:rPr lang="fa-IR" sz="4400" dirty="0" smtClean="0">
                <a:cs typeface="2  Nazanin" panose="00000400000000000000" pitchFamily="2" charset="-78"/>
              </a:rPr>
            </a:br>
            <a:endParaRPr lang="en-US" sz="4400" dirty="0">
              <a:cs typeface="2  Nazanin" panose="00000400000000000000" pitchFamily="2" charset="-78"/>
            </a:endParaRPr>
          </a:p>
        </p:txBody>
      </p:sp>
    </p:spTree>
    <p:extLst>
      <p:ext uri="{BB962C8B-B14F-4D97-AF65-F5344CB8AC3E}">
        <p14:creationId xmlns:p14="http://schemas.microsoft.com/office/powerpoint/2010/main" val="3986006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4836" y="448123"/>
            <a:ext cx="6195848" cy="1579418"/>
          </a:xfr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pPr algn="r"/>
            <a:r>
              <a:rPr lang="fa-IR" b="1" dirty="0" smtClean="0"/>
              <a:t/>
            </a:r>
            <a:br>
              <a:rPr lang="fa-IR" b="1" dirty="0" smtClean="0"/>
            </a:br>
            <a:r>
              <a:rPr lang="fa-IR" b="1" dirty="0" smtClean="0"/>
              <a:t>درس سوم "</a:t>
            </a:r>
            <a:r>
              <a:rPr lang="fa-IR" b="1" dirty="0" smtClean="0">
                <a:solidFill>
                  <a:srgbClr val="FF0000"/>
                </a:solidFill>
              </a:rPr>
              <a:t>انقلاب اسلامی</a:t>
            </a:r>
            <a:r>
              <a:rPr lang="fa-IR" b="1" dirty="0" smtClean="0"/>
              <a:t>"</a:t>
            </a:r>
            <a:r>
              <a:rPr lang="fa-IR" dirty="0" smtClean="0"/>
              <a:t/>
            </a:r>
            <a:br>
              <a:rPr lang="fa-IR" dirty="0" smtClean="0"/>
            </a:br>
            <a:endParaRPr lang="en-US" dirty="0"/>
          </a:p>
        </p:txBody>
      </p:sp>
      <p:sp>
        <p:nvSpPr>
          <p:cNvPr id="3" name="Rectangle 2"/>
          <p:cNvSpPr/>
          <p:nvPr/>
        </p:nvSpPr>
        <p:spPr>
          <a:xfrm>
            <a:off x="599091" y="2828836"/>
            <a:ext cx="9900744" cy="2246769"/>
          </a:xfrm>
          <a:prstGeom prst="rect">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r"/>
            <a:r>
              <a:rPr lang="fa-IR" sz="2800" b="1" i="0" dirty="0" smtClean="0">
                <a:solidFill>
                  <a:srgbClr val="242021"/>
                </a:solidFill>
                <a:effectLst/>
                <a:latin typeface="AmuzehNewNormalPS"/>
              </a:rPr>
              <a:t>به جمهوری اسلامی، که ثمره خون پدرانتان است تا پای جان وفادار بمانید و با آمادگی خود و صدور انقلاب و ابلاغ پیام خون شهیدان، زمینه را برای قیام منجی عالم و خاتم الاوصیاء والاولیاء حضرت بقیةاللّه روحی فداه فراهم سازید.</a:t>
            </a:r>
            <a:br>
              <a:rPr lang="fa-IR" sz="2800" b="1" i="0" dirty="0" smtClean="0">
                <a:solidFill>
                  <a:srgbClr val="242021"/>
                </a:solidFill>
                <a:effectLst/>
                <a:latin typeface="AmuzehNewNormalPS"/>
              </a:rPr>
            </a:br>
            <a:r>
              <a:rPr lang="fa-IR" sz="2800" b="1" i="0" dirty="0" smtClean="0">
                <a:solidFill>
                  <a:srgbClr val="242021"/>
                </a:solidFill>
                <a:effectLst/>
                <a:latin typeface="Amuzeh-New-Bold"/>
              </a:rPr>
              <a:t>حضرت امام خمینی ( قدس سره) اردیبهشت ماه 1365</a:t>
            </a:r>
            <a:r>
              <a:rPr lang="fa-IR" sz="2800" dirty="0" smtClean="0"/>
              <a:t> </a:t>
            </a:r>
            <a:br>
              <a:rPr lang="fa-IR" sz="2800" dirty="0" smtClean="0"/>
            </a:br>
            <a:endParaRPr lang="en-US" sz="2800" dirty="0"/>
          </a:p>
        </p:txBody>
      </p:sp>
    </p:spTree>
    <p:extLst>
      <p:ext uri="{BB962C8B-B14F-4D97-AF65-F5344CB8AC3E}">
        <p14:creationId xmlns:p14="http://schemas.microsoft.com/office/powerpoint/2010/main" val="3203315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algn="r"/>
            <a:r>
              <a:rPr lang="fa-IR" sz="3200" b="1" dirty="0" smtClean="0"/>
              <a:t>انقلاب اسلامی ایران پدیدهای نوظهور در قرن حاضر است که به رهبری امام خمینی تحولی شگرف در ایران، منطقه و جهان پدید آورد.</a:t>
            </a:r>
            <a:endParaRPr lang="en-US" sz="3200" b="1" dirty="0"/>
          </a:p>
        </p:txBody>
      </p:sp>
      <p:pic>
        <p:nvPicPr>
          <p:cNvPr id="4" name="Content Placeholder 3"/>
          <p:cNvPicPr>
            <a:picLocks noGrp="1" noChangeAspect="1"/>
          </p:cNvPicPr>
          <p:nvPr>
            <p:ph idx="1"/>
          </p:nvPr>
        </p:nvPicPr>
        <p:blipFill>
          <a:blip r:embed="rId2"/>
          <a:stretch>
            <a:fillRect/>
          </a:stretch>
        </p:blipFill>
        <p:spPr>
          <a:xfrm>
            <a:off x="1198180" y="2364828"/>
            <a:ext cx="8891752" cy="349994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76638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357488" y="1087821"/>
            <a:ext cx="3489297" cy="4556234"/>
          </a:xfrm>
          <a:prstGeom prst="rect">
            <a:avLst/>
          </a:prstGeom>
        </p:spPr>
      </p:pic>
      <p:sp>
        <p:nvSpPr>
          <p:cNvPr id="2" name="Title 1"/>
          <p:cNvSpPr>
            <a:spLocks noGrp="1"/>
          </p:cNvSpPr>
          <p:nvPr>
            <p:ph type="title"/>
          </p:nvPr>
        </p:nvSpPr>
        <p:spPr>
          <a:xfrm>
            <a:off x="4240925" y="157655"/>
            <a:ext cx="7951076" cy="6306207"/>
          </a:xfrm>
        </p:spPr>
        <p:txBody>
          <a:bodyPr>
            <a:normAutofit/>
          </a:bodyPr>
          <a:lstStyle/>
          <a:p>
            <a:pPr algn="r"/>
            <a:r>
              <a:rPr lang="fa-IR" sz="2200" b="1" dirty="0" smtClean="0">
                <a:solidFill>
                  <a:srgbClr val="FF0000"/>
                </a:solidFill>
                <a:latin typeface="AmuzehNewNormalPS"/>
                <a:cs typeface="2  Nazanin" panose="00000400000000000000" pitchFamily="2" charset="-78"/>
              </a:rPr>
              <a:t>فعالیت (۱):الف)</a:t>
            </a:r>
            <a:r>
              <a:rPr lang="fa-IR" sz="2200" b="1" dirty="0" smtClean="0">
                <a:solidFill>
                  <a:prstClr val="black"/>
                </a:solidFill>
                <a:latin typeface="AmuzehNewNormalPS"/>
                <a:cs typeface="2  Nazanin" panose="00000400000000000000" pitchFamily="2" charset="-78"/>
              </a:rPr>
              <a:t>مفهوم </a:t>
            </a:r>
            <a:r>
              <a:rPr lang="fa-IR" sz="2200" b="1" dirty="0">
                <a:solidFill>
                  <a:prstClr val="black"/>
                </a:solidFill>
                <a:latin typeface="AmuzehNewNormalPS"/>
                <a:cs typeface="2  Nazanin" panose="00000400000000000000" pitchFamily="2" charset="-78"/>
              </a:rPr>
              <a:t>شعار </a:t>
            </a:r>
            <a:r>
              <a:rPr lang="fa-IR" sz="2200" b="1" dirty="0" smtClean="0">
                <a:latin typeface="AmuzehNewNormalPS"/>
                <a:cs typeface="2  Nazanin" panose="00000400000000000000" pitchFamily="2" charset="-78"/>
              </a:rPr>
              <a:t>استقلال</a:t>
            </a:r>
            <a:r>
              <a:rPr lang="fa-IR" sz="2200" b="1" dirty="0">
                <a:latin typeface="AmuzehNewNormalPS"/>
                <a:cs typeface="2  Nazanin" panose="00000400000000000000" pitchFamily="2" charset="-78"/>
              </a:rPr>
              <a:t>، آزادی، جمهوری </a:t>
            </a:r>
            <a:r>
              <a:rPr lang="fa-IR" sz="2200" b="1" dirty="0" smtClean="0">
                <a:latin typeface="AmuzehNewNormalPS"/>
                <a:cs typeface="2  Nazanin" panose="00000400000000000000" pitchFamily="2" charset="-78"/>
              </a:rPr>
              <a:t>اسلامی</a:t>
            </a:r>
            <a:r>
              <a:rPr lang="fa-IR" sz="2200" b="1" dirty="0">
                <a:solidFill>
                  <a:prstClr val="black"/>
                </a:solidFill>
                <a:latin typeface="AmuzehNewNormalPS"/>
                <a:cs typeface="2  Nazanin" panose="00000400000000000000" pitchFamily="2" charset="-78"/>
              </a:rPr>
              <a:t> از </a:t>
            </a:r>
            <a:r>
              <a:rPr lang="fa-IR" sz="2200" b="1" dirty="0">
                <a:solidFill>
                  <a:srgbClr val="FF0000"/>
                </a:solidFill>
                <a:latin typeface="AmuzehNewNormalPS"/>
                <a:cs typeface="2  Nazanin" panose="00000400000000000000" pitchFamily="2" charset="-78"/>
              </a:rPr>
              <a:t>دیدگاه حضرت امام </a:t>
            </a:r>
            <a:r>
              <a:rPr lang="fa-IR" sz="2200" b="1" dirty="0" smtClean="0">
                <a:solidFill>
                  <a:srgbClr val="FF0000"/>
                </a:solidFill>
                <a:latin typeface="AmuzehNewNormalPS"/>
                <a:cs typeface="2  Nazanin" panose="00000400000000000000" pitchFamily="2" charset="-78"/>
              </a:rPr>
              <a:t>خمینی (ره) </a:t>
            </a:r>
            <a:r>
              <a:rPr lang="fa-IR" sz="2200" b="1" dirty="0" smtClean="0">
                <a:solidFill>
                  <a:prstClr val="black"/>
                </a:solidFill>
                <a:latin typeface="AmuzehNewNormalPS"/>
                <a:cs typeface="2  Nazanin" panose="00000400000000000000" pitchFamily="2" charset="-78"/>
              </a:rPr>
              <a:t>و </a:t>
            </a:r>
            <a:r>
              <a:rPr lang="fa-IR" sz="2200" b="1" dirty="0">
                <a:solidFill>
                  <a:prstClr val="black"/>
                </a:solidFill>
                <a:latin typeface="AmuzehNewNormalPS"/>
                <a:cs typeface="2  Nazanin" panose="00000400000000000000" pitchFamily="2" charset="-78"/>
              </a:rPr>
              <a:t>مقام معظم رهبری بحث و بررسی </a:t>
            </a:r>
            <a:r>
              <a:rPr lang="fa-IR" sz="2200" b="1" dirty="0" smtClean="0">
                <a:solidFill>
                  <a:prstClr val="black"/>
                </a:solidFill>
                <a:latin typeface="AmuzehNewNormalPS"/>
                <a:cs typeface="2  Nazanin" panose="00000400000000000000" pitchFamily="2" charset="-78"/>
              </a:rPr>
              <a:t>کنید. </a:t>
            </a:r>
            <a:r>
              <a:rPr lang="fa-IR" sz="2200" b="1" dirty="0">
                <a:cs typeface="2  Nazanin" panose="00000400000000000000" pitchFamily="2" charset="-78"/>
              </a:rPr>
              <a:t>در تعریف امام خمینی و مردمی که انقلاب کردند، </a:t>
            </a:r>
            <a:r>
              <a:rPr lang="fa-IR" sz="2200" b="1" dirty="0">
                <a:solidFill>
                  <a:srgbClr val="FF0000"/>
                </a:solidFill>
                <a:cs typeface="2  Nazanin" panose="00000400000000000000" pitchFamily="2" charset="-78"/>
              </a:rPr>
              <a:t>استقلال</a:t>
            </a:r>
            <a:r>
              <a:rPr lang="fa-IR" sz="2200" b="1" dirty="0">
                <a:cs typeface="2  Nazanin" panose="00000400000000000000" pitchFamily="2" charset="-78"/>
              </a:rPr>
              <a:t> زمانی به‌دست خواهد آمد و زمانی به عنوان یک رکن انقلاب مطرح می‌شود که همراه با ماهیتی انسانی، معنوی و مذهبی باشدهم </a:t>
            </a:r>
            <a:r>
              <a:rPr lang="fa-IR" sz="2200" b="1" dirty="0">
                <a:solidFill>
                  <a:srgbClr val="FF0000"/>
                </a:solidFill>
                <a:cs typeface="2  Nazanin" panose="00000400000000000000" pitchFamily="2" charset="-78"/>
              </a:rPr>
              <a:t>جمهوریت </a:t>
            </a:r>
            <a:r>
              <a:rPr lang="fa-IR" sz="2200" b="1" dirty="0">
                <a:cs typeface="2  Nazanin" panose="00000400000000000000" pitchFamily="2" charset="-78"/>
              </a:rPr>
              <a:t>و هم </a:t>
            </a:r>
            <a:r>
              <a:rPr lang="fa-IR" sz="2200" b="1" dirty="0">
                <a:solidFill>
                  <a:srgbClr val="FF0000"/>
                </a:solidFill>
                <a:cs typeface="2  Nazanin" panose="00000400000000000000" pitchFamily="2" charset="-78"/>
              </a:rPr>
              <a:t>اسلامیت </a:t>
            </a:r>
            <a:r>
              <a:rPr lang="fa-IR" sz="2200" b="1" dirty="0">
                <a:cs typeface="2  Nazanin" panose="00000400000000000000" pitchFamily="2" charset="-78"/>
              </a:rPr>
              <a:t>با هم تجمیع شده‌اند: «جمهوری اسلامی، نه یک کلمه بیشتر و نه یک کلمه کمتر» و باید همه بدانیم که </a:t>
            </a:r>
            <a:r>
              <a:rPr lang="fa-IR" sz="2200" b="1" dirty="0">
                <a:solidFill>
                  <a:srgbClr val="FF0000"/>
                </a:solidFill>
                <a:cs typeface="2  Nazanin" panose="00000400000000000000" pitchFamily="2" charset="-78"/>
              </a:rPr>
              <a:t>آزادی</a:t>
            </a:r>
            <a:r>
              <a:rPr lang="fa-IR" sz="2200" b="1" dirty="0">
                <a:cs typeface="2  Nazanin" panose="00000400000000000000" pitchFamily="2" charset="-78"/>
              </a:rPr>
              <a:t> به شکل غربی آن، که موجب تباهی جوانان و دختران و پسران می‏شود، از نظر اسلام و عقل‏ محکوم است. و تبلیغات و مقالات و سخنرانی‌ها و کتب و مجلات برخلاف اسلام و عفت عمومی و مصالح کشور حرام است</a:t>
            </a:r>
            <a:r>
              <a:rPr lang="fa-IR" sz="2200" b="1" dirty="0" smtClean="0">
                <a:cs typeface="2  Nazanin" panose="00000400000000000000" pitchFamily="2" charset="-78"/>
              </a:rPr>
              <a:t>.</a:t>
            </a:r>
            <a:br>
              <a:rPr lang="fa-IR" sz="2200" b="1" dirty="0" smtClean="0">
                <a:cs typeface="2  Nazanin" panose="00000400000000000000" pitchFamily="2" charset="-78"/>
              </a:rPr>
            </a:br>
            <a:r>
              <a:rPr lang="fa-IR" sz="2200" b="1" dirty="0" smtClean="0">
                <a:solidFill>
                  <a:srgbClr val="FF0000"/>
                </a:solidFill>
                <a:cs typeface="2  Nazanin" panose="00000400000000000000" pitchFamily="2" charset="-78"/>
              </a:rPr>
              <a:t>ب</a:t>
            </a:r>
            <a:r>
              <a:rPr lang="fa-IR" sz="2200" b="1" dirty="0" smtClean="0">
                <a:cs typeface="2  Nazanin" panose="00000400000000000000" pitchFamily="2" charset="-78"/>
              </a:rPr>
              <a:t>)از دیدگاه </a:t>
            </a:r>
            <a:r>
              <a:rPr lang="fa-IR" sz="2200" b="1" dirty="0" smtClean="0">
                <a:solidFill>
                  <a:srgbClr val="C00000"/>
                </a:solidFill>
                <a:cs typeface="2  Nazanin" panose="00000400000000000000" pitchFamily="2" charset="-78"/>
              </a:rPr>
              <a:t>حضرت ایت الله </a:t>
            </a:r>
            <a:r>
              <a:rPr lang="fa-IR" sz="2200" b="1" dirty="0">
                <a:solidFill>
                  <a:srgbClr val="C00000"/>
                </a:solidFill>
                <a:cs typeface="2  Nazanin" panose="00000400000000000000" pitchFamily="2" charset="-78"/>
              </a:rPr>
              <a:t>خامنه </a:t>
            </a:r>
            <a:r>
              <a:rPr lang="fa-IR" sz="2200" b="1" dirty="0" smtClean="0">
                <a:solidFill>
                  <a:srgbClr val="C00000"/>
                </a:solidFill>
                <a:cs typeface="2  Nazanin" panose="00000400000000000000" pitchFamily="2" charset="-78"/>
              </a:rPr>
              <a:t>ایی</a:t>
            </a:r>
            <a:r>
              <a:rPr lang="fa-IR" sz="2200" b="1" dirty="0" smtClean="0">
                <a:cs typeface="2  Nazanin" panose="00000400000000000000" pitchFamily="2" charset="-78"/>
              </a:rPr>
              <a:t>: امروز </a:t>
            </a:r>
            <a:r>
              <a:rPr lang="fa-IR" sz="2200" b="1" dirty="0">
                <a:cs typeface="2  Nazanin" panose="00000400000000000000" pitchFamily="2" charset="-78"/>
              </a:rPr>
              <a:t>کشور از </a:t>
            </a:r>
            <a:r>
              <a:rPr lang="fa-IR" sz="2200" b="1" dirty="0">
                <a:solidFill>
                  <a:srgbClr val="C00000"/>
                </a:solidFill>
                <a:cs typeface="2  Nazanin" panose="00000400000000000000" pitchFamily="2" charset="-78"/>
              </a:rPr>
              <a:t>استقلال</a:t>
            </a:r>
            <a:r>
              <a:rPr lang="fa-IR" sz="2200" b="1" dirty="0">
                <a:cs typeface="2  Nazanin" panose="00000400000000000000" pitchFamily="2" charset="-78"/>
              </a:rPr>
              <a:t> برخوردار است و این خواسته‌ی عمومی این مردم در انقلاب بوده، یعنی واکنش ملّت ایران به دویست سال سلطه‌ی بیگانگان بر این کشور </a:t>
            </a:r>
            <a:r>
              <a:rPr lang="fa-IR" sz="2200" b="1" dirty="0" smtClean="0">
                <a:cs typeface="2  Nazanin" panose="00000400000000000000" pitchFamily="2" charset="-78"/>
              </a:rPr>
              <a:t>است.</a:t>
            </a:r>
            <a:r>
              <a:rPr lang="fa-IR" sz="2200" b="1" dirty="0" smtClean="0">
                <a:solidFill>
                  <a:srgbClr val="C00000"/>
                </a:solidFill>
                <a:cs typeface="2  Nazanin" panose="00000400000000000000" pitchFamily="2" charset="-78"/>
              </a:rPr>
              <a:t>آزادی</a:t>
            </a:r>
            <a:r>
              <a:rPr lang="fa-IR" sz="2200" b="1" dirty="0" smtClean="0">
                <a:cs typeface="2  Nazanin" panose="00000400000000000000" pitchFamily="2" charset="-78"/>
              </a:rPr>
              <a:t> </a:t>
            </a:r>
            <a:r>
              <a:rPr lang="fa-IR" sz="2200" b="1" dirty="0">
                <a:cs typeface="2  Nazanin" panose="00000400000000000000" pitchFamily="2" charset="-78"/>
              </a:rPr>
              <a:t>در این کشور تأمین شده است. بله، عدّه‌ای بی‌انصافی میکنند؛ از آزادی موجود استفاده میکنند و بدروغ میگویند آزادی وجود ندارد؛ رادیوهای بیگانه و تبلیغات بیگانه هم سخن آنها را بازتاب میدهند. انقلاب که تحقّق پیدا کرد، بلافاصله بعد از آن، </a:t>
            </a:r>
            <a:r>
              <a:rPr lang="fa-IR" sz="2200" b="1" dirty="0">
                <a:solidFill>
                  <a:srgbClr val="C00000"/>
                </a:solidFill>
                <a:cs typeface="2  Nazanin" panose="00000400000000000000" pitchFamily="2" charset="-78"/>
              </a:rPr>
              <a:t>تحقّق نظام اسلامی </a:t>
            </a:r>
            <a:r>
              <a:rPr lang="fa-IR" sz="2200" b="1" dirty="0">
                <a:cs typeface="2  Nazanin" panose="00000400000000000000" pitchFamily="2" charset="-78"/>
              </a:rPr>
              <a:t>است. نظام اسلامی، یعنی طرح مهندسی و شکل کلّی اسلامی را در جایی پیاده کردن. اگر دولت به معنای واقعی کلمه اسلامی شد، آن‌گاه کشور به معنای واقعی کلمه اسلامی خواهد شد؛ عدالت مستقر خواهد شد؛ تبعیض از بین خواهد رفت؛ فقر بتدریج ریشه‌کن </a:t>
            </a:r>
            <a:r>
              <a:rPr lang="fa-IR" sz="2200" b="1" dirty="0" smtClean="0">
                <a:cs typeface="2  Nazanin" panose="00000400000000000000" pitchFamily="2" charset="-78"/>
              </a:rPr>
              <a:t>میشود.</a:t>
            </a:r>
            <a:r>
              <a:rPr lang="fa-IR" sz="2400" dirty="0">
                <a:latin typeface="AmuzehNewNormalPS"/>
              </a:rPr>
              <a:t/>
            </a:r>
            <a:br>
              <a:rPr lang="fa-IR" sz="2400" dirty="0">
                <a:latin typeface="AmuzehNewNormalPS"/>
              </a:rPr>
            </a:br>
            <a:endParaRPr lang="en-US" sz="2400" dirty="0"/>
          </a:p>
        </p:txBody>
      </p:sp>
    </p:spTree>
    <p:extLst>
      <p:ext uri="{BB962C8B-B14F-4D97-AF65-F5344CB8AC3E}">
        <p14:creationId xmlns:p14="http://schemas.microsoft.com/office/powerpoint/2010/main" val="2330783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5635" y="930167"/>
            <a:ext cx="11499273" cy="5787124"/>
          </a:xfrm>
          <a:solidFill>
            <a:schemeClr val="accent2">
              <a:lumMod val="20000"/>
              <a:lumOff val="80000"/>
            </a:schemeClr>
          </a:solidFill>
          <a:ln>
            <a:noFill/>
          </a:ln>
          <a:effectLst/>
          <a:scene3d>
            <a:camera prst="orthographicFront">
              <a:rot lat="0" lon="0" rev="0"/>
            </a:camera>
            <a:lightRig rig="contrasting" dir="t">
              <a:rot lat="0" lon="0" rev="7800000"/>
            </a:lightRig>
          </a:scene3d>
          <a:sp3d>
            <a:bevelT w="139700" h="139700"/>
          </a:sp3d>
        </p:spPr>
        <p:txBody>
          <a:bodyPr>
            <a:normAutofit fontScale="92500"/>
          </a:bodyPr>
          <a:lstStyle/>
          <a:p>
            <a:pPr algn="r"/>
            <a:r>
              <a:rPr lang="fa-IR" sz="3200" b="1" i="0" dirty="0" smtClean="0">
                <a:solidFill>
                  <a:srgbClr val="FF0000"/>
                </a:solidFill>
                <a:effectLst/>
                <a:latin typeface="Amuzeh-New-Bold"/>
              </a:rPr>
              <a:t>ضرورت دفاع از انقلاب اسلامی</a:t>
            </a:r>
            <a:r>
              <a:rPr lang="fa-IR" sz="3600" b="1" i="0" dirty="0" smtClean="0">
                <a:solidFill>
                  <a:srgbClr val="FF0000"/>
                </a:solidFill>
                <a:effectLst/>
                <a:latin typeface="Amuzeh-New-Bold"/>
              </a:rPr>
              <a:t> </a:t>
            </a:r>
            <a:br>
              <a:rPr lang="fa-IR" sz="3600" b="1" i="0" dirty="0" smtClean="0">
                <a:solidFill>
                  <a:srgbClr val="FF0000"/>
                </a:solidFill>
                <a:effectLst/>
                <a:latin typeface="Amuzeh-New-Bold"/>
              </a:rPr>
            </a:br>
            <a:r>
              <a:rPr lang="fa-IR" b="1" dirty="0">
                <a:solidFill>
                  <a:srgbClr val="242021"/>
                </a:solidFill>
                <a:latin typeface="AmuzehNewNormalPS"/>
              </a:rPr>
              <a:t>انقلاب اسلامی، اسلام را به عنوان دینی جامع و متناسب با شرایط روز و دارای ایدئولوژی</a:t>
            </a:r>
            <a:br>
              <a:rPr lang="fa-IR" b="1" dirty="0">
                <a:solidFill>
                  <a:srgbClr val="242021"/>
                </a:solidFill>
                <a:latin typeface="AmuzehNewNormalPS"/>
              </a:rPr>
            </a:br>
            <a:r>
              <a:rPr lang="fa-IR" b="1" dirty="0">
                <a:solidFill>
                  <a:srgbClr val="242021"/>
                </a:solidFill>
                <a:latin typeface="AmuzehNewNormalPS"/>
              </a:rPr>
              <a:t>سیاسی عرضه كرد و با صدور معنویت به جهانیان، چهرهٔ واقعی اسلام ناب محمدی را ارائه كرد.</a:t>
            </a:r>
            <a:br>
              <a:rPr lang="fa-IR" b="1" dirty="0">
                <a:solidFill>
                  <a:srgbClr val="242021"/>
                </a:solidFill>
                <a:latin typeface="AmuzehNewNormalPS"/>
              </a:rPr>
            </a:br>
            <a:r>
              <a:rPr lang="fa-IR" b="1" dirty="0" smtClean="0">
                <a:solidFill>
                  <a:srgbClr val="242021"/>
                </a:solidFill>
                <a:latin typeface="AmuzehNewNormalPS"/>
              </a:rPr>
              <a:t>به علاوه </a:t>
            </a:r>
            <a:r>
              <a:rPr lang="fa-IR" b="1" dirty="0">
                <a:solidFill>
                  <a:srgbClr val="242021"/>
                </a:solidFill>
                <a:latin typeface="AmuzehNewNormalPS"/>
              </a:rPr>
              <a:t>با ارائه الگوی عملی و نظری از جمهوری اسلامی و نیز ترغیب مسلمانان به همگرایی و </a:t>
            </a:r>
            <a:r>
              <a:rPr lang="fa-IR" b="1" dirty="0" smtClean="0">
                <a:solidFill>
                  <a:srgbClr val="242021"/>
                </a:solidFill>
                <a:latin typeface="AmuzehNewNormalPS"/>
              </a:rPr>
              <a:t>وحدت اسلامی</a:t>
            </a:r>
            <a:r>
              <a:rPr lang="fa-IR" b="1" dirty="0">
                <a:solidFill>
                  <a:srgbClr val="242021"/>
                </a:solidFill>
                <a:latin typeface="AmuzehNewNormalPS"/>
              </a:rPr>
              <a:t>، توانست هویت سیاسی و دینی جدیدی بر اساس ارزشهای دینی به مسلمانان ببخشد و با </a:t>
            </a:r>
            <a:r>
              <a:rPr lang="fa-IR" b="1" dirty="0" smtClean="0">
                <a:solidFill>
                  <a:srgbClr val="242021"/>
                </a:solidFill>
                <a:latin typeface="AmuzehNewNormalPS"/>
              </a:rPr>
              <a:t>زنده انقلاب </a:t>
            </a:r>
            <a:r>
              <a:rPr lang="fa-IR" b="1" dirty="0">
                <a:solidFill>
                  <a:srgbClr val="242021"/>
                </a:solidFill>
                <a:latin typeface="AmuzehNewNormalPS"/>
              </a:rPr>
              <a:t>اسلامی ایران پدیدهای نوظهور در قرن حاضر است که به رهبری </a:t>
            </a:r>
            <a:r>
              <a:rPr lang="fa-IR" b="1" dirty="0" smtClean="0">
                <a:solidFill>
                  <a:srgbClr val="242021"/>
                </a:solidFill>
                <a:latin typeface="AmuzehNewNormalPS"/>
              </a:rPr>
              <a:t>امام خمینی </a:t>
            </a:r>
            <a:r>
              <a:rPr lang="fa-IR" b="1" dirty="0">
                <a:solidFill>
                  <a:srgbClr val="242021"/>
                </a:solidFill>
                <a:latin typeface="AmuzehNewNormalPS"/>
              </a:rPr>
              <a:t>تحولی</a:t>
            </a:r>
            <a:br>
              <a:rPr lang="fa-IR" b="1" dirty="0">
                <a:solidFill>
                  <a:srgbClr val="242021"/>
                </a:solidFill>
                <a:latin typeface="AmuzehNewNormalPS"/>
              </a:rPr>
            </a:br>
            <a:r>
              <a:rPr lang="fa-IR" b="1" dirty="0">
                <a:solidFill>
                  <a:srgbClr val="242021"/>
                </a:solidFill>
                <a:latin typeface="AmuzehNewNormalPS"/>
              </a:rPr>
              <a:t>شگرف در ایران، منطقه و جهان پدید آورد</a:t>
            </a:r>
            <a:r>
              <a:rPr lang="fa-IR" b="1" dirty="0" smtClean="0">
                <a:solidFill>
                  <a:srgbClr val="242021"/>
                </a:solidFill>
                <a:latin typeface="AmuzehNewNormalPS"/>
              </a:rPr>
              <a:t>.</a:t>
            </a:r>
            <a:r>
              <a:rPr lang="fa-IR" b="1" dirty="0">
                <a:solidFill>
                  <a:srgbClr val="242021"/>
                </a:solidFill>
                <a:latin typeface="AmuzehNewNormalPS"/>
              </a:rPr>
              <a:t/>
            </a:r>
            <a:br>
              <a:rPr lang="fa-IR" b="1" dirty="0">
                <a:solidFill>
                  <a:srgbClr val="242021"/>
                </a:solidFill>
                <a:latin typeface="AmuzehNewNormalPS"/>
              </a:rPr>
            </a:br>
            <a:r>
              <a:rPr lang="fa-IR" b="1" dirty="0">
                <a:solidFill>
                  <a:srgbClr val="242021"/>
                </a:solidFill>
                <a:latin typeface="AmuzehNewNormalPS"/>
              </a:rPr>
              <a:t>نگه داشتن حضور مردم در </a:t>
            </a:r>
            <a:r>
              <a:rPr lang="fa-IR" b="1" dirty="0" smtClean="0">
                <a:solidFill>
                  <a:srgbClr val="242021"/>
                </a:solidFill>
                <a:latin typeface="AmuzehNewNormalPS"/>
              </a:rPr>
              <a:t>عرصه های </a:t>
            </a:r>
            <a:r>
              <a:rPr lang="fa-IR" b="1" dirty="0">
                <a:solidFill>
                  <a:srgbClr val="242021"/>
                </a:solidFill>
                <a:latin typeface="AmuzehNewNormalPS"/>
              </a:rPr>
              <a:t>مختلف انقلاب، زمینه مشاركت و حق تعیین سرنوشت </a:t>
            </a:r>
            <a:r>
              <a:rPr lang="fa-IR" b="1" dirty="0" smtClean="0">
                <a:solidFill>
                  <a:srgbClr val="242021"/>
                </a:solidFill>
                <a:latin typeface="AmuzehNewNormalPS"/>
              </a:rPr>
              <a:t>مردم را</a:t>
            </a:r>
            <a:r>
              <a:rPr lang="fa-IR" b="1" dirty="0">
                <a:solidFill>
                  <a:srgbClr val="242021"/>
                </a:solidFill>
                <a:latin typeface="AmuzehNewNormalPS"/>
              </a:rPr>
              <a:t/>
            </a:r>
            <a:br>
              <a:rPr lang="fa-IR" b="1" dirty="0">
                <a:solidFill>
                  <a:srgbClr val="242021"/>
                </a:solidFill>
                <a:latin typeface="AmuzehNewNormalPS"/>
              </a:rPr>
            </a:br>
            <a:r>
              <a:rPr lang="fa-IR" b="1" dirty="0">
                <a:solidFill>
                  <a:srgbClr val="242021"/>
                </a:solidFill>
                <a:latin typeface="AmuzehNewNormalPS"/>
              </a:rPr>
              <a:t>فراهم كند.</a:t>
            </a:r>
            <a:r>
              <a:rPr lang="fa-IR" b="1" dirty="0">
                <a:solidFill>
                  <a:srgbClr val="242021"/>
                </a:solidFill>
                <a:latin typeface="Amuzeh-New-Bold"/>
              </a:rPr>
              <a:t> </a:t>
            </a:r>
            <a:r>
              <a:rPr lang="fa-IR" b="1" dirty="0" smtClean="0">
                <a:solidFill>
                  <a:srgbClr val="242021"/>
                </a:solidFill>
                <a:latin typeface="AmuzehNewNormalPS"/>
              </a:rPr>
              <a:t>همچنین </a:t>
            </a:r>
            <a:r>
              <a:rPr lang="fa-IR" b="1" dirty="0">
                <a:solidFill>
                  <a:srgbClr val="242021"/>
                </a:solidFill>
                <a:latin typeface="AmuzehNewNormalPS"/>
              </a:rPr>
              <a:t>انقلاب اسلامی با اهتمام به استقلال سیاسی، اقتصادی، فرهنگی و نظامی و بیداری </a:t>
            </a:r>
            <a:r>
              <a:rPr lang="fa-IR" b="1" dirty="0" smtClean="0">
                <a:solidFill>
                  <a:srgbClr val="242021"/>
                </a:solidFill>
                <a:latin typeface="AmuzehNewNormalPS"/>
              </a:rPr>
              <a:t>جهان اسلام</a:t>
            </a:r>
            <a:r>
              <a:rPr lang="fa-IR" b="1" dirty="0">
                <a:solidFill>
                  <a:srgbClr val="242021"/>
                </a:solidFill>
                <a:latin typeface="AmuzehNewNormalPS"/>
              </a:rPr>
              <a:t>، پیام خویش را مبنی بر ساختن دنیایی امن توأم با صفا و صمیمیت برای انسانها ارائه و </a:t>
            </a:r>
            <a:r>
              <a:rPr lang="fa-IR" b="1" dirty="0" smtClean="0">
                <a:solidFill>
                  <a:srgbClr val="242021"/>
                </a:solidFill>
                <a:latin typeface="AmuzehNewNormalPS"/>
              </a:rPr>
              <a:t>زمینه ای را </a:t>
            </a:r>
            <a:r>
              <a:rPr lang="fa-IR" b="1" dirty="0">
                <a:solidFill>
                  <a:srgbClr val="242021"/>
                </a:solidFill>
                <a:latin typeface="AmuzehNewNormalPS"/>
              </a:rPr>
              <a:t>فراهم كرد كه انسانها بتوانند با </a:t>
            </a:r>
            <a:r>
              <a:rPr lang="fa-IR" b="1" dirty="0" smtClean="0">
                <a:solidFill>
                  <a:srgbClr val="242021"/>
                </a:solidFill>
                <a:latin typeface="AmuzehNewNormalPS"/>
              </a:rPr>
              <a:t>بهره مندی </a:t>
            </a:r>
            <a:r>
              <a:rPr lang="fa-IR" b="1" dirty="0">
                <a:solidFill>
                  <a:srgbClr val="242021"/>
                </a:solidFill>
                <a:latin typeface="AmuzehNewNormalPS"/>
              </a:rPr>
              <a:t>از معنویت، استقلال و آزادی، توجه به خدا، بر </a:t>
            </a:r>
            <a:r>
              <a:rPr lang="fa-IR" b="1" dirty="0" smtClean="0">
                <a:solidFill>
                  <a:srgbClr val="242021"/>
                </a:solidFill>
                <a:latin typeface="AmuzehNewNormalPS"/>
              </a:rPr>
              <a:t>اساس تعالیم </a:t>
            </a:r>
            <a:r>
              <a:rPr lang="fa-IR" b="1" dirty="0">
                <a:solidFill>
                  <a:srgbClr val="242021"/>
                </a:solidFill>
                <a:latin typeface="AmuzehNewNormalPS"/>
              </a:rPr>
              <a:t>مبتنی بر فطرت پاک بشری دنیایی پر از صلح، عدالت و معنویت را رقم زنند</a:t>
            </a:r>
            <a:r>
              <a:rPr lang="fa-IR" dirty="0">
                <a:solidFill>
                  <a:srgbClr val="242021"/>
                </a:solidFill>
                <a:latin typeface="AmuzehNewNormalPS"/>
              </a:rPr>
              <a:t>.</a:t>
            </a:r>
            <a:r>
              <a:rPr lang="fa-IR" dirty="0" smtClean="0"/>
              <a:t> </a:t>
            </a:r>
            <a:br>
              <a:rPr lang="fa-IR" dirty="0" smtClean="0"/>
            </a:br>
            <a:endParaRPr lang="en-US" dirty="0"/>
          </a:p>
        </p:txBody>
      </p:sp>
    </p:spTree>
    <p:extLst>
      <p:ext uri="{BB962C8B-B14F-4D97-AF65-F5344CB8AC3E}">
        <p14:creationId xmlns:p14="http://schemas.microsoft.com/office/powerpoint/2010/main" val="2398075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771909" cy="5190548"/>
          </a:xfr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algn="r"/>
            <a:r>
              <a:rPr lang="fa-IR" sz="2400" b="1" dirty="0" smtClean="0">
                <a:solidFill>
                  <a:srgbClr val="C00000"/>
                </a:solidFill>
              </a:rPr>
              <a:t>انقلاب اسلامی تاکنون چه دستاوردهایی داشته است؟</a:t>
            </a:r>
            <a:br>
              <a:rPr lang="fa-IR" sz="2400" b="1" dirty="0" smtClean="0">
                <a:solidFill>
                  <a:srgbClr val="C00000"/>
                </a:solidFill>
              </a:rPr>
            </a:br>
            <a:r>
              <a:rPr lang="fa-IR" sz="2400" b="1" dirty="0" smtClean="0"/>
              <a:t>1-استقلال در تصمیم گیری، حفظ تمامیت ارضی کشور و رساندن ایران به ّ عزت و کرامت لایق</a:t>
            </a:r>
            <a:br>
              <a:rPr lang="fa-IR" sz="2400" b="1" dirty="0" smtClean="0"/>
            </a:br>
            <a:r>
              <a:rPr lang="fa-IR" sz="2400" b="1" dirty="0" smtClean="0"/>
              <a:t>خود</a:t>
            </a:r>
            <a:r>
              <a:rPr lang="fa-IR" sz="2400" b="1" dirty="0"/>
              <a:t/>
            </a:r>
            <a:br>
              <a:rPr lang="fa-IR" sz="2400" b="1" dirty="0"/>
            </a:br>
            <a:r>
              <a:rPr lang="fa-IR" sz="2400" b="1" dirty="0" smtClean="0"/>
              <a:t> 2-ارتقای جایگاه ایران در جهان، صدور شعارهای انقلاب و الهام بخشی به حق طلبان عالم</a:t>
            </a:r>
            <a:br>
              <a:rPr lang="fa-IR" sz="2400" b="1" dirty="0" smtClean="0"/>
            </a:br>
            <a:r>
              <a:rPr lang="fa-IR" sz="2400" b="1" dirty="0" smtClean="0"/>
              <a:t> 3-گسترش آزادی های عمومی، تشویق جوانان به آزاداندیشی و طرح آزاد مباحث</a:t>
            </a:r>
            <a:br>
              <a:rPr lang="fa-IR" sz="2400" b="1" dirty="0" smtClean="0"/>
            </a:br>
            <a:r>
              <a:rPr lang="fa-IR" sz="2400" b="1" dirty="0" smtClean="0"/>
              <a:t> 4- گسترش برخورداری های عمومی و امکانات مادی (در مقایسه با پیش از انقلاب و کشورهای</a:t>
            </a:r>
            <a:br>
              <a:rPr lang="fa-IR" sz="2400" b="1" dirty="0" smtClean="0"/>
            </a:br>
            <a:r>
              <a:rPr lang="fa-IR" sz="2400" b="1" dirty="0" smtClean="0"/>
              <a:t>همتراز)</a:t>
            </a:r>
            <a:br>
              <a:rPr lang="fa-IR" sz="2400" b="1" dirty="0" smtClean="0"/>
            </a:br>
            <a:r>
              <a:rPr lang="fa-IR" sz="2400" b="1" dirty="0" smtClean="0"/>
              <a:t>5-پیشرفت در معنویات و امکان سیر تکاملی در فضای انقلاب</a:t>
            </a:r>
            <a:br>
              <a:rPr lang="fa-IR" sz="2400" b="1" dirty="0" smtClean="0"/>
            </a:br>
            <a:r>
              <a:rPr lang="fa-IR" sz="2400" b="1" dirty="0" smtClean="0"/>
              <a:t>6-گسترش عدالت اجتماعی</a:t>
            </a:r>
            <a:br>
              <a:rPr lang="fa-IR" sz="2400" b="1" dirty="0" smtClean="0"/>
            </a:br>
            <a:r>
              <a:rPr lang="fa-IR" sz="2400" b="1" dirty="0" smtClean="0"/>
              <a:t>7-اهتمام به مبارزه با فساد و برخورد با عوامل فساد</a:t>
            </a:r>
            <a:br>
              <a:rPr lang="fa-IR" sz="2400" b="1" dirty="0" smtClean="0"/>
            </a:br>
            <a:r>
              <a:rPr lang="fa-IR" sz="2400" b="1" dirty="0" smtClean="0"/>
              <a:t> 8-توان ایستادگی در برابر زورگویان و سلطه طلبان جهانی</a:t>
            </a:r>
            <a:r>
              <a:rPr lang="fa-IR" sz="2400" dirty="0" smtClean="0"/>
              <a:t/>
            </a:r>
            <a:br>
              <a:rPr lang="fa-IR" sz="2400" dirty="0" smtClean="0"/>
            </a:br>
            <a:r>
              <a:rPr lang="fa-IR" sz="2400" b="1" dirty="0" smtClean="0"/>
              <a:t> 9-رشد علمی و صنعت</a:t>
            </a:r>
            <a:endParaRPr lang="en-US" sz="2400" b="1" dirty="0"/>
          </a:p>
        </p:txBody>
      </p:sp>
    </p:spTree>
    <p:extLst>
      <p:ext uri="{BB962C8B-B14F-4D97-AF65-F5344CB8AC3E}">
        <p14:creationId xmlns:p14="http://schemas.microsoft.com/office/powerpoint/2010/main" val="3348736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951" y="365124"/>
            <a:ext cx="11792607" cy="6224861"/>
          </a:xfrm>
          <a:solidFill>
            <a:schemeClr val="bg2">
              <a:lumMod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algn="r"/>
            <a:r>
              <a:rPr lang="fa-IR" sz="2800" b="1" dirty="0" smtClean="0">
                <a:solidFill>
                  <a:srgbClr val="C00000"/>
                </a:solidFill>
              </a:rPr>
              <a:t>فعالیت (2)</a:t>
            </a:r>
            <a:r>
              <a:rPr lang="fa-IR" sz="2800" dirty="0" smtClean="0"/>
              <a:t/>
            </a:r>
            <a:br>
              <a:rPr lang="fa-IR" sz="2800" dirty="0" smtClean="0"/>
            </a:br>
            <a:r>
              <a:rPr lang="fa-IR" sz="2800" b="1" dirty="0" smtClean="0"/>
              <a:t>دستاوردهای انقلاب اسلامی و روش حفظ آن را بررسی و در کلاس ارائه کنید؟</a:t>
            </a:r>
            <a:r>
              <a:rPr lang="fa-IR" sz="2800" b="1" dirty="0" smtClean="0">
                <a:solidFill>
                  <a:srgbClr val="C00000"/>
                </a:solidFill>
              </a:rPr>
              <a:t>دستاوردها</a:t>
            </a:r>
            <a:r>
              <a:rPr lang="fa-IR" sz="2800" b="1" dirty="0" smtClean="0"/>
              <a:t> </a:t>
            </a:r>
            <a:r>
              <a:rPr lang="fa-IR" sz="2800" b="1" dirty="0" smtClean="0">
                <a:solidFill>
                  <a:srgbClr val="C00000"/>
                </a:solidFill>
              </a:rPr>
              <a:t>شامل:</a:t>
            </a:r>
            <a:r>
              <a:rPr lang="fa-IR" sz="2800" dirty="0" smtClean="0">
                <a:latin typeface="AmuzehNewNormalPS"/>
              </a:rPr>
              <a:t>ا</a:t>
            </a:r>
            <a:r>
              <a:rPr lang="fa-IR" sz="2800" b="1" dirty="0" smtClean="0">
                <a:latin typeface="AmuzehNewNormalPS"/>
              </a:rPr>
              <a:t>ستقلال در تصمیم گیری، ارتقای جایگاه ایران در جهان، گسترش آزاد ی های عمومی، پیشرفت در معنویات و</a:t>
            </a:r>
            <a:r>
              <a:rPr lang="fa-IR" sz="2800" b="1" dirty="0">
                <a:latin typeface="AmuzehNewNormalPS"/>
              </a:rPr>
              <a:t>گسترش عدالت </a:t>
            </a:r>
            <a:r>
              <a:rPr lang="fa-IR" sz="2800" b="1" dirty="0" smtClean="0">
                <a:latin typeface="AmuzehNewNormalPS"/>
              </a:rPr>
              <a:t>اجتماعی رشد </a:t>
            </a:r>
            <a:r>
              <a:rPr lang="fa-IR" sz="2800" b="1" dirty="0">
                <a:latin typeface="AmuzehNewNormalPS"/>
              </a:rPr>
              <a:t>علمی و </a:t>
            </a:r>
            <a:r>
              <a:rPr lang="fa-IR" sz="2800" b="1" dirty="0" smtClean="0">
                <a:latin typeface="AmuzehNewNormalPS"/>
              </a:rPr>
              <a:t>صنعتی</a:t>
            </a:r>
            <a:br>
              <a:rPr lang="fa-IR" sz="2800" b="1" dirty="0" smtClean="0">
                <a:latin typeface="AmuzehNewNormalPS"/>
              </a:rPr>
            </a:br>
            <a:r>
              <a:rPr lang="fa-IR" sz="2800" dirty="0" smtClean="0">
                <a:solidFill>
                  <a:srgbClr val="C00000"/>
                </a:solidFill>
                <a:latin typeface="AmuzehNewNormalPS"/>
              </a:rPr>
              <a:t>روش حفظ دستاورهای انقلاب اسلامی</a:t>
            </a:r>
            <a:r>
              <a:rPr lang="fa-IR" sz="2800" dirty="0" smtClean="0">
                <a:latin typeface="AmuzehNewNormalPS"/>
              </a:rPr>
              <a:t>:</a:t>
            </a:r>
            <a:r>
              <a:rPr lang="fa-IR" sz="2800" b="1" dirty="0" smtClean="0"/>
              <a:t>ایمان </a:t>
            </a:r>
            <a:r>
              <a:rPr lang="fa-IR" sz="2800" b="1" dirty="0"/>
              <a:t>به </a:t>
            </a:r>
            <a:r>
              <a:rPr lang="fa-IR" sz="2800" b="1" dirty="0" smtClean="0"/>
              <a:t>خدا.پیروی </a:t>
            </a:r>
            <a:r>
              <a:rPr lang="fa-IR" sz="2800" b="1" dirty="0"/>
              <a:t>و حمایت از رهبری </a:t>
            </a:r>
            <a:r>
              <a:rPr lang="fa-IR" sz="2800" b="1" dirty="0" smtClean="0"/>
              <a:t>نظام.عمل </a:t>
            </a:r>
            <a:r>
              <a:rPr lang="fa-IR" sz="2800" b="1" dirty="0"/>
              <a:t>همگان به </a:t>
            </a:r>
            <a:r>
              <a:rPr lang="fa-IR" sz="2800" b="1" dirty="0" smtClean="0"/>
              <a:t>قانون.صبر </a:t>
            </a:r>
            <a:r>
              <a:rPr lang="fa-IR" sz="2800" b="1" dirty="0"/>
              <a:t>در برابر مشکلات و پایداری در برابر </a:t>
            </a:r>
            <a:r>
              <a:rPr lang="fa-IR" sz="2800" b="1" dirty="0" smtClean="0"/>
              <a:t>ظلم. وحدت مسلمانان </a:t>
            </a:r>
            <a:endParaRPr lang="en-US" sz="2800" b="1" dirty="0"/>
          </a:p>
        </p:txBody>
      </p:sp>
    </p:spTree>
    <p:extLst>
      <p:ext uri="{BB962C8B-B14F-4D97-AF65-F5344CB8AC3E}">
        <p14:creationId xmlns:p14="http://schemas.microsoft.com/office/powerpoint/2010/main" val="9294572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