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FF"/>
    <a:srgbClr val="FF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1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3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6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5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14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2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17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2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52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2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14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7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50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801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68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5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1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9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91CE-3169-4F66-B14F-8B5C3EF7D8C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0F59E4-F9E3-4515-96FA-7EDBA382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FF43FF">
                <a:alpha val="40000"/>
              </a:srgb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309" y="211015"/>
            <a:ext cx="11368584" cy="6646985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000" b="1" dirty="0" smtClean="0"/>
              <a:t>                                                             به نام خدا     </a:t>
            </a:r>
          </a:p>
          <a:p>
            <a:pPr algn="r" rtl="1"/>
            <a:r>
              <a:rPr lang="fa-IR" sz="2000" b="1" dirty="0" smtClean="0"/>
              <a:t>آشنایی وضرورت کتاب آمادگی دفاعی</a:t>
            </a:r>
            <a:r>
              <a:rPr lang="fa-IR" sz="2000" dirty="0" smtClean="0"/>
              <a:t>                                                </a:t>
            </a:r>
          </a:p>
          <a:p>
            <a:pPr algn="r"/>
            <a:r>
              <a:rPr lang="fa-IR" sz="1400" dirty="0" smtClean="0"/>
              <a:t>دوستان شما درسال های قبل در دروس مطالعات، فارسی، هدیه های آسمانی و بعضی از فعالیت های پرورشی</a:t>
            </a:r>
          </a:p>
          <a:p>
            <a:pPr algn="r"/>
            <a:r>
              <a:rPr lang="fa-IR" sz="1400" dirty="0" smtClean="0"/>
              <a:t>با مباحث دفاع مقدس آشنا شدید. در این کتاب هم با مفاهیم مهمی مثل امنیت، دفاع و ضرورت دفاع، جهاد ودوران</a:t>
            </a:r>
          </a:p>
          <a:p>
            <a:pPr algn="r"/>
            <a:r>
              <a:rPr lang="fa-IR" sz="1400" dirty="0" smtClean="0"/>
              <a:t>دفاع مقدس، ایثارو شهادت، آشنایی با بسیج، مهارت آموزی دفاع نظامی وغیرنظامی مثل نظام جمع،شیوه های رزم </a:t>
            </a:r>
          </a:p>
          <a:p>
            <a:pPr algn="r"/>
            <a:r>
              <a:rPr lang="fa-IR" sz="1400" dirty="0" smtClean="0"/>
              <a:t>انفرادی،پدافندغیرعامل، آشنایی ومقابله با جنگ نرم وآمادگی دربرابرزمین لرزه آشنا می شوید و توانایی واطلاعات</a:t>
            </a:r>
          </a:p>
          <a:p>
            <a:pPr algn="r"/>
            <a:r>
              <a:rPr lang="fa-IR" sz="1400" dirty="0" smtClean="0"/>
              <a:t>خود را افزایش و تکمیل خواهید کرد.</a:t>
            </a:r>
          </a:p>
          <a:p>
            <a:pPr algn="r"/>
            <a:r>
              <a:rPr lang="fa-IR" sz="2000" b="1" dirty="0" smtClean="0"/>
              <a:t>هدف کتاب آمادگی دفاعی</a:t>
            </a:r>
          </a:p>
          <a:p>
            <a:pPr algn="r"/>
            <a:r>
              <a:rPr lang="fa-IR" sz="1400" dirty="0" smtClean="0"/>
              <a:t>امام خمینی(رحمت اله علیه): "هرانسان مخلص ومتعهدی که آمادگی دفاعی را لازمه حیات جامعه ی اسلامی بداند </a:t>
            </a:r>
          </a:p>
          <a:p>
            <a:pPr algn="r"/>
            <a:r>
              <a:rPr lang="fa-IR" sz="1400" dirty="0" smtClean="0"/>
              <a:t>در نزد خدا آبرو پیدا می کند."</a:t>
            </a:r>
          </a:p>
          <a:p>
            <a:pPr algn="r"/>
            <a:r>
              <a:rPr lang="fa-IR" sz="1400" dirty="0" smtClean="0"/>
              <a:t>رهبر معظم انقلاب: "دفاع جزيی از هویت یک ملت زنده است، هرملتی که نتواند از خود دفاع کند زنده نیست."</a:t>
            </a:r>
          </a:p>
          <a:p>
            <a:pPr algn="r"/>
            <a:endParaRPr lang="fa-IR" sz="200" dirty="0"/>
          </a:p>
          <a:p>
            <a:pPr algn="r"/>
            <a:r>
              <a:rPr lang="fa-IR" sz="1400" dirty="0" smtClean="0"/>
              <a:t>برنامه درسی آمادگی دفاعی در صدد تربیت نسلی مؤمن،شجاع،بااراده،غیورمقاوم وتوانمند دربرابرجنگ همه جانبه سخت ونرم</a:t>
            </a:r>
          </a:p>
          <a:p>
            <a:pPr algn="r"/>
            <a:r>
              <a:rPr lang="fa-IR" sz="1400" dirty="0" smtClean="0"/>
              <a:t>دشمنان است. نوجوانان و جوانان عزیز باید با هوشیاری کامل به </a:t>
            </a:r>
            <a:r>
              <a:rPr lang="fa-IR" sz="1400" dirty="0"/>
              <a:t>حوادث و اتفاقات سیاسی و اجتماعی توجه کنند تا بتوانند </a:t>
            </a:r>
            <a:r>
              <a:rPr lang="fa-IR" sz="1400" dirty="0" smtClean="0"/>
              <a:t>با</a:t>
            </a:r>
          </a:p>
          <a:p>
            <a:pPr algn="r"/>
            <a:r>
              <a:rPr lang="fa-IR" sz="1400" dirty="0" smtClean="0"/>
              <a:t>انتخاب مناسب ترین راه ، نقش مؤثری در حفظ استقلال فرهنگی و سیاسی کشور و پیشرفت میهن خود، و نیز دربرابر هر</a:t>
            </a:r>
          </a:p>
          <a:p>
            <a:pPr algn="r"/>
            <a:r>
              <a:rPr lang="fa-IR" sz="1400" dirty="0" smtClean="0"/>
              <a:t>گونه تهدید یا تهاجم آمادگی داشته باشد.</a:t>
            </a:r>
          </a:p>
          <a:p>
            <a:pPr algn="r"/>
            <a:r>
              <a:rPr lang="fa-IR" sz="2000" b="1" dirty="0" smtClean="0"/>
              <a:t>نحوه ارزشیابی کتاب:</a:t>
            </a:r>
          </a:p>
          <a:p>
            <a:pPr algn="r"/>
            <a:r>
              <a:rPr lang="fa-IR" sz="1400" dirty="0" smtClean="0"/>
              <a:t>مشتمل بر دو نمره کتبی و عملی است. نمره کتبی 12 ونمره عملی 8 می باشد.12 نمره همان امتحان پایانی و </a:t>
            </a:r>
          </a:p>
          <a:p>
            <a:pPr algn="r"/>
            <a:r>
              <a:rPr lang="fa-IR" sz="1400" dirty="0" smtClean="0"/>
              <a:t>نوشتاری پایان هر ترم است و 8 نمره عملی شامل فعالیت های کلاسی (فردی یا گروهی)، پرسش و پاسخ، تحقیق </a:t>
            </a:r>
          </a:p>
          <a:p>
            <a:pPr algn="r"/>
            <a:r>
              <a:rPr lang="fa-IR" sz="1400" dirty="0" smtClean="0"/>
              <a:t>و پروژه ها، حضور و نظم و انضباط سر کلاس( اعم از حضوری ویا مجازی) می باشد.</a:t>
            </a:r>
          </a:p>
          <a:p>
            <a:pPr algn="r"/>
            <a:endParaRPr lang="fa-IR" sz="1400" dirty="0" smtClean="0"/>
          </a:p>
          <a:p>
            <a:pPr algn="r"/>
            <a:r>
              <a:rPr lang="fa-IR" sz="1400" dirty="0" smtClean="0"/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6479" y="368489"/>
            <a:ext cx="4517407" cy="614149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9630" y="368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81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436098"/>
            <a:ext cx="9312812" cy="5964702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/>
              <a:t>به نام خدای آگاه و توانا</a:t>
            </a:r>
          </a:p>
          <a:p>
            <a:pPr algn="ctr"/>
            <a:endParaRPr lang="fa-IR" sz="700" b="1" dirty="0" smtClean="0"/>
          </a:p>
          <a:p>
            <a:pPr algn="ctr"/>
            <a:r>
              <a:rPr lang="fa-IR" sz="2000" b="1" dirty="0" smtClean="0"/>
              <a:t>قوانین و میثاق نامه</a:t>
            </a:r>
          </a:p>
          <a:p>
            <a:pPr algn="ctr"/>
            <a:endParaRPr lang="fa-IR" sz="700" dirty="0"/>
          </a:p>
          <a:p>
            <a:r>
              <a:rPr lang="fa-IR" dirty="0" smtClean="0"/>
              <a:t>  من دانش آموز پایه نهم عهد می بندم که قوانین زیر را رعایت کرده و عمل نمایم.</a:t>
            </a:r>
          </a:p>
          <a:p>
            <a:endParaRPr lang="fa-IR" dirty="0"/>
          </a:p>
          <a:p>
            <a:r>
              <a:rPr lang="fa-IR" dirty="0" smtClean="0"/>
              <a:t>1) به موقع در کلاس( حضوری یا مجازی) حاضرباشم و غیبت غیرموجه نداشته باشم.</a:t>
            </a:r>
          </a:p>
          <a:p>
            <a:r>
              <a:rPr lang="fa-IR" sz="800" dirty="0" smtClean="0"/>
              <a:t>   </a:t>
            </a:r>
          </a:p>
          <a:p>
            <a:r>
              <a:rPr lang="fa-IR" dirty="0" smtClean="0"/>
              <a:t>2) درانجام فعالیت های فردی و گروهی ونیز پرسش و پاسخ ها تلاش خود را انجام دهم.</a:t>
            </a:r>
          </a:p>
          <a:p>
            <a:endParaRPr lang="fa-IR" sz="800" dirty="0" smtClean="0"/>
          </a:p>
          <a:p>
            <a:r>
              <a:rPr lang="fa-IR" dirty="0" smtClean="0"/>
              <a:t>3) در طرح سؤال یا پاسخ به پرسش ها رعایت ادب و نزاکت را داشته باشم.</a:t>
            </a:r>
          </a:p>
          <a:p>
            <a:endParaRPr lang="fa-IR" sz="800" dirty="0" smtClean="0"/>
          </a:p>
          <a:p>
            <a:r>
              <a:rPr lang="fa-IR" dirty="0" smtClean="0"/>
              <a:t>4) درس خود را به موقع مطالعه کرده و در جهت پیشرفت درسی همکلاسی خود تلاش کنم.</a:t>
            </a:r>
          </a:p>
          <a:p>
            <a:endParaRPr lang="fa-IR" sz="800" dirty="0"/>
          </a:p>
          <a:p>
            <a:r>
              <a:rPr lang="fa-IR" dirty="0" smtClean="0"/>
              <a:t>5) در انجام وظایف محوله کوشا باشم.</a:t>
            </a:r>
          </a:p>
          <a:p>
            <a:endParaRPr lang="fa-IR" sz="800" dirty="0" smtClean="0"/>
          </a:p>
          <a:p>
            <a:r>
              <a:rPr lang="fa-IR" dirty="0" smtClean="0"/>
              <a:t>6) به همکلاسی ها، معلم و کارکنان مدرسه خود احترام بگذارم.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180</TotalTime>
  <Words>419</Words>
  <Application>Microsoft Office PowerPoint</Application>
  <PresentationFormat>Widescreen</PresentationFormat>
  <Paragraphs>39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Trebuchet MS</vt:lpstr>
      <vt:lpstr>Wingdings 3</vt:lpstr>
      <vt:lpstr>Office Theme</vt:lpstr>
      <vt:lpstr>Facet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Parsian</dc:creator>
  <cp:lastModifiedBy>Parsian</cp:lastModifiedBy>
  <cp:revision>25</cp:revision>
  <dcterms:created xsi:type="dcterms:W3CDTF">2020-09-02T17:54:51Z</dcterms:created>
  <dcterms:modified xsi:type="dcterms:W3CDTF">2020-09-04T15:25:34Z</dcterms:modified>
</cp:coreProperties>
</file>