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14"/>
  </p:notesMasterIdLst>
  <p:sldIdLst>
    <p:sldId id="257" r:id="rId2"/>
    <p:sldId id="259" r:id="rId3"/>
    <p:sldId id="260" r:id="rId4"/>
    <p:sldId id="268" r:id="rId5"/>
    <p:sldId id="261" r:id="rId6"/>
    <p:sldId id="262" r:id="rId7"/>
    <p:sldId id="258" r:id="rId8"/>
    <p:sldId id="264" r:id="rId9"/>
    <p:sldId id="267" r:id="rId10"/>
    <p:sldId id="265" r:id="rId11"/>
    <p:sldId id="269"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5369"/>
    <a:srgbClr val="FCFEFE"/>
    <a:srgbClr val="F8FBFC"/>
    <a:srgbClr val="FD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1" d="100"/>
          <a:sy n="71" d="100"/>
        </p:scale>
        <p:origin x="-67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A996D-8571-451C-9490-6BFF1DA1455F}" type="datetimeFigureOut">
              <a:rPr lang="en-US" smtClean="0"/>
              <a:t>7/23/2020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8397D-3CF7-4233-972E-DE0DA937F712}" type="slidenum">
              <a:rPr lang="en-US" smtClean="0"/>
              <a:t>‹#›</a:t>
            </a:fld>
            <a:endParaRPr lang="en-US"/>
          </a:p>
        </p:txBody>
      </p:sp>
    </p:spTree>
    <p:extLst>
      <p:ext uri="{BB962C8B-B14F-4D97-AF65-F5344CB8AC3E}">
        <p14:creationId xmlns:p14="http://schemas.microsoft.com/office/powerpoint/2010/main" val="153859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397D-3CF7-4233-972E-DE0DA937F712}" type="slidenum">
              <a:rPr lang="en-US" smtClean="0"/>
              <a:t>1</a:t>
            </a:fld>
            <a:endParaRPr lang="en-US"/>
          </a:p>
        </p:txBody>
      </p:sp>
    </p:spTree>
    <p:extLst>
      <p:ext uri="{BB962C8B-B14F-4D97-AF65-F5344CB8AC3E}">
        <p14:creationId xmlns:p14="http://schemas.microsoft.com/office/powerpoint/2010/main" val="1564884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397D-3CF7-4233-972E-DE0DA937F712}" type="slidenum">
              <a:rPr lang="en-US" smtClean="0"/>
              <a:t>10</a:t>
            </a:fld>
            <a:endParaRPr lang="en-US"/>
          </a:p>
        </p:txBody>
      </p:sp>
    </p:spTree>
    <p:extLst>
      <p:ext uri="{BB962C8B-B14F-4D97-AF65-F5344CB8AC3E}">
        <p14:creationId xmlns:p14="http://schemas.microsoft.com/office/powerpoint/2010/main" val="10463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397D-3CF7-4233-972E-DE0DA937F712}" type="slidenum">
              <a:rPr lang="en-US" smtClean="0"/>
              <a:t>11</a:t>
            </a:fld>
            <a:endParaRPr lang="en-US"/>
          </a:p>
        </p:txBody>
      </p:sp>
    </p:spTree>
    <p:extLst>
      <p:ext uri="{BB962C8B-B14F-4D97-AF65-F5344CB8AC3E}">
        <p14:creationId xmlns:p14="http://schemas.microsoft.com/office/powerpoint/2010/main" val="2122536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397D-3CF7-4233-972E-DE0DA937F712}" type="slidenum">
              <a:rPr lang="en-US" smtClean="0"/>
              <a:t>12</a:t>
            </a:fld>
            <a:endParaRPr lang="en-US"/>
          </a:p>
        </p:txBody>
      </p:sp>
    </p:spTree>
    <p:extLst>
      <p:ext uri="{BB962C8B-B14F-4D97-AF65-F5344CB8AC3E}">
        <p14:creationId xmlns:p14="http://schemas.microsoft.com/office/powerpoint/2010/main" val="2262930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397D-3CF7-4233-972E-DE0DA937F712}" type="slidenum">
              <a:rPr lang="en-US" smtClean="0"/>
              <a:t>2</a:t>
            </a:fld>
            <a:endParaRPr lang="en-US"/>
          </a:p>
        </p:txBody>
      </p:sp>
    </p:spTree>
    <p:extLst>
      <p:ext uri="{BB962C8B-B14F-4D97-AF65-F5344CB8AC3E}">
        <p14:creationId xmlns:p14="http://schemas.microsoft.com/office/powerpoint/2010/main" val="87899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397D-3CF7-4233-972E-DE0DA937F712}" type="slidenum">
              <a:rPr lang="en-US" smtClean="0"/>
              <a:t>3</a:t>
            </a:fld>
            <a:endParaRPr lang="en-US"/>
          </a:p>
        </p:txBody>
      </p:sp>
    </p:spTree>
    <p:extLst>
      <p:ext uri="{BB962C8B-B14F-4D97-AF65-F5344CB8AC3E}">
        <p14:creationId xmlns:p14="http://schemas.microsoft.com/office/powerpoint/2010/main" val="2748133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397D-3CF7-4233-972E-DE0DA937F712}" type="slidenum">
              <a:rPr lang="en-US" smtClean="0"/>
              <a:t>4</a:t>
            </a:fld>
            <a:endParaRPr lang="en-US"/>
          </a:p>
        </p:txBody>
      </p:sp>
    </p:spTree>
    <p:extLst>
      <p:ext uri="{BB962C8B-B14F-4D97-AF65-F5344CB8AC3E}">
        <p14:creationId xmlns:p14="http://schemas.microsoft.com/office/powerpoint/2010/main" val="19315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397D-3CF7-4233-972E-DE0DA937F712}" type="slidenum">
              <a:rPr lang="en-US" smtClean="0"/>
              <a:t>5</a:t>
            </a:fld>
            <a:endParaRPr lang="en-US"/>
          </a:p>
        </p:txBody>
      </p:sp>
    </p:spTree>
    <p:extLst>
      <p:ext uri="{BB962C8B-B14F-4D97-AF65-F5344CB8AC3E}">
        <p14:creationId xmlns:p14="http://schemas.microsoft.com/office/powerpoint/2010/main" val="330242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397D-3CF7-4233-972E-DE0DA937F712}" type="slidenum">
              <a:rPr lang="en-US" smtClean="0"/>
              <a:t>6</a:t>
            </a:fld>
            <a:endParaRPr lang="en-US"/>
          </a:p>
        </p:txBody>
      </p:sp>
    </p:spTree>
    <p:extLst>
      <p:ext uri="{BB962C8B-B14F-4D97-AF65-F5344CB8AC3E}">
        <p14:creationId xmlns:p14="http://schemas.microsoft.com/office/powerpoint/2010/main" val="2198875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397D-3CF7-4233-972E-DE0DA937F712}" type="slidenum">
              <a:rPr lang="en-US" smtClean="0"/>
              <a:t>7</a:t>
            </a:fld>
            <a:endParaRPr lang="en-US"/>
          </a:p>
        </p:txBody>
      </p:sp>
    </p:spTree>
    <p:extLst>
      <p:ext uri="{BB962C8B-B14F-4D97-AF65-F5344CB8AC3E}">
        <p14:creationId xmlns:p14="http://schemas.microsoft.com/office/powerpoint/2010/main" val="3115533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397D-3CF7-4233-972E-DE0DA937F712}" type="slidenum">
              <a:rPr lang="en-US" smtClean="0"/>
              <a:t>8</a:t>
            </a:fld>
            <a:endParaRPr lang="en-US"/>
          </a:p>
        </p:txBody>
      </p:sp>
    </p:spTree>
    <p:extLst>
      <p:ext uri="{BB962C8B-B14F-4D97-AF65-F5344CB8AC3E}">
        <p14:creationId xmlns:p14="http://schemas.microsoft.com/office/powerpoint/2010/main" val="3236405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8397D-3CF7-4233-972E-DE0DA937F712}" type="slidenum">
              <a:rPr lang="en-US" smtClean="0"/>
              <a:t>9</a:t>
            </a:fld>
            <a:endParaRPr lang="en-US"/>
          </a:p>
        </p:txBody>
      </p:sp>
    </p:spTree>
    <p:extLst>
      <p:ext uri="{BB962C8B-B14F-4D97-AF65-F5344CB8AC3E}">
        <p14:creationId xmlns:p14="http://schemas.microsoft.com/office/powerpoint/2010/main" val="2233019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A690B4-C183-44DA-B3B4-D79B7B02F7DC}"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4237DFA-359B-4205-98AA-1531E839C82A}" type="slidenum">
              <a:rPr lang="en-US" smtClean="0"/>
              <a:t>‹#›</a:t>
            </a:fld>
            <a:endParaRPr lang="en-US"/>
          </a:p>
        </p:txBody>
      </p:sp>
    </p:spTree>
    <p:extLst>
      <p:ext uri="{BB962C8B-B14F-4D97-AF65-F5344CB8AC3E}">
        <p14:creationId xmlns:p14="http://schemas.microsoft.com/office/powerpoint/2010/main" val="206679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A690B4-C183-44DA-B3B4-D79B7B02F7DC}"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237DFA-359B-4205-98AA-1531E839C82A}" type="slidenum">
              <a:rPr lang="en-US" smtClean="0"/>
              <a:t>‹#›</a:t>
            </a:fld>
            <a:endParaRPr lang="en-US"/>
          </a:p>
        </p:txBody>
      </p:sp>
    </p:spTree>
    <p:extLst>
      <p:ext uri="{BB962C8B-B14F-4D97-AF65-F5344CB8AC3E}">
        <p14:creationId xmlns:p14="http://schemas.microsoft.com/office/powerpoint/2010/main" val="1335497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A690B4-C183-44DA-B3B4-D79B7B02F7DC}"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237DFA-359B-4205-98AA-1531E839C82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86581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2A690B4-C183-44DA-B3B4-D79B7B02F7DC}"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237DFA-359B-4205-98AA-1531E839C82A}" type="slidenum">
              <a:rPr lang="en-US" smtClean="0"/>
              <a:t>‹#›</a:t>
            </a:fld>
            <a:endParaRPr lang="en-US"/>
          </a:p>
        </p:txBody>
      </p:sp>
    </p:spTree>
    <p:extLst>
      <p:ext uri="{BB962C8B-B14F-4D97-AF65-F5344CB8AC3E}">
        <p14:creationId xmlns:p14="http://schemas.microsoft.com/office/powerpoint/2010/main" val="2742951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2A690B4-C183-44DA-B3B4-D79B7B02F7DC}"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237DFA-359B-4205-98AA-1531E839C82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1526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2A690B4-C183-44DA-B3B4-D79B7B02F7DC}"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237DFA-359B-4205-98AA-1531E839C82A}" type="slidenum">
              <a:rPr lang="en-US" smtClean="0"/>
              <a:t>‹#›</a:t>
            </a:fld>
            <a:endParaRPr lang="en-US"/>
          </a:p>
        </p:txBody>
      </p:sp>
    </p:spTree>
    <p:extLst>
      <p:ext uri="{BB962C8B-B14F-4D97-AF65-F5344CB8AC3E}">
        <p14:creationId xmlns:p14="http://schemas.microsoft.com/office/powerpoint/2010/main" val="678342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A690B4-C183-44DA-B3B4-D79B7B02F7DC}"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237DFA-359B-4205-98AA-1531E839C82A}" type="slidenum">
              <a:rPr lang="en-US" smtClean="0"/>
              <a:t>‹#›</a:t>
            </a:fld>
            <a:endParaRPr lang="en-US"/>
          </a:p>
        </p:txBody>
      </p:sp>
    </p:spTree>
    <p:extLst>
      <p:ext uri="{BB962C8B-B14F-4D97-AF65-F5344CB8AC3E}">
        <p14:creationId xmlns:p14="http://schemas.microsoft.com/office/powerpoint/2010/main" val="848104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A690B4-C183-44DA-B3B4-D79B7B02F7DC}"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237DFA-359B-4205-98AA-1531E839C82A}" type="slidenum">
              <a:rPr lang="en-US" smtClean="0"/>
              <a:t>‹#›</a:t>
            </a:fld>
            <a:endParaRPr lang="en-US"/>
          </a:p>
        </p:txBody>
      </p:sp>
    </p:spTree>
    <p:extLst>
      <p:ext uri="{BB962C8B-B14F-4D97-AF65-F5344CB8AC3E}">
        <p14:creationId xmlns:p14="http://schemas.microsoft.com/office/powerpoint/2010/main" val="10798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A690B4-C183-44DA-B3B4-D79B7B02F7DC}"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237DFA-359B-4205-98AA-1531E839C82A}" type="slidenum">
              <a:rPr lang="en-US" smtClean="0"/>
              <a:t>‹#›</a:t>
            </a:fld>
            <a:endParaRPr lang="en-US"/>
          </a:p>
        </p:txBody>
      </p:sp>
    </p:spTree>
    <p:extLst>
      <p:ext uri="{BB962C8B-B14F-4D97-AF65-F5344CB8AC3E}">
        <p14:creationId xmlns:p14="http://schemas.microsoft.com/office/powerpoint/2010/main" val="33070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A690B4-C183-44DA-B3B4-D79B7B02F7DC}"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237DFA-359B-4205-98AA-1531E839C82A}" type="slidenum">
              <a:rPr lang="en-US" smtClean="0"/>
              <a:t>‹#›</a:t>
            </a:fld>
            <a:endParaRPr lang="en-US"/>
          </a:p>
        </p:txBody>
      </p:sp>
    </p:spTree>
    <p:extLst>
      <p:ext uri="{BB962C8B-B14F-4D97-AF65-F5344CB8AC3E}">
        <p14:creationId xmlns:p14="http://schemas.microsoft.com/office/powerpoint/2010/main" val="202304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A690B4-C183-44DA-B3B4-D79B7B02F7DC}"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4237DFA-359B-4205-98AA-1531E839C82A}" type="slidenum">
              <a:rPr lang="en-US" smtClean="0"/>
              <a:t>‹#›</a:t>
            </a:fld>
            <a:endParaRPr lang="en-US"/>
          </a:p>
        </p:txBody>
      </p:sp>
    </p:spTree>
    <p:extLst>
      <p:ext uri="{BB962C8B-B14F-4D97-AF65-F5344CB8AC3E}">
        <p14:creationId xmlns:p14="http://schemas.microsoft.com/office/powerpoint/2010/main" val="279074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A690B4-C183-44DA-B3B4-D79B7B02F7DC}"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4237DFA-359B-4205-98AA-1531E839C82A}" type="slidenum">
              <a:rPr lang="en-US" smtClean="0"/>
              <a:t>‹#›</a:t>
            </a:fld>
            <a:endParaRPr lang="en-US"/>
          </a:p>
        </p:txBody>
      </p:sp>
    </p:spTree>
    <p:extLst>
      <p:ext uri="{BB962C8B-B14F-4D97-AF65-F5344CB8AC3E}">
        <p14:creationId xmlns:p14="http://schemas.microsoft.com/office/powerpoint/2010/main" val="385951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A690B4-C183-44DA-B3B4-D79B7B02F7DC}"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4237DFA-359B-4205-98AA-1531E839C82A}" type="slidenum">
              <a:rPr lang="en-US" smtClean="0"/>
              <a:t>‹#›</a:t>
            </a:fld>
            <a:endParaRPr lang="en-US"/>
          </a:p>
        </p:txBody>
      </p:sp>
    </p:spTree>
    <p:extLst>
      <p:ext uri="{BB962C8B-B14F-4D97-AF65-F5344CB8AC3E}">
        <p14:creationId xmlns:p14="http://schemas.microsoft.com/office/powerpoint/2010/main" val="205606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690B4-C183-44DA-B3B4-D79B7B02F7DC}"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4237DFA-359B-4205-98AA-1531E839C82A}" type="slidenum">
              <a:rPr lang="en-US" smtClean="0"/>
              <a:t>‹#›</a:t>
            </a:fld>
            <a:endParaRPr lang="en-US"/>
          </a:p>
        </p:txBody>
      </p:sp>
    </p:spTree>
    <p:extLst>
      <p:ext uri="{BB962C8B-B14F-4D97-AF65-F5344CB8AC3E}">
        <p14:creationId xmlns:p14="http://schemas.microsoft.com/office/powerpoint/2010/main" val="62693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690B4-C183-44DA-B3B4-D79B7B02F7DC}"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4237DFA-359B-4205-98AA-1531E839C82A}" type="slidenum">
              <a:rPr lang="en-US" smtClean="0"/>
              <a:t>‹#›</a:t>
            </a:fld>
            <a:endParaRPr lang="en-US"/>
          </a:p>
        </p:txBody>
      </p:sp>
    </p:spTree>
    <p:extLst>
      <p:ext uri="{BB962C8B-B14F-4D97-AF65-F5344CB8AC3E}">
        <p14:creationId xmlns:p14="http://schemas.microsoft.com/office/powerpoint/2010/main" val="1387205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690B4-C183-44DA-B3B4-D79B7B02F7DC}"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237DFA-359B-4205-98AA-1531E839C82A}" type="slidenum">
              <a:rPr lang="en-US" smtClean="0"/>
              <a:t>‹#›</a:t>
            </a:fld>
            <a:endParaRPr lang="en-US"/>
          </a:p>
        </p:txBody>
      </p:sp>
    </p:spTree>
    <p:extLst>
      <p:ext uri="{BB962C8B-B14F-4D97-AF65-F5344CB8AC3E}">
        <p14:creationId xmlns:p14="http://schemas.microsoft.com/office/powerpoint/2010/main" val="378966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2A690B4-C183-44DA-B3B4-D79B7B02F7DC}" type="datetimeFigureOut">
              <a:rPr lang="en-US" smtClean="0"/>
              <a:t>7/23/2020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4237DFA-359B-4205-98AA-1531E839C82A}" type="slidenum">
              <a:rPr lang="en-US" smtClean="0"/>
              <a:t>‹#›</a:t>
            </a:fld>
            <a:endParaRPr lang="en-US"/>
          </a:p>
        </p:txBody>
      </p:sp>
    </p:spTree>
    <p:extLst>
      <p:ext uri="{BB962C8B-B14F-4D97-AF65-F5344CB8AC3E}">
        <p14:creationId xmlns:p14="http://schemas.microsoft.com/office/powerpoint/2010/main" val="179357681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fa.wikipedia.org/wiki/%D8%AA%D9%88%D8%A7%D9%86%D8%A8%D8%AE%D8%B4%DB%8C"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fa.wikipedia.org/w/index.php?title=%D9%BE%D8%B2%D8%B4%DA%A9_%D9%85%D8%AA%D8%AE%D8%B5%D8%B5&amp;action=edit&amp;redlink=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fa.wikipedia.org/wiki/%DA%A9%D9%81_%D9%BE%D8%A7" TargetMode="External"/><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fa.wikipedia.org/wiki/%D9%85%D9%81%D8%B5%D9%84" TargetMode="External"/><Relationship Id="rId5" Type="http://schemas.openxmlformats.org/officeDocument/2006/relationships/hyperlink" Target="https://fa.wikipedia.org/wiki/%D9%85%D8%A7%D8%AF%D8%B1%D8%B2%D8%A7%D8%AF%DB%8C" TargetMode="External"/><Relationship Id="rId4" Type="http://schemas.openxmlformats.org/officeDocument/2006/relationships/hyperlink" Target="https://fa.wikipedia.org/wiki/%D8%B3%D8%AA%D9%88%D9%86_%D9%81%D9%82%D8%B1%D8%A7%D8%A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a.wikipedia.org/wiki/%D8%A8%D8%A7%D9%81%D8%AA_%D9%87%D9%85%D8%A8%D9%86%D8%A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fa.wikipedia.org/wiki/%D8%A7%D8%B3%D8%AA%D8%AE%D9%88%D8%A7%D9%86_%D8%AF%D8%B1%D8%B4%D8%AA_%D9%86%DB%8C"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a.wikipedia.org/wiki/%D8%AF%D8%B1%D8%B4%D8%AA_%D9%86%DB%8C"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fa.wikipedia.org/wiki/%D9%85%D8%B1%D8%B6_%D9%82%D9%86%D8%A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fa.wikipedia.org/wiki/%D9%85%DA%86_%D9%BE%D8%A7"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fa.wikipedia.org/wiki/%D8%B2%D8%B1%D8%AF%D9%BE%DB%8C"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fa.wikipedia.org/wiki/%D8%A7%D9%86%D8%AF%D8%A7%D9%85_%D8%AA%D8%AD%D8%AA%D8%A7%D9%86%DB%8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183" y="592203"/>
            <a:ext cx="1519706" cy="734096"/>
          </a:xfrm>
          <a:prstGeom prst="rect">
            <a:avLst/>
          </a:prstGeom>
          <a:solidFill>
            <a:srgbClr val="FCFEFE"/>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493456" y="357543"/>
            <a:ext cx="3698544" cy="769441"/>
          </a:xfrm>
          <a:prstGeom prst="rect">
            <a:avLst/>
          </a:prstGeom>
          <a:noFill/>
        </p:spPr>
        <p:txBody>
          <a:bodyPr wrap="square" rtlCol="0">
            <a:spAutoFit/>
          </a:bodyPr>
          <a:lstStyle/>
          <a:p>
            <a:pPr algn="ctr"/>
            <a:r>
              <a:rPr lang="fa-IR" sz="4400" dirty="0" smtClean="0">
                <a:latin typeface="Adobe Arabic" panose="02040503050201020203" pitchFamily="18" charset="-78"/>
                <a:cs typeface="Adobe Arabic" panose="02040503050201020203" pitchFamily="18" charset="-78"/>
              </a:rPr>
              <a:t>به نام خدا</a:t>
            </a:r>
            <a:endParaRPr lang="en-US" sz="4400" dirty="0">
              <a:latin typeface="Adobe Arabic" panose="02040503050201020203" pitchFamily="18" charset="-78"/>
              <a:cs typeface="Adobe Arabic" panose="02040503050201020203" pitchFamily="18" charset="-78"/>
            </a:endParaRPr>
          </a:p>
        </p:txBody>
      </p:sp>
      <p:sp>
        <p:nvSpPr>
          <p:cNvPr id="6" name="TextBox 5"/>
          <p:cNvSpPr txBox="1"/>
          <p:nvPr/>
        </p:nvSpPr>
        <p:spPr>
          <a:xfrm>
            <a:off x="5932945" y="1726625"/>
            <a:ext cx="7259750" cy="707886"/>
          </a:xfrm>
          <a:prstGeom prst="rect">
            <a:avLst/>
          </a:prstGeom>
          <a:noFill/>
        </p:spPr>
        <p:txBody>
          <a:bodyPr wrap="square" rtlCol="0">
            <a:spAutoFit/>
          </a:bodyPr>
          <a:lstStyle/>
          <a:p>
            <a:r>
              <a:rPr lang="fa-IR" sz="4000" dirty="0" smtClean="0">
                <a:latin typeface="Adobe Arabic" panose="02040503050201020203" pitchFamily="18" charset="-78"/>
                <a:cs typeface="Adobe Arabic" panose="02040503050201020203" pitchFamily="18" charset="-78"/>
              </a:rPr>
              <a:t>موضوع:ناهنجای کف پای صاف</a:t>
            </a:r>
            <a:endParaRPr lang="en-US" sz="4000" dirty="0">
              <a:latin typeface="Adobe Arabic" panose="02040503050201020203" pitchFamily="18" charset="-78"/>
              <a:cs typeface="Adobe Arabic" panose="02040503050201020203" pitchFamily="18" charset="-78"/>
            </a:endParaRPr>
          </a:p>
        </p:txBody>
      </p:sp>
      <p:sp>
        <p:nvSpPr>
          <p:cNvPr id="7" name="TextBox 6"/>
          <p:cNvSpPr txBox="1"/>
          <p:nvPr/>
        </p:nvSpPr>
        <p:spPr>
          <a:xfrm>
            <a:off x="8065885" y="3525939"/>
            <a:ext cx="3425588" cy="707886"/>
          </a:xfrm>
          <a:prstGeom prst="rect">
            <a:avLst/>
          </a:prstGeom>
          <a:noFill/>
        </p:spPr>
        <p:txBody>
          <a:bodyPr wrap="square" rtlCol="0">
            <a:spAutoFit/>
          </a:bodyPr>
          <a:lstStyle/>
          <a:p>
            <a:r>
              <a:rPr lang="fa-IR" sz="4000" dirty="0" smtClean="0">
                <a:latin typeface="Adobe Arabic" panose="02040503050201020203" pitchFamily="18" charset="-78"/>
                <a:cs typeface="Adobe Arabic" panose="02040503050201020203" pitchFamily="18" charset="-78"/>
              </a:rPr>
              <a:t>دبیر:شهین آزادگان</a:t>
            </a:r>
            <a:endParaRPr lang="en-US" sz="4000" dirty="0">
              <a:latin typeface="Adobe Arabic" panose="02040503050201020203" pitchFamily="18" charset="-78"/>
              <a:cs typeface="Adobe Arabic" panose="02040503050201020203" pitchFamily="18" charset="-78"/>
            </a:endParaRPr>
          </a:p>
        </p:txBody>
      </p:sp>
      <p:sp>
        <p:nvSpPr>
          <p:cNvPr id="8" name="TextBox 7"/>
          <p:cNvSpPr txBox="1"/>
          <p:nvPr/>
        </p:nvSpPr>
        <p:spPr>
          <a:xfrm>
            <a:off x="8656006" y="5193984"/>
            <a:ext cx="2835467" cy="707886"/>
          </a:xfrm>
          <a:prstGeom prst="rect">
            <a:avLst/>
          </a:prstGeom>
          <a:noFill/>
        </p:spPr>
        <p:txBody>
          <a:bodyPr wrap="square" rtlCol="0">
            <a:spAutoFit/>
          </a:bodyPr>
          <a:lstStyle/>
          <a:p>
            <a:r>
              <a:rPr lang="fa-IR" sz="4000" dirty="0" smtClean="0">
                <a:latin typeface="Adobe Arabic" panose="02040503050201020203" pitchFamily="18" charset="-78"/>
                <a:cs typeface="Adobe Arabic" panose="02040503050201020203" pitchFamily="18" charset="-78"/>
              </a:rPr>
              <a:t>دبیرستان</a:t>
            </a:r>
            <a:r>
              <a:rPr lang="fa-IR" sz="4000" dirty="0" smtClean="0">
                <a:latin typeface="Adobe Arabic" panose="02040503050201020203" pitchFamily="18" charset="-78"/>
                <a:cs typeface="Adobe Arabic" panose="02040503050201020203" pitchFamily="18" charset="-78"/>
              </a:rPr>
              <a:t> </a:t>
            </a:r>
            <a:r>
              <a:rPr lang="fa-IR" sz="4000" dirty="0" smtClean="0">
                <a:latin typeface="Adobe Arabic" panose="02040503050201020203" pitchFamily="18" charset="-78"/>
                <a:cs typeface="Adobe Arabic" panose="02040503050201020203" pitchFamily="18" charset="-78"/>
              </a:rPr>
              <a:t>مائده </a:t>
            </a:r>
            <a:endParaRPr lang="en-US" sz="40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5600822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183" y="592203"/>
            <a:ext cx="1519706" cy="734096"/>
          </a:xfrm>
          <a:prstGeom prst="rect">
            <a:avLst/>
          </a:prstGeom>
          <a:solidFill>
            <a:srgbClr val="FCFEFE"/>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3168" y="606181"/>
            <a:ext cx="4794377" cy="646331"/>
          </a:xfrm>
          <a:prstGeom prst="rect">
            <a:avLst/>
          </a:prstGeom>
          <a:noFill/>
        </p:spPr>
        <p:txBody>
          <a:bodyPr wrap="square" rtlCol="0">
            <a:spAutoFit/>
          </a:bodyPr>
          <a:lstStyle/>
          <a:p>
            <a:pPr algn="ctr"/>
            <a:r>
              <a:rPr lang="fa-IR" sz="3600" dirty="0" smtClean="0">
                <a:latin typeface="Adobe Arabic" panose="02040503050201020203" pitchFamily="18" charset="-78"/>
                <a:cs typeface="Adobe Arabic" panose="02040503050201020203" pitchFamily="18" charset="-78"/>
              </a:rPr>
              <a:t>تشخیص کف پای صاف:</a:t>
            </a:r>
            <a:endParaRPr lang="en-US" sz="3600" dirty="0">
              <a:latin typeface="Adobe Arabic" panose="02040503050201020203" pitchFamily="18" charset="-78"/>
              <a:cs typeface="Adobe Arabic" panose="02040503050201020203" pitchFamily="18" charset="-78"/>
            </a:endParaRPr>
          </a:p>
        </p:txBody>
      </p:sp>
      <p:sp>
        <p:nvSpPr>
          <p:cNvPr id="6" name="TextBox 5"/>
          <p:cNvSpPr txBox="1"/>
          <p:nvPr/>
        </p:nvSpPr>
        <p:spPr>
          <a:xfrm>
            <a:off x="3047433" y="1717209"/>
            <a:ext cx="8093121" cy="4524315"/>
          </a:xfrm>
          <a:prstGeom prst="rect">
            <a:avLst/>
          </a:prstGeom>
          <a:noFill/>
        </p:spPr>
        <p:txBody>
          <a:bodyPr wrap="square" rtlCol="0">
            <a:spAutoFit/>
          </a:bodyPr>
          <a:lstStyle/>
          <a:p>
            <a:pPr algn="ctr"/>
            <a:r>
              <a:rPr lang="fa-IR" sz="3200" dirty="0" smtClean="0">
                <a:latin typeface="Adobe Arabic" panose="02040503050201020203" pitchFamily="18" charset="-78"/>
                <a:cs typeface="Adobe Arabic" panose="02040503050201020203" pitchFamily="18" charset="-78"/>
              </a:rPr>
              <a:t>اکثر پزشکان و فیزیوتراپیست های مجرب ، صافی کف پا را تنها با مشاهده ایستادن و راه رفتن بیمار و معاینه کف پا تشخیص میدهند. پزشک سابقه پزشکی بیمار را بررسی میکند و پای او را از روبه رو و پشت سر نگاه میکند و احتمالا از بیمار میخواهد تا روی نوک انگشتان بایستد تا شکل و عملکرد هر پا را در این حالت ارزیابی کند. همچنین در بعضی موارد دستور انجام پرتونگاری (اشعه ایکس)، سی.تی. اسکن (مقطع نگاری رایانه ای یا ام.آر.آی. (تصویربردای روزنانس مغناطیسی) میدهد.</a:t>
            </a:r>
            <a:endParaRPr lang="en-US" sz="3200"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3"/>
          <a:stretch>
            <a:fillRect/>
          </a:stretch>
        </p:blipFill>
        <p:spPr>
          <a:xfrm>
            <a:off x="350344" y="227125"/>
            <a:ext cx="2697089" cy="2022817"/>
          </a:xfrm>
          <a:prstGeom prst="rect">
            <a:avLst/>
          </a:prstGeom>
        </p:spPr>
      </p:pic>
    </p:spTree>
    <p:extLst>
      <p:ext uri="{BB962C8B-B14F-4D97-AF65-F5344CB8AC3E}">
        <p14:creationId xmlns:p14="http://schemas.microsoft.com/office/powerpoint/2010/main" val="1633614620"/>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183" y="592203"/>
            <a:ext cx="1519706" cy="734096"/>
          </a:xfrm>
          <a:prstGeom prst="rect">
            <a:avLst/>
          </a:prstGeom>
          <a:solidFill>
            <a:srgbClr val="FCFEFE"/>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73505" y="297531"/>
            <a:ext cx="2947916" cy="1323439"/>
          </a:xfrm>
          <a:prstGeom prst="rect">
            <a:avLst/>
          </a:prstGeom>
          <a:noFill/>
        </p:spPr>
        <p:txBody>
          <a:bodyPr wrap="square" rtlCol="0">
            <a:spAutoFit/>
          </a:bodyPr>
          <a:lstStyle/>
          <a:p>
            <a:r>
              <a:rPr lang="fa-IR" sz="4000" dirty="0" smtClean="0">
                <a:latin typeface="Adobe Arabic" panose="02040503050201020203" pitchFamily="18" charset="-78"/>
                <a:cs typeface="Adobe Arabic" panose="02040503050201020203" pitchFamily="18" charset="-78"/>
              </a:rPr>
              <a:t>درمان:</a:t>
            </a:r>
            <a:endParaRPr lang="fa-IR" sz="4000" dirty="0">
              <a:latin typeface="Adobe Arabic" panose="02040503050201020203" pitchFamily="18" charset="-78"/>
              <a:cs typeface="Adobe Arabic" panose="02040503050201020203" pitchFamily="18" charset="-78"/>
            </a:endParaRPr>
          </a:p>
          <a:p>
            <a:endParaRPr lang="en-US" sz="4000" dirty="0">
              <a:latin typeface="Adobe Arabic" panose="02040503050201020203" pitchFamily="18" charset="-78"/>
              <a:cs typeface="Adobe Arabic" panose="02040503050201020203" pitchFamily="18" charset="-78"/>
            </a:endParaRPr>
          </a:p>
        </p:txBody>
      </p:sp>
      <p:sp>
        <p:nvSpPr>
          <p:cNvPr id="4" name="TextBox 3"/>
          <p:cNvSpPr txBox="1"/>
          <p:nvPr/>
        </p:nvSpPr>
        <p:spPr>
          <a:xfrm>
            <a:off x="3193576" y="1326299"/>
            <a:ext cx="7410734" cy="4893647"/>
          </a:xfrm>
          <a:prstGeom prst="rect">
            <a:avLst/>
          </a:prstGeom>
          <a:noFill/>
        </p:spPr>
        <p:txBody>
          <a:bodyPr wrap="square" rtlCol="0">
            <a:spAutoFit/>
          </a:bodyPr>
          <a:lstStyle/>
          <a:p>
            <a:pPr algn="ctr"/>
            <a:r>
              <a:rPr lang="fa-IR" sz="2400" dirty="0">
                <a:latin typeface="Adobe Arabic" panose="02040503050201020203" pitchFamily="18" charset="-78"/>
                <a:cs typeface="Adobe Arabic" panose="02040503050201020203" pitchFamily="18" charset="-78"/>
              </a:rPr>
              <a:t>با انجام روش‌های </a:t>
            </a:r>
            <a:r>
              <a:rPr lang="fa-IR" sz="2400" dirty="0">
                <a:latin typeface="Adobe Arabic" panose="02040503050201020203" pitchFamily="18" charset="-78"/>
                <a:cs typeface="Adobe Arabic" panose="02040503050201020203" pitchFamily="18" charset="-78"/>
                <a:hlinkClick r:id="rId3" tooltip="توانبخشی"/>
              </a:rPr>
              <a:t>توانبخشیو</a:t>
            </a:r>
            <a:r>
              <a:rPr lang="fa-IR" sz="2400" dirty="0">
                <a:latin typeface="Adobe Arabic" panose="02040503050201020203" pitchFamily="18" charset="-78"/>
                <a:cs typeface="Adobe Arabic" panose="02040503050201020203" pitchFamily="18" charset="-78"/>
              </a:rPr>
              <a:t> وتمرین‌های توصیه شده به افراد با کف پای صاف، کم شدن قوس کف پا با تقویت عضلات رفع می‌شود؛ ماساژ کف پا با استفاده از یک بطری که روی زمین قرار گرفته قابل اجر و بسیار مفید است، بدین صورت که کف پا به روی آن، به آرامی به جلو و عقب حرکت داده می‌شود. این حرکت پا را برای برگشتن به وضعیت صحیح کمک می‌کند. همچنین در کنار انجام تمرین‌های درمانی کفی‌های طبی نیز (خاص هر بیمار) از سوی پزشکان توصیه می‌شود. کفی‌های طبی خاص برای هر بیمار از طرف </a:t>
            </a:r>
            <a:r>
              <a:rPr lang="fa-IR" sz="2400" dirty="0">
                <a:latin typeface="Adobe Arabic" panose="02040503050201020203" pitchFamily="18" charset="-78"/>
                <a:cs typeface="Adobe Arabic" panose="02040503050201020203" pitchFamily="18" charset="-78"/>
                <a:hlinkClick r:id="rId4" tooltip="پزشک متخصص (صفحه وجود ندارد)"/>
              </a:rPr>
              <a:t>پزشک متخصص</a:t>
            </a:r>
            <a:r>
              <a:rPr lang="fa-IR" sz="2400" dirty="0">
                <a:latin typeface="Adobe Arabic" panose="02040503050201020203" pitchFamily="18" charset="-78"/>
                <a:cs typeface="Adobe Arabic" panose="02040503050201020203" pitchFamily="18" charset="-78"/>
              </a:rPr>
              <a:t> تعیین و توسط کارشناسان ارتوپدی فنی و تکنسین‌های مربوطه و از طریق قالبگیری گچی از پای بیمار و ساخت قالب پا، وامروزه استفاده از دستگاه فوت اسکن و طراحی بادیتای آن و ساخت کفی با دستگاه </a:t>
            </a:r>
            <a:r>
              <a:rPr lang="fa-IR" sz="2400" dirty="0" smtClean="0">
                <a:latin typeface="Adobe Arabic" panose="02040503050201020203" pitchFamily="18" charset="-78"/>
                <a:cs typeface="Adobe Arabic" panose="02040503050201020203" pitchFamily="18" charset="-78"/>
              </a:rPr>
              <a:t>سی ان سی که </a:t>
            </a:r>
            <a:r>
              <a:rPr lang="fa-IR" sz="2400" dirty="0">
                <a:latin typeface="Adobe Arabic" panose="02040503050201020203" pitchFamily="18" charset="-78"/>
                <a:cs typeface="Adobe Arabic" panose="02040503050201020203" pitchFamily="18" charset="-78"/>
              </a:rPr>
              <a:t>بر اساس نقاط فشار </a:t>
            </a:r>
            <a:r>
              <a:rPr lang="fa-IR" sz="2400" dirty="0" smtClean="0">
                <a:latin typeface="Adobe Arabic" panose="02040503050201020203" pitchFamily="18" charset="-78"/>
                <a:cs typeface="Adobe Arabic" panose="02040503050201020203" pitchFamily="18" charset="-78"/>
              </a:rPr>
              <a:t>پا</a:t>
            </a:r>
            <a:r>
              <a:rPr lang="en-US" sz="2400" dirty="0" smtClean="0">
                <a:latin typeface="Adobe Arabic" panose="02040503050201020203" pitchFamily="18" charset="-78"/>
                <a:cs typeface="Adobe Arabic" panose="02040503050201020203" pitchFamily="18" charset="-78"/>
              </a:rPr>
              <a:t> </a:t>
            </a:r>
            <a:r>
              <a:rPr lang="fa-IR" sz="2400" dirty="0" smtClean="0">
                <a:latin typeface="Adobe Arabic" panose="02040503050201020203" pitchFamily="18" charset="-78"/>
                <a:cs typeface="Adobe Arabic" panose="02040503050201020203" pitchFamily="18" charset="-78"/>
              </a:rPr>
              <a:t>ساخته </a:t>
            </a:r>
            <a:r>
              <a:rPr lang="fa-IR" sz="2400" dirty="0">
                <a:latin typeface="Adobe Arabic" panose="02040503050201020203" pitchFamily="18" charset="-78"/>
                <a:cs typeface="Adobe Arabic" panose="02040503050201020203" pitchFamily="18" charset="-78"/>
              </a:rPr>
              <a:t>می‌شوند. بسیار مهم است که کفی طبی از روی قالب پای خود شخص </a:t>
            </a:r>
            <a:r>
              <a:rPr lang="fa-IR" sz="2400" dirty="0" smtClean="0">
                <a:latin typeface="Adobe Arabic" panose="02040503050201020203" pitchFamily="18" charset="-78"/>
                <a:cs typeface="Adobe Arabic" panose="02040503050201020203" pitchFamily="18" charset="-78"/>
              </a:rPr>
              <a:t>یا سی ان سی ساخته </a:t>
            </a:r>
            <a:r>
              <a:rPr lang="fa-IR" sz="2400" dirty="0">
                <a:latin typeface="Adobe Arabic" panose="02040503050201020203" pitchFamily="18" charset="-78"/>
                <a:cs typeface="Adobe Arabic" panose="02040503050201020203" pitchFamily="18" charset="-78"/>
              </a:rPr>
              <a:t>شود. </a:t>
            </a:r>
            <a:endParaRPr lang="en-US" sz="2400"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5"/>
          <a:stretch>
            <a:fillRect/>
          </a:stretch>
        </p:blipFill>
        <p:spPr>
          <a:xfrm>
            <a:off x="635474" y="297531"/>
            <a:ext cx="2550425" cy="1530255"/>
          </a:xfrm>
          <a:prstGeom prst="rect">
            <a:avLst/>
          </a:prstGeom>
        </p:spPr>
      </p:pic>
    </p:spTree>
    <p:extLst>
      <p:ext uri="{BB962C8B-B14F-4D97-AF65-F5344CB8AC3E}">
        <p14:creationId xmlns:p14="http://schemas.microsoft.com/office/powerpoint/2010/main" val="2687500731"/>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183" y="592203"/>
            <a:ext cx="1519706" cy="734096"/>
          </a:xfrm>
          <a:prstGeom prst="rect">
            <a:avLst/>
          </a:prstGeom>
          <a:solidFill>
            <a:srgbClr val="FCFEFE"/>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93625" y="636085"/>
            <a:ext cx="5138179" cy="646331"/>
          </a:xfrm>
          <a:prstGeom prst="rect">
            <a:avLst/>
          </a:prstGeom>
          <a:noFill/>
        </p:spPr>
        <p:txBody>
          <a:bodyPr wrap="square" rtlCol="0">
            <a:spAutoFit/>
          </a:bodyPr>
          <a:lstStyle/>
          <a:p>
            <a:pPr algn="ctr"/>
            <a:r>
              <a:rPr lang="fa-IR" sz="3600" dirty="0" smtClean="0">
                <a:latin typeface="Adobe Arabic" panose="02040503050201020203" pitchFamily="18" charset="-78"/>
                <a:cs typeface="Adobe Arabic" panose="02040503050201020203" pitchFamily="18" charset="-78"/>
              </a:rPr>
              <a:t>دستگاه تشخیص کف پای صاف:</a:t>
            </a:r>
            <a:endParaRPr lang="en-US" sz="3600" dirty="0">
              <a:latin typeface="Adobe Arabic" panose="02040503050201020203" pitchFamily="18" charset="-78"/>
              <a:cs typeface="Adobe Arabic" panose="02040503050201020203" pitchFamily="18" charset="-78"/>
            </a:endParaRPr>
          </a:p>
        </p:txBody>
      </p:sp>
      <p:sp>
        <p:nvSpPr>
          <p:cNvPr id="4" name="TextBox 3"/>
          <p:cNvSpPr txBox="1"/>
          <p:nvPr/>
        </p:nvSpPr>
        <p:spPr>
          <a:xfrm>
            <a:off x="2941091" y="2033515"/>
            <a:ext cx="8243249" cy="4031873"/>
          </a:xfrm>
          <a:prstGeom prst="rect">
            <a:avLst/>
          </a:prstGeom>
          <a:noFill/>
        </p:spPr>
        <p:txBody>
          <a:bodyPr wrap="square" rtlCol="0">
            <a:spAutoFit/>
          </a:bodyPr>
          <a:lstStyle/>
          <a:p>
            <a:pPr algn="ctr"/>
            <a:r>
              <a:rPr lang="fa-IR" sz="2800" dirty="0" smtClean="0">
                <a:latin typeface="Adobe Arabic" panose="02040503050201020203" pitchFamily="18" charset="-78"/>
                <a:cs typeface="Adobe Arabic" panose="02040503050201020203" pitchFamily="18" charset="-78"/>
              </a:rPr>
              <a:t>امروزه با پیشرفت علم، روش دقیقی جایگزین روشهای معمول تهیه اثر پا شده که موسوم است به اسکن کف پا. اسکن کف پا دارای صفحه ای است که بیمار روی آن میایستد و خود این دستگاه بر اساس فشاری که پا بر صفحه حساس آن وارد کرده است، میتواند اثر پای بیمار و نیز میزان صاف بودن کف پا را تعیین کند. در واقع نه تنها میتوان از این اسکن برای تشخیص استفاده کرد بلکه به دلیل کم هزینه بودن آن میتوان برای غربالگری صافی کف پا سود جست. هر فرد میتواند با مراجعه به مراکز تخصصی و انجام این اسکن از اولین لحظه شروع صاف شدن کف پایش مطلع شود.</a:t>
            </a:r>
            <a:endParaRPr lang="en-US" sz="2800" dirty="0">
              <a:latin typeface="Adobe Arabic" panose="02040503050201020203" pitchFamily="18" charset="-78"/>
              <a:cs typeface="Adobe Arabic" panose="02040503050201020203" pitchFamily="18" charset="-78"/>
            </a:endParaRPr>
          </a:p>
        </p:txBody>
      </p:sp>
      <p:pic>
        <p:nvPicPr>
          <p:cNvPr id="6" name="Picture 5"/>
          <p:cNvPicPr>
            <a:picLocks noChangeAspect="1"/>
          </p:cNvPicPr>
          <p:nvPr/>
        </p:nvPicPr>
        <p:blipFill>
          <a:blip r:embed="rId3"/>
          <a:stretch>
            <a:fillRect/>
          </a:stretch>
        </p:blipFill>
        <p:spPr>
          <a:xfrm>
            <a:off x="709399" y="272955"/>
            <a:ext cx="3079447" cy="1710804"/>
          </a:xfrm>
          <a:prstGeom prst="rect">
            <a:avLst/>
          </a:prstGeom>
        </p:spPr>
      </p:pic>
    </p:spTree>
    <p:extLst>
      <p:ext uri="{BB962C8B-B14F-4D97-AF65-F5344CB8AC3E}">
        <p14:creationId xmlns:p14="http://schemas.microsoft.com/office/powerpoint/2010/main" val="8587743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183" y="592203"/>
            <a:ext cx="1519706" cy="734096"/>
          </a:xfrm>
          <a:prstGeom prst="rect">
            <a:avLst/>
          </a:prstGeom>
          <a:solidFill>
            <a:srgbClr val="FCFEFE"/>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52780" y="346899"/>
            <a:ext cx="2483893" cy="707886"/>
          </a:xfrm>
          <a:prstGeom prst="rect">
            <a:avLst/>
          </a:prstGeom>
          <a:noFill/>
        </p:spPr>
        <p:txBody>
          <a:bodyPr wrap="square" rtlCol="0">
            <a:spAutoFit/>
          </a:bodyPr>
          <a:lstStyle/>
          <a:p>
            <a:pPr algn="ctr"/>
            <a:r>
              <a:rPr lang="fa-IR" sz="4000" dirty="0" smtClean="0">
                <a:latin typeface="Adobe Arabic" panose="02040503050201020203" pitchFamily="18" charset="-78"/>
                <a:cs typeface="Adobe Arabic" panose="02040503050201020203" pitchFamily="18" charset="-78"/>
              </a:rPr>
              <a:t>صافی کف پا:</a:t>
            </a:r>
            <a:endParaRPr lang="en-US" sz="4000" dirty="0">
              <a:latin typeface="Adobe Arabic" panose="02040503050201020203" pitchFamily="18" charset="-78"/>
              <a:cs typeface="Adobe Arabic" panose="02040503050201020203" pitchFamily="18" charset="-78"/>
            </a:endParaRPr>
          </a:p>
        </p:txBody>
      </p:sp>
      <p:sp>
        <p:nvSpPr>
          <p:cNvPr id="3" name="TextBox 2"/>
          <p:cNvSpPr txBox="1"/>
          <p:nvPr/>
        </p:nvSpPr>
        <p:spPr>
          <a:xfrm>
            <a:off x="2866027" y="1326299"/>
            <a:ext cx="8857397" cy="5262979"/>
          </a:xfrm>
          <a:prstGeom prst="rect">
            <a:avLst/>
          </a:prstGeom>
          <a:noFill/>
        </p:spPr>
        <p:txBody>
          <a:bodyPr wrap="square" rtlCol="0">
            <a:spAutoFit/>
          </a:bodyPr>
          <a:lstStyle/>
          <a:p>
            <a:pPr algn="ctr"/>
            <a:r>
              <a:rPr lang="fa-IR" sz="2800" dirty="0">
                <a:latin typeface="Adobe Arabic" panose="02040503050201020203" pitchFamily="18" charset="-78"/>
                <a:cs typeface="Adobe Arabic" panose="02040503050201020203" pitchFamily="18" charset="-78"/>
              </a:rPr>
              <a:t>عارضه‌ای است که در آن بیماران فاقد قوس‌های استاندارد در</a:t>
            </a:r>
            <a:r>
              <a:rPr lang="fa-IR" sz="2800" dirty="0">
                <a:latin typeface="Adobe Arabic" panose="02040503050201020203" pitchFamily="18" charset="-78"/>
                <a:cs typeface="Adobe Arabic" panose="02040503050201020203" pitchFamily="18" charset="-78"/>
                <a:hlinkClick r:id="rId3" tooltip="کف پا"/>
              </a:rPr>
              <a:t>کف پا</a:t>
            </a:r>
            <a:r>
              <a:rPr lang="fa-IR" sz="2800" dirty="0">
                <a:latin typeface="Adobe Arabic" panose="02040503050201020203" pitchFamily="18" charset="-78"/>
                <a:cs typeface="Adobe Arabic" panose="02040503050201020203" pitchFamily="18" charset="-78"/>
              </a:rPr>
              <a:t> هستند. قوس‌های موجود در کف پا نیروهایی که از طرف زمین به بدن اعمال می‌شود را کاهش داده و اجازه ورود به همه نیروهای وارده را به بدن نمی‌دهند اما در افراد با کف پای صاف میزان زیادی این نیروها به دلیل فقدان قوس پا به سمت بدن اعمال شده و در دراز مدت می‌تواند منجر به بروز عوارض زنجیره وار در تمام مفاصل بدن خصوصاً </a:t>
            </a:r>
            <a:r>
              <a:rPr lang="fa-IR" sz="2800" dirty="0">
                <a:latin typeface="Adobe Arabic" panose="02040503050201020203" pitchFamily="18" charset="-78"/>
                <a:cs typeface="Adobe Arabic" panose="02040503050201020203" pitchFamily="18" charset="-78"/>
                <a:hlinkClick r:id="rId4" tooltip="ستون فقرات"/>
              </a:rPr>
              <a:t>ستون فقرات</a:t>
            </a:r>
            <a:r>
              <a:rPr lang="fa-IR" sz="2800" dirty="0">
                <a:latin typeface="Adobe Arabic" panose="02040503050201020203" pitchFamily="18" charset="-78"/>
                <a:cs typeface="Adobe Arabic" panose="02040503050201020203" pitchFamily="18" charset="-78"/>
              </a:rPr>
              <a:t> گردد. مشکل صافی کف پا، عموماً </a:t>
            </a:r>
            <a:r>
              <a:rPr lang="fa-IR" sz="2800" dirty="0">
                <a:latin typeface="Adobe Arabic" panose="02040503050201020203" pitchFamily="18" charset="-78"/>
                <a:cs typeface="Adobe Arabic" panose="02040503050201020203" pitchFamily="18" charset="-78"/>
                <a:hlinkClick r:id="rId5" tooltip="مادرزادی"/>
              </a:rPr>
              <a:t>مادرزادی</a:t>
            </a:r>
            <a:r>
              <a:rPr lang="fa-IR" sz="2800" dirty="0">
                <a:latin typeface="Adobe Arabic" panose="02040503050201020203" pitchFamily="18" charset="-78"/>
                <a:cs typeface="Adobe Arabic" panose="02040503050201020203" pitchFamily="18" charset="-78"/>
              </a:rPr>
              <a:t> بوده و به نام </a:t>
            </a:r>
            <a:r>
              <a:rPr lang="fa-IR" sz="2800" dirty="0" smtClean="0">
                <a:latin typeface="Adobe Arabic" panose="02040503050201020203" pitchFamily="18" charset="-78"/>
                <a:cs typeface="Adobe Arabic" panose="02040503050201020203" pitchFamily="18" charset="-78"/>
              </a:rPr>
              <a:t>  </a:t>
            </a:r>
            <a:r>
              <a:rPr lang="fa-IR" sz="2800" b="1" dirty="0" smtClean="0">
                <a:latin typeface="Adobe Arabic" panose="02040503050201020203" pitchFamily="18" charset="-78"/>
                <a:cs typeface="Adobe Arabic" panose="02040503050201020203" pitchFamily="18" charset="-78"/>
              </a:rPr>
              <a:t>نرمی </a:t>
            </a:r>
            <a:r>
              <a:rPr lang="fa-IR" sz="2800" b="1" dirty="0">
                <a:latin typeface="Adobe Arabic" panose="02040503050201020203" pitchFamily="18" charset="-78"/>
                <a:cs typeface="Adobe Arabic" panose="02040503050201020203" pitchFamily="18" charset="-78"/>
              </a:rPr>
              <a:t>مفاصل</a:t>
            </a:r>
            <a:r>
              <a:rPr lang="fa-IR" sz="2800" dirty="0">
                <a:latin typeface="Adobe Arabic" panose="02040503050201020203" pitchFamily="18" charset="-78"/>
                <a:cs typeface="Adobe Arabic" panose="02040503050201020203" pitchFamily="18" charset="-78"/>
              </a:rPr>
              <a:t> نیز معروف است. نرمی </a:t>
            </a:r>
            <a:r>
              <a:rPr lang="fa-IR" sz="2800" dirty="0" smtClean="0">
                <a:latin typeface="Adobe Arabic" panose="02040503050201020203" pitchFamily="18" charset="-78"/>
                <a:cs typeface="Adobe Arabic" panose="02040503050201020203" pitchFamily="18" charset="-78"/>
                <a:hlinkClick r:id="rId6" tooltip="مفصل"/>
              </a:rPr>
              <a:t>مفصل</a:t>
            </a:r>
            <a:r>
              <a:rPr lang="fa-IR" sz="2800" dirty="0" smtClean="0">
                <a:latin typeface="Adobe Arabic" panose="02040503050201020203" pitchFamily="18" charset="-78"/>
                <a:cs typeface="Adobe Arabic" panose="02040503050201020203" pitchFamily="18" charset="-78"/>
              </a:rPr>
              <a:t> در </a:t>
            </a:r>
            <a:r>
              <a:rPr lang="fa-IR" sz="2800" dirty="0">
                <a:latin typeface="Adobe Arabic" panose="02040503050201020203" pitchFamily="18" charset="-78"/>
                <a:cs typeface="Adobe Arabic" panose="02040503050201020203" pitchFamily="18" charset="-78"/>
              </a:rPr>
              <a:t>ناحیه کف پا سبب می‌شود که قوس کف پا در هنگام ایستادن بر روی پا از بین برود؛ همچنین تشکیل نشدن کامل یک یا دو استخوان در ناحیه مچ و کف پا یا چسبیدن آن‌ها به یکدیگر به صورت مادرزادی نیز در تشکیل نشدن قوس کف پا مؤثر است. به این نوع صافی کف پا، صافی </a:t>
            </a:r>
            <a:r>
              <a:rPr lang="fa-IR" sz="2800" dirty="0" smtClean="0">
                <a:latin typeface="Adobe Arabic" panose="02040503050201020203" pitchFamily="18" charset="-78"/>
                <a:cs typeface="Adobe Arabic" panose="02040503050201020203" pitchFamily="18" charset="-78"/>
              </a:rPr>
              <a:t>انعطاف‌پذیر می‌گویند</a:t>
            </a:r>
            <a:r>
              <a:rPr lang="fa-IR" sz="2800" dirty="0">
                <a:latin typeface="Adobe Arabic" panose="02040503050201020203" pitchFamily="18" charset="-78"/>
                <a:cs typeface="Adobe Arabic" panose="02040503050201020203" pitchFamily="18" charset="-78"/>
              </a:rPr>
              <a:t>. </a:t>
            </a:r>
            <a:endParaRPr lang="en-US" sz="2800" dirty="0">
              <a:latin typeface="Adobe Arabic" panose="02040503050201020203" pitchFamily="18" charset="-78"/>
              <a:cs typeface="Adobe Arabic" panose="02040503050201020203" pitchFamily="18" charset="-78"/>
            </a:endParaRPr>
          </a:p>
        </p:txBody>
      </p:sp>
      <p:pic>
        <p:nvPicPr>
          <p:cNvPr id="6" name="Picture 5"/>
          <p:cNvPicPr>
            <a:picLocks noChangeAspect="1"/>
          </p:cNvPicPr>
          <p:nvPr/>
        </p:nvPicPr>
        <p:blipFill>
          <a:blip r:embed="rId7"/>
          <a:stretch>
            <a:fillRect/>
          </a:stretch>
        </p:blipFill>
        <p:spPr>
          <a:xfrm>
            <a:off x="384297" y="176073"/>
            <a:ext cx="2758402" cy="1843795"/>
          </a:xfrm>
          <a:prstGeom prst="rect">
            <a:avLst/>
          </a:prstGeom>
          <a:ln>
            <a:noFill/>
          </a:ln>
          <a:effectLst>
            <a:softEdge rad="112500"/>
          </a:effectLst>
        </p:spPr>
      </p:pic>
    </p:spTree>
    <p:extLst>
      <p:ext uri="{BB962C8B-B14F-4D97-AF65-F5344CB8AC3E}">
        <p14:creationId xmlns:p14="http://schemas.microsoft.com/office/powerpoint/2010/main" val="10871868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183" y="592203"/>
            <a:ext cx="1519706" cy="734096"/>
          </a:xfrm>
          <a:prstGeom prst="rect">
            <a:avLst/>
          </a:prstGeom>
          <a:solidFill>
            <a:srgbClr val="FCFEFE"/>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46812" y="671670"/>
            <a:ext cx="4508177" cy="646331"/>
          </a:xfrm>
          <a:prstGeom prst="rect">
            <a:avLst/>
          </a:prstGeom>
          <a:noFill/>
        </p:spPr>
        <p:txBody>
          <a:bodyPr wrap="square" rtlCol="0">
            <a:spAutoFit/>
          </a:bodyPr>
          <a:lstStyle/>
          <a:p>
            <a:r>
              <a:rPr lang="fa-IR" sz="3600" dirty="0" smtClean="0">
                <a:latin typeface="Adobe Arabic" panose="02040503050201020203" pitchFamily="18" charset="-78"/>
                <a:cs typeface="Adobe Arabic" panose="02040503050201020203" pitchFamily="18" charset="-78"/>
              </a:rPr>
              <a:t>کف پای صاف مادر زادی:</a:t>
            </a:r>
            <a:endParaRPr lang="en-US" sz="3600" dirty="0">
              <a:latin typeface="Adobe Arabic" panose="02040503050201020203" pitchFamily="18" charset="-78"/>
              <a:cs typeface="Adobe Arabic" panose="02040503050201020203" pitchFamily="18" charset="-78"/>
            </a:endParaRPr>
          </a:p>
        </p:txBody>
      </p:sp>
      <p:sp>
        <p:nvSpPr>
          <p:cNvPr id="4" name="TextBox 3"/>
          <p:cNvSpPr txBox="1"/>
          <p:nvPr/>
        </p:nvSpPr>
        <p:spPr>
          <a:xfrm>
            <a:off x="2784143" y="1798092"/>
            <a:ext cx="8871046" cy="5262979"/>
          </a:xfrm>
          <a:prstGeom prst="rect">
            <a:avLst/>
          </a:prstGeom>
          <a:noFill/>
        </p:spPr>
        <p:txBody>
          <a:bodyPr wrap="square" rtlCol="0">
            <a:spAutoFit/>
          </a:bodyPr>
          <a:lstStyle/>
          <a:p>
            <a:pPr algn="ctr"/>
            <a:r>
              <a:rPr lang="fa-IR" sz="2400" dirty="0">
                <a:latin typeface="Adobe Arabic" panose="02040503050201020203" pitchFamily="18" charset="-78"/>
                <a:cs typeface="Adobe Arabic" panose="02040503050201020203" pitchFamily="18" charset="-78"/>
              </a:rPr>
              <a:t>هر پا از ۳۱ استخوان تشکیل یافته‌است که توسط ۳۳ مفصل و بیش از ۱۰۰ ماهیچه، رباط و زردپی به هم متصل می‌شوند. نحوه قرارگیری صحیح این اجزاء منجر به ایجاد حالت قوس طبیعی در کف پا می‌شود. این قوس باید هم محکم باشد تا بتواند وزن بدن را تحمل کند و هم انعطاف‌پذیر باشد تا بتواند خود را با سطوح مختلف وفق دهد. کف پای صاف می‌تواند ناشی از ضعف عضلات و </a:t>
            </a:r>
            <a:r>
              <a:rPr lang="fa-IR" sz="2400" dirty="0">
                <a:latin typeface="Adobe Arabic" panose="02040503050201020203" pitchFamily="18" charset="-78"/>
                <a:cs typeface="Adobe Arabic" panose="02040503050201020203" pitchFamily="18" charset="-78"/>
                <a:hlinkClick r:id="rId3" tooltip="بافت همبند"/>
              </a:rPr>
              <a:t>بافت همبند</a:t>
            </a:r>
            <a:r>
              <a:rPr lang="fa-IR" sz="2400" dirty="0">
                <a:latin typeface="Adobe Arabic" panose="02040503050201020203" pitchFamily="18" charset="-78"/>
                <a:cs typeface="Adobe Arabic" panose="02040503050201020203" pitchFamily="18" charset="-78"/>
              </a:rPr>
              <a:t> پا، وزن زیاد یا ژنتیک باشد که در این‌گونه موارد به منظور درمان راه‌های متنوعی وجود دارد. در برخی موارد کف پای صاف با انجام جراحی درمان می‌شود. </a:t>
            </a:r>
          </a:p>
          <a:p>
            <a:pPr algn="ctr"/>
            <a:r>
              <a:rPr lang="fa-IR" sz="2400" dirty="0">
                <a:latin typeface="Adobe Arabic" panose="02040503050201020203" pitchFamily="18" charset="-78"/>
                <a:cs typeface="Adobe Arabic" panose="02040503050201020203" pitchFamily="18" charset="-78"/>
              </a:rPr>
              <a:t>در بعضی موارد با گذشت زمان قوس کف پا از بین می‌رود. به تدریج و با افزایش سن، رباط پشتی </a:t>
            </a:r>
            <a:r>
              <a:rPr lang="fa-IR" sz="2400" dirty="0">
                <a:latin typeface="Adobe Arabic" panose="02040503050201020203" pitchFamily="18" charset="-78"/>
                <a:cs typeface="Adobe Arabic" panose="02040503050201020203" pitchFamily="18" charset="-78"/>
                <a:hlinkClick r:id="rId4" tooltip="استخوان درشت نی"/>
              </a:rPr>
              <a:t>استخوان درشت نی</a:t>
            </a:r>
            <a:r>
              <a:rPr lang="fa-IR" sz="2400" dirty="0">
                <a:latin typeface="Adobe Arabic" panose="02040503050201020203" pitchFamily="18" charset="-78"/>
                <a:cs typeface="Adobe Arabic" panose="02040503050201020203" pitchFamily="18" charset="-78"/>
              </a:rPr>
              <a:t> پا که در داخل مچ پا قرار دارد و جزء اصلی در حمایت از قوس پا به حساب می‌آید، دچار فرسودگی می‌شود. وجود بار بیش از حد بر این رباط سبب بروز التهاب در آن شده و منجر به فرسودگی آن می‌شود. به تدریج که این رباط دچار تخریب می‌شود، اثر حمایتی آن بر قوس پا نیز برداشته شده و قوس کف پا به تدریج از بین می‌رود. </a:t>
            </a:r>
          </a:p>
          <a:p>
            <a:pPr algn="ctr"/>
            <a:endParaRPr lang="en-US" sz="2400" dirty="0">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5"/>
          <a:stretch>
            <a:fillRect/>
          </a:stretch>
        </p:blipFill>
        <p:spPr>
          <a:xfrm>
            <a:off x="611475" y="237321"/>
            <a:ext cx="2174828" cy="2177955"/>
          </a:xfrm>
          <a:prstGeom prst="rect">
            <a:avLst/>
          </a:prstGeom>
        </p:spPr>
      </p:pic>
    </p:spTree>
    <p:extLst>
      <p:ext uri="{BB962C8B-B14F-4D97-AF65-F5344CB8AC3E}">
        <p14:creationId xmlns:p14="http://schemas.microsoft.com/office/powerpoint/2010/main" val="13191023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183" y="592203"/>
            <a:ext cx="1519706" cy="734096"/>
          </a:xfrm>
          <a:prstGeom prst="rect">
            <a:avLst/>
          </a:prstGeom>
          <a:solidFill>
            <a:srgbClr val="FCFEFE"/>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02457" y="592202"/>
            <a:ext cx="6933064" cy="1323439"/>
          </a:xfrm>
          <a:prstGeom prst="rect">
            <a:avLst/>
          </a:prstGeom>
          <a:noFill/>
        </p:spPr>
        <p:txBody>
          <a:bodyPr wrap="square" rtlCol="0">
            <a:spAutoFit/>
          </a:bodyPr>
          <a:lstStyle/>
          <a:p>
            <a:r>
              <a:rPr lang="fa-IR" sz="4000" dirty="0">
                <a:latin typeface="Adobe Arabic" panose="02040503050201020203" pitchFamily="18" charset="-78"/>
                <a:cs typeface="Adobe Arabic" panose="02040503050201020203" pitchFamily="18" charset="-78"/>
              </a:rPr>
              <a:t>دلایل </a:t>
            </a:r>
            <a:r>
              <a:rPr lang="fa-IR" sz="4000" dirty="0" smtClean="0">
                <a:latin typeface="Adobe Arabic" panose="02040503050201020203" pitchFamily="18" charset="-78"/>
                <a:cs typeface="Adobe Arabic" panose="02040503050201020203" pitchFamily="18" charset="-78"/>
              </a:rPr>
              <a:t>محیطی:</a:t>
            </a:r>
            <a:endParaRPr lang="fa-IR" sz="4000" dirty="0">
              <a:latin typeface="Adobe Arabic" panose="02040503050201020203" pitchFamily="18" charset="-78"/>
              <a:cs typeface="Adobe Arabic" panose="02040503050201020203" pitchFamily="18" charset="-78"/>
            </a:endParaRPr>
          </a:p>
          <a:p>
            <a:endParaRPr lang="en-US" sz="4000" dirty="0">
              <a:latin typeface="Adobe Arabic" panose="02040503050201020203" pitchFamily="18" charset="-78"/>
              <a:cs typeface="Adobe Arabic" panose="02040503050201020203" pitchFamily="18" charset="-78"/>
            </a:endParaRPr>
          </a:p>
        </p:txBody>
      </p:sp>
      <p:sp>
        <p:nvSpPr>
          <p:cNvPr id="6" name="TextBox 5"/>
          <p:cNvSpPr txBox="1"/>
          <p:nvPr/>
        </p:nvSpPr>
        <p:spPr>
          <a:xfrm>
            <a:off x="3220872" y="1760562"/>
            <a:ext cx="7315200" cy="4832092"/>
          </a:xfrm>
          <a:prstGeom prst="rect">
            <a:avLst/>
          </a:prstGeom>
          <a:noFill/>
        </p:spPr>
        <p:txBody>
          <a:bodyPr wrap="square" rtlCol="0">
            <a:spAutoFit/>
          </a:bodyPr>
          <a:lstStyle/>
          <a:p>
            <a:pPr algn="ctr"/>
            <a:r>
              <a:rPr lang="fa-IR" sz="2800" dirty="0">
                <a:latin typeface="Adobe Arabic" panose="02040503050201020203" pitchFamily="18" charset="-78"/>
                <a:cs typeface="Adobe Arabic" panose="02040503050201020203" pitchFamily="18" charset="-78"/>
              </a:rPr>
              <a:t>وجود فشارها مداوم بر روی پا: یکی از انواع فشارها، استفاده دراز مدت از کفش‌های پاشنه بلند است که می‌تواند بر روی زردپی آشیل (زردپی اصلی پشت پاشنه) اثر سوء گذاشته و فرایند مکانیکی طبیعی مچ را دچار اختلال کند. گاهی اوقات عملکرد جبرانی رباط خلفی استخوان </a:t>
            </a:r>
            <a:r>
              <a:rPr lang="fa-IR" sz="2800" dirty="0">
                <a:latin typeface="Adobe Arabic" panose="02040503050201020203" pitchFamily="18" charset="-78"/>
                <a:cs typeface="Adobe Arabic" panose="02040503050201020203" pitchFamily="18" charset="-78"/>
                <a:hlinkClick r:id="rId3" tooltip="درشت نی"/>
              </a:rPr>
              <a:t>درشت نی</a:t>
            </a:r>
            <a:r>
              <a:rPr lang="fa-IR" sz="2800" dirty="0">
                <a:latin typeface="Adobe Arabic" panose="02040503050201020203" pitchFamily="18" charset="-78"/>
                <a:cs typeface="Adobe Arabic" panose="02040503050201020203" pitchFamily="18" charset="-78"/>
              </a:rPr>
              <a:t> نیز مزید بر علت شده و سبب از بین رفتن فزآینده قوس کف پا می‌شود.</a:t>
            </a:r>
          </a:p>
          <a:p>
            <a:pPr algn="ctr"/>
            <a:r>
              <a:rPr lang="fa-IR" sz="2800" dirty="0">
                <a:latin typeface="Adobe Arabic" panose="02040503050201020203" pitchFamily="18" charset="-78"/>
                <a:cs typeface="Adobe Arabic" panose="02040503050201020203" pitchFamily="18" charset="-78"/>
              </a:rPr>
              <a:t>چاقی</a:t>
            </a:r>
          </a:p>
          <a:p>
            <a:pPr algn="ctr"/>
            <a:r>
              <a:rPr lang="fa-IR" sz="2800" dirty="0">
                <a:latin typeface="Adobe Arabic" panose="02040503050201020203" pitchFamily="18" charset="-78"/>
                <a:cs typeface="Adobe Arabic" panose="02040503050201020203" pitchFamily="18" charset="-78"/>
              </a:rPr>
              <a:t>آسیب‌ها و ضربات مختلف به پا یا مچ پا</a:t>
            </a:r>
          </a:p>
          <a:p>
            <a:pPr algn="ctr"/>
            <a:r>
              <a:rPr lang="fa-IR" sz="2800" dirty="0">
                <a:latin typeface="Adobe Arabic" panose="02040503050201020203" pitchFamily="18" charset="-78"/>
                <a:cs typeface="Adobe Arabic" panose="02040503050201020203" pitchFamily="18" charset="-78"/>
              </a:rPr>
              <a:t>التهاب مفصلی روماتیسمی</a:t>
            </a:r>
          </a:p>
          <a:p>
            <a:pPr algn="ctr"/>
            <a:r>
              <a:rPr lang="fa-IR" sz="2800" dirty="0">
                <a:latin typeface="Adobe Arabic" panose="02040503050201020203" pitchFamily="18" charset="-78"/>
                <a:cs typeface="Adobe Arabic" panose="02040503050201020203" pitchFamily="18" charset="-78"/>
                <a:hlinkClick r:id="rId4" tooltip="مرض قند"/>
              </a:rPr>
              <a:t>مرض قند</a:t>
            </a:r>
            <a:endParaRPr lang="fa-IR" sz="2800" dirty="0">
              <a:latin typeface="Adobe Arabic" panose="02040503050201020203" pitchFamily="18" charset="-78"/>
              <a:cs typeface="Adobe Arabic" panose="02040503050201020203" pitchFamily="18" charset="-78"/>
            </a:endParaRPr>
          </a:p>
          <a:p>
            <a:pPr algn="ctr"/>
            <a:endParaRPr lang="en-US" sz="2800" dirty="0">
              <a:latin typeface="Adobe Arabic" panose="02040503050201020203" pitchFamily="18" charset="-78"/>
              <a:cs typeface="Adobe Arabic" panose="02040503050201020203" pitchFamily="18" charset="-78"/>
            </a:endParaRPr>
          </a:p>
        </p:txBody>
      </p:sp>
      <p:pic>
        <p:nvPicPr>
          <p:cNvPr id="8" name="Picture 7"/>
          <p:cNvPicPr>
            <a:picLocks noChangeAspect="1"/>
          </p:cNvPicPr>
          <p:nvPr/>
        </p:nvPicPr>
        <p:blipFill>
          <a:blip r:embed="rId5"/>
          <a:stretch>
            <a:fillRect/>
          </a:stretch>
        </p:blipFill>
        <p:spPr>
          <a:xfrm>
            <a:off x="9135471" y="4270227"/>
            <a:ext cx="2801202" cy="2417176"/>
          </a:xfrm>
          <a:prstGeom prst="rect">
            <a:avLst/>
          </a:prstGeom>
          <a:ln>
            <a:noFill/>
          </a:ln>
          <a:effectLst>
            <a:softEdge rad="112500"/>
          </a:effectLst>
        </p:spPr>
      </p:pic>
    </p:spTree>
    <p:extLst>
      <p:ext uri="{BB962C8B-B14F-4D97-AF65-F5344CB8AC3E}">
        <p14:creationId xmlns:p14="http://schemas.microsoft.com/office/powerpoint/2010/main" val="28101812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183" y="592203"/>
            <a:ext cx="1519706" cy="734096"/>
          </a:xfrm>
          <a:prstGeom prst="rect">
            <a:avLst/>
          </a:prstGeom>
          <a:solidFill>
            <a:srgbClr val="FCFEFE"/>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89562" y="679968"/>
            <a:ext cx="5732060" cy="646331"/>
          </a:xfrm>
          <a:prstGeom prst="rect">
            <a:avLst/>
          </a:prstGeom>
          <a:noFill/>
        </p:spPr>
        <p:txBody>
          <a:bodyPr wrap="square" rtlCol="0">
            <a:spAutoFit/>
          </a:bodyPr>
          <a:lstStyle/>
          <a:p>
            <a:pPr algn="ctr"/>
            <a:r>
              <a:rPr lang="fa-IR" sz="3600" dirty="0" smtClean="0">
                <a:latin typeface="Adobe Arabic" panose="02040503050201020203" pitchFamily="18" charset="-78"/>
                <a:cs typeface="Adobe Arabic" panose="02040503050201020203" pitchFamily="18" charset="-78"/>
              </a:rPr>
              <a:t>صافی کف پای قابل انعطاف:</a:t>
            </a:r>
            <a:endParaRPr lang="en-US" sz="3600" dirty="0">
              <a:latin typeface="Adobe Arabic" panose="02040503050201020203" pitchFamily="18" charset="-78"/>
              <a:cs typeface="Adobe Arabic" panose="02040503050201020203" pitchFamily="18" charset="-78"/>
            </a:endParaRPr>
          </a:p>
        </p:txBody>
      </p:sp>
      <p:sp>
        <p:nvSpPr>
          <p:cNvPr id="4" name="TextBox 3"/>
          <p:cNvSpPr txBox="1"/>
          <p:nvPr/>
        </p:nvSpPr>
        <p:spPr>
          <a:xfrm>
            <a:off x="2606723" y="1542196"/>
            <a:ext cx="9485194" cy="4893647"/>
          </a:xfrm>
          <a:prstGeom prst="rect">
            <a:avLst/>
          </a:prstGeom>
          <a:noFill/>
        </p:spPr>
        <p:txBody>
          <a:bodyPr wrap="square" rtlCol="0">
            <a:spAutoFit/>
          </a:bodyPr>
          <a:lstStyle/>
          <a:p>
            <a:pPr algn="ctr"/>
            <a:r>
              <a:rPr lang="fa-IR" sz="2400" dirty="0">
                <a:latin typeface="Adobe Arabic" panose="02040503050201020203" pitchFamily="18" charset="-78"/>
                <a:cs typeface="Adobe Arabic" panose="02040503050201020203" pitchFamily="18" charset="-78"/>
              </a:rPr>
              <a:t>)</a:t>
            </a:r>
            <a:r>
              <a:rPr lang="fa-IR" sz="2400" dirty="0" smtClean="0">
                <a:latin typeface="Adobe Arabic" panose="02040503050201020203" pitchFamily="18" charset="-78"/>
                <a:cs typeface="Adobe Arabic" panose="02040503050201020203" pitchFamily="18" charset="-78"/>
              </a:rPr>
              <a:t>صافی کف پا در بسیاری افراد از نوع صافی قابل انعطاف یا  </a:t>
            </a:r>
            <a:r>
              <a:rPr lang="en-US" sz="2400" dirty="0" smtClean="0">
                <a:latin typeface="Adobe Arabic" panose="02040503050201020203" pitchFamily="18" charset="-78"/>
                <a:cs typeface="Adobe Arabic" panose="02040503050201020203" pitchFamily="18" charset="-78"/>
              </a:rPr>
              <a:t>Flexible flat foot) </a:t>
            </a:r>
            <a:r>
              <a:rPr lang="fa-IR" sz="2400" dirty="0" smtClean="0">
                <a:latin typeface="Adobe Arabic" panose="02040503050201020203" pitchFamily="18" charset="-78"/>
                <a:cs typeface="Adobe Arabic" panose="02040503050201020203" pitchFamily="18" charset="-78"/>
              </a:rPr>
              <a:t>است. این افراد وقتی سرپا می ایستند کف پایشان صاف است ولی وقتی روی پنجه پا می ایستند یا وقتی که پایشان را از زمین بلند می کنند قوس کف پا تشکیل میشود. در واقع بسیاری، این وضعیت را اصلا بیماری ندانسته و ذکر میکنند همانطور که شکل صورت انسان ها با یکدیگر متفاوت است ممکن است شکل کف پایشان هم با هم متفاوت باشد.</a:t>
            </a:r>
          </a:p>
          <a:p>
            <a:pPr algn="ctr"/>
            <a:r>
              <a:rPr lang="fa-IR" sz="2400" dirty="0" smtClean="0">
                <a:latin typeface="Adobe Arabic" panose="02040503050201020203" pitchFamily="18" charset="-78"/>
                <a:cs typeface="Adobe Arabic" panose="02040503050201020203" pitchFamily="18" charset="-78"/>
              </a:rPr>
              <a:t>صافی کف پای قابل انعطاف در بسیاری مواقع زمینه خانوادگی دارد یعنی برادر و خواهران یا فرزندان یا یکی از والدین فرد هم ممکن است این حالت را داشته باشد. صافی کف پا گاهی اوقات در حین بارداری یا در سنین بالا تشکیل می شود.</a:t>
            </a:r>
          </a:p>
          <a:p>
            <a:pPr algn="ctr"/>
            <a:r>
              <a:rPr lang="fa-IR" sz="2400" dirty="0" smtClean="0">
                <a:latin typeface="Adobe Arabic" panose="02040503050201020203" pitchFamily="18" charset="-78"/>
                <a:cs typeface="Adobe Arabic" panose="02040503050201020203" pitchFamily="18" charset="-78"/>
              </a:rPr>
              <a:t>صافی کف پای بسیاری از بزرگسالانی که از دوران کودکی کف پایشان به طور انعطاف پذیر صاف بوده است، عارضه ای ارثی و مرتبط با شل بودن عمومی رباطه ا (لیگامان ها) است. مفصل های سراسر بدن، و نه فقط پای این افراد ، معمولا از انعطافپذیری و قابلیت حرکت بسیاربالایی برخوردار است.</a:t>
            </a:r>
          </a:p>
          <a:p>
            <a:pPr algn="ctr"/>
            <a:endParaRPr lang="en-US" sz="24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588943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183" y="592203"/>
            <a:ext cx="1519706" cy="734096"/>
          </a:xfrm>
          <a:prstGeom prst="rect">
            <a:avLst/>
          </a:prstGeom>
          <a:solidFill>
            <a:srgbClr val="FCFEFE"/>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54838" y="592202"/>
            <a:ext cx="6797388" cy="646331"/>
          </a:xfrm>
          <a:prstGeom prst="rect">
            <a:avLst/>
          </a:prstGeom>
          <a:noFill/>
        </p:spPr>
        <p:txBody>
          <a:bodyPr wrap="square" rtlCol="0">
            <a:spAutoFit/>
          </a:bodyPr>
          <a:lstStyle/>
          <a:p>
            <a:pPr algn="ctr"/>
            <a:r>
              <a:rPr lang="fa-IR" sz="3600" dirty="0" smtClean="0">
                <a:latin typeface="Adobe Arabic" panose="02040503050201020203" pitchFamily="18" charset="-78"/>
                <a:cs typeface="Adobe Arabic" panose="02040503050201020203" pitchFamily="18" charset="-78"/>
              </a:rPr>
              <a:t>صافی کف پای غیر قابل انعطاف یا ریجید:</a:t>
            </a:r>
            <a:endParaRPr lang="en-US" sz="3600" dirty="0">
              <a:latin typeface="Adobe Arabic" panose="02040503050201020203" pitchFamily="18" charset="-78"/>
              <a:cs typeface="Adobe Arabic" panose="02040503050201020203" pitchFamily="18" charset="-78"/>
            </a:endParaRPr>
          </a:p>
        </p:txBody>
      </p:sp>
      <p:sp>
        <p:nvSpPr>
          <p:cNvPr id="4" name="TextBox 3"/>
          <p:cNvSpPr txBox="1"/>
          <p:nvPr/>
        </p:nvSpPr>
        <p:spPr>
          <a:xfrm>
            <a:off x="2681784" y="1637733"/>
            <a:ext cx="8543497" cy="5016758"/>
          </a:xfrm>
          <a:prstGeom prst="rect">
            <a:avLst/>
          </a:prstGeom>
          <a:noFill/>
        </p:spPr>
        <p:txBody>
          <a:bodyPr wrap="square" rtlCol="0">
            <a:spAutoFit/>
          </a:bodyPr>
          <a:lstStyle/>
          <a:p>
            <a:pPr algn="ctr"/>
            <a:r>
              <a:rPr lang="fa-IR" sz="3200" dirty="0" smtClean="0">
                <a:latin typeface="Adobe Arabic" panose="02040503050201020203" pitchFamily="18" charset="-78"/>
                <a:cs typeface="Adobe Arabic" panose="02040503050201020203" pitchFamily="18" charset="-78"/>
              </a:rPr>
              <a:t>گاهی اوقات صافی کف پا قابل انعطاف نیست به این معنا که وقتی پای بیمار روی زمین نیست هم قوس کف پا دیده نمی شود و یا موقعی که شست پای بیمار بهبالا می رود هم قوس کف پا ایجاد نمی شود. به این نوع از بیماری صافی کف پای غیر قابل انعطاف یا ریجید  </a:t>
            </a:r>
            <a:r>
              <a:rPr lang="en-US" sz="3200" dirty="0" smtClean="0">
                <a:latin typeface="Adobe Arabic" panose="02040503050201020203" pitchFamily="18" charset="-78"/>
                <a:cs typeface="Adobe Arabic" panose="02040503050201020203" pitchFamily="18" charset="-78"/>
              </a:rPr>
              <a:t>Rigid flat foot </a:t>
            </a:r>
            <a:r>
              <a:rPr lang="fa-IR" sz="3200" dirty="0" smtClean="0">
                <a:latin typeface="Adobe Arabic" panose="02040503050201020203" pitchFamily="18" charset="-78"/>
                <a:cs typeface="Adobe Arabic" panose="02040503050201020203" pitchFamily="18" charset="-78"/>
              </a:rPr>
              <a:t>می گویند. این نوع صافی کف پا نیاز به توجه بیشتر و درمان دارد. گاهی اوقات صافی کف پا همراه با سفت شدن تاندون آشیل است که در این مواقع هم پزشک معالج دقت بیشتری به وضعیت صافی کف پا می کند.</a:t>
            </a:r>
          </a:p>
          <a:p>
            <a:pPr algn="ctr"/>
            <a:r>
              <a:rPr lang="fa-IR" sz="3200" dirty="0" smtClean="0">
                <a:latin typeface="Adobe Arabic" panose="02040503050201020203" pitchFamily="18" charset="-78"/>
                <a:cs typeface="Adobe Arabic" panose="02040503050201020203" pitchFamily="18" charset="-78"/>
              </a:rPr>
              <a:t>صافی کف پا از نوع قابل انعطاف بسیار شایعتر از نوع غیر قابل انعطاف یا ریجید است.</a:t>
            </a:r>
          </a:p>
          <a:p>
            <a:pPr algn="ctr"/>
            <a:endParaRPr lang="en-US" sz="32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0608812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183" y="592203"/>
            <a:ext cx="1519706" cy="734096"/>
          </a:xfrm>
          <a:prstGeom prst="rect">
            <a:avLst/>
          </a:prstGeom>
          <a:solidFill>
            <a:srgbClr val="FCFEFE"/>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98894" y="592203"/>
            <a:ext cx="4553535" cy="646331"/>
          </a:xfrm>
          <a:prstGeom prst="rect">
            <a:avLst/>
          </a:prstGeom>
          <a:noFill/>
        </p:spPr>
        <p:txBody>
          <a:bodyPr wrap="square" rtlCol="0">
            <a:spAutoFit/>
          </a:bodyPr>
          <a:lstStyle/>
          <a:p>
            <a:pPr algn="ctr"/>
            <a:r>
              <a:rPr lang="fa-IR" sz="3600" dirty="0" smtClean="0">
                <a:latin typeface="Adobe Arabic" panose="02040503050201020203" pitchFamily="18" charset="-78"/>
                <a:cs typeface="Adobe Arabic" panose="02040503050201020203" pitchFamily="18" charset="-78"/>
              </a:rPr>
              <a:t>صافی کف پا در کودکان:</a:t>
            </a:r>
            <a:endParaRPr lang="en-US" sz="3600" dirty="0">
              <a:latin typeface="Adobe Arabic" panose="02040503050201020203" pitchFamily="18" charset="-78"/>
              <a:cs typeface="Adobe Arabic" panose="02040503050201020203" pitchFamily="18" charset="-78"/>
            </a:endParaRPr>
          </a:p>
        </p:txBody>
      </p:sp>
      <p:sp>
        <p:nvSpPr>
          <p:cNvPr id="4" name="TextBox 3"/>
          <p:cNvSpPr txBox="1"/>
          <p:nvPr/>
        </p:nvSpPr>
        <p:spPr>
          <a:xfrm>
            <a:off x="2668137" y="1883392"/>
            <a:ext cx="8816453" cy="3970318"/>
          </a:xfrm>
          <a:prstGeom prst="rect">
            <a:avLst/>
          </a:prstGeom>
          <a:noFill/>
        </p:spPr>
        <p:txBody>
          <a:bodyPr wrap="square" rtlCol="0">
            <a:spAutoFit/>
          </a:bodyPr>
          <a:lstStyle/>
          <a:p>
            <a:pPr algn="ctr"/>
            <a:r>
              <a:rPr lang="fa-IR" sz="2800" dirty="0" smtClean="0">
                <a:latin typeface="Adobe Arabic" panose="02040503050201020203" pitchFamily="18" charset="-78"/>
                <a:cs typeface="Adobe Arabic" panose="02040503050201020203" pitchFamily="18" charset="-78"/>
              </a:rPr>
              <a:t>کثر کودکان بین ۱ تا ۵ سال دچار صافی کف پا هستند،که البته این بخشی از فرایند رشد طبیعی پاهای آنها است، و بیش از ۹۵ %از این کودکان در حین رشد صاحب قوس کف پایی طبیعی میشوند. اما ۵ %دیگر همچنان به صافی کف پا مبتلا خواهند بود. در اکثر موارد علت صافی کف پا، سست بودن اتصالات مفصلی میان استخوانهای مچ پا است. در این وضعیت رباط هایی که استخوانها را در کنار هم نگه میدارند شل بوده و هنگامی که کودک وزنش روی پایش قرار میدهد کشیده میشوند. همزمان که آنها رشد کرده و شروع به راه رفتن میکنند، بافتهای نرم موجود در کف پایشان هم سفت میشوند، که این باعث میشود قوس کف پا به تدریج شکل بگیرد.</a:t>
            </a:r>
            <a:endParaRPr lang="en-US" sz="28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028469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183" y="592203"/>
            <a:ext cx="1519706" cy="734096"/>
          </a:xfrm>
          <a:prstGeom prst="rect">
            <a:avLst/>
          </a:prstGeom>
          <a:solidFill>
            <a:srgbClr val="FCFEFE"/>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82186" y="636085"/>
            <a:ext cx="5670244" cy="646331"/>
          </a:xfrm>
          <a:prstGeom prst="rect">
            <a:avLst/>
          </a:prstGeom>
          <a:noFill/>
        </p:spPr>
        <p:txBody>
          <a:bodyPr wrap="square" rtlCol="0">
            <a:spAutoFit/>
          </a:bodyPr>
          <a:lstStyle/>
          <a:p>
            <a:pPr algn="ctr"/>
            <a:r>
              <a:rPr lang="fa-IR" sz="3600" dirty="0" smtClean="0">
                <a:latin typeface="Adobe Arabic" panose="02040503050201020203" pitchFamily="18" charset="-78"/>
                <a:cs typeface="Adobe Arabic" panose="02040503050201020203" pitchFamily="18" charset="-78"/>
              </a:rPr>
              <a:t>علائم و نشانه های کف پای صاف:</a:t>
            </a:r>
            <a:endParaRPr lang="en-US" sz="3600" dirty="0">
              <a:latin typeface="Adobe Arabic" panose="02040503050201020203" pitchFamily="18" charset="-78"/>
              <a:cs typeface="Adobe Arabic" panose="02040503050201020203" pitchFamily="18" charset="-78"/>
            </a:endParaRPr>
          </a:p>
        </p:txBody>
      </p:sp>
      <p:sp>
        <p:nvSpPr>
          <p:cNvPr id="7" name="TextBox 6"/>
          <p:cNvSpPr txBox="1"/>
          <p:nvPr/>
        </p:nvSpPr>
        <p:spPr>
          <a:xfrm>
            <a:off x="2743200" y="1937982"/>
            <a:ext cx="8748216" cy="4401205"/>
          </a:xfrm>
          <a:prstGeom prst="rect">
            <a:avLst/>
          </a:prstGeom>
          <a:noFill/>
        </p:spPr>
        <p:txBody>
          <a:bodyPr wrap="square" rtlCol="0">
            <a:spAutoFit/>
          </a:bodyPr>
          <a:lstStyle/>
          <a:p>
            <a:pPr algn="ctr"/>
            <a:r>
              <a:rPr lang="fa-IR" sz="2800" dirty="0">
                <a:latin typeface="Adobe Arabic" panose="02040503050201020203" pitchFamily="18" charset="-78"/>
                <a:cs typeface="Adobe Arabic" panose="02040503050201020203" pitchFamily="18" charset="-78"/>
              </a:rPr>
              <a:t>لایم و نشانه‌های این اختلال شامل ایجاد ظاهر صاف در کف یک پا یا هر دو، خمیدگی کفش یا پاشنه کفش به سمت داخل، درد در اندام تحتانی، درد در قسمت مچ پا، ایجاد تورم در قسمت داخل </a:t>
            </a:r>
            <a:r>
              <a:rPr lang="fa-IR" sz="2800" dirty="0">
                <a:latin typeface="Adobe Arabic" panose="02040503050201020203" pitchFamily="18" charset="-78"/>
                <a:cs typeface="Adobe Arabic" panose="02040503050201020203" pitchFamily="18" charset="-78"/>
                <a:hlinkClick r:id="rId3" tooltip="مچ پا"/>
              </a:rPr>
              <a:t>مچ پا</a:t>
            </a:r>
            <a:r>
              <a:rPr lang="fa-IR" sz="2800" dirty="0">
                <a:latin typeface="Adobe Arabic" panose="02040503050201020203" pitchFamily="18" charset="-78"/>
                <a:cs typeface="Adobe Arabic" panose="02040503050201020203" pitchFamily="18" charset="-78"/>
              </a:rPr>
              <a:t> و درد مچ پا می‌باشد. </a:t>
            </a:r>
          </a:p>
          <a:p>
            <a:pPr algn="ctr"/>
            <a:r>
              <a:rPr lang="fa-IR" sz="2800" dirty="0">
                <a:latin typeface="Adobe Arabic" panose="02040503050201020203" pitchFamily="18" charset="-78"/>
                <a:cs typeface="Adobe Arabic" panose="02040503050201020203" pitchFamily="18" charset="-78"/>
              </a:rPr>
              <a:t>اگر از پشت به پای فرد در حال ایستاده نگاه کنیم فردی که کف پایش صاف است پاشنه با کمی خمش به سمت داخل دیده می‌شود. کف پای صاف در دراز مدت می‌تواند منجر به بروز </a:t>
            </a:r>
            <a:r>
              <a:rPr lang="fa-IR" sz="2800" dirty="0" smtClean="0">
                <a:latin typeface="Adobe Arabic" panose="02040503050201020203" pitchFamily="18" charset="-78"/>
                <a:cs typeface="Adobe Arabic" panose="02040503050201020203" pitchFamily="18" charset="-78"/>
              </a:rPr>
              <a:t>عوارضی نظیر </a:t>
            </a:r>
            <a:r>
              <a:rPr lang="fa-IR" sz="2800" dirty="0">
                <a:latin typeface="Adobe Arabic" panose="02040503050201020203" pitchFamily="18" charset="-78"/>
                <a:cs typeface="Adobe Arabic" panose="02040503050201020203" pitchFamily="18" charset="-78"/>
              </a:rPr>
              <a:t>خارپاشنه، زانو درد، کمردرد و سردرد </a:t>
            </a:r>
            <a:r>
              <a:rPr lang="fa-IR" sz="2800" dirty="0" smtClean="0">
                <a:latin typeface="Adobe Arabic" panose="02040503050201020203" pitchFamily="18" charset="-78"/>
                <a:cs typeface="Adobe Arabic" panose="02040503050201020203" pitchFamily="18" charset="-78"/>
              </a:rPr>
              <a:t>شود.</a:t>
            </a:r>
          </a:p>
          <a:p>
            <a:pPr algn="ctr"/>
            <a:r>
              <a:rPr lang="fa-IR" sz="2800" dirty="0" smtClean="0">
                <a:latin typeface="Adobe Arabic" panose="02040503050201020203" pitchFamily="18" charset="-78"/>
                <a:cs typeface="Adobe Arabic" panose="02040503050201020203" pitchFamily="18" charset="-78"/>
              </a:rPr>
              <a:t>کف پای صاف به دو نوع ساختاری و عملکردی است و استخوان بندی استخوانهای پا به نحوی است که در نوع ساختاری شکل گیری قوس کف پا انجام نمیشود.</a:t>
            </a:r>
            <a:endParaRPr lang="en-US" sz="2800" dirty="0">
              <a:latin typeface="Adobe Arabic" panose="02040503050201020203" pitchFamily="18" charset="-78"/>
              <a:cs typeface="Adobe Arabic" panose="02040503050201020203" pitchFamily="18" charset="-78"/>
            </a:endParaRPr>
          </a:p>
        </p:txBody>
      </p:sp>
      <p:pic>
        <p:nvPicPr>
          <p:cNvPr id="8" name="Picture 7"/>
          <p:cNvPicPr>
            <a:picLocks noChangeAspect="1"/>
          </p:cNvPicPr>
          <p:nvPr/>
        </p:nvPicPr>
        <p:blipFill>
          <a:blip r:embed="rId4"/>
          <a:stretch>
            <a:fillRect/>
          </a:stretch>
        </p:blipFill>
        <p:spPr>
          <a:xfrm>
            <a:off x="939036" y="232818"/>
            <a:ext cx="2571750" cy="1800225"/>
          </a:xfrm>
          <a:prstGeom prst="rect">
            <a:avLst/>
          </a:prstGeom>
        </p:spPr>
      </p:pic>
    </p:spTree>
    <p:extLst>
      <p:ext uri="{BB962C8B-B14F-4D97-AF65-F5344CB8AC3E}">
        <p14:creationId xmlns:p14="http://schemas.microsoft.com/office/powerpoint/2010/main" val="33764148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183" y="592203"/>
            <a:ext cx="1519706" cy="734096"/>
          </a:xfrm>
          <a:prstGeom prst="rect">
            <a:avLst/>
          </a:prstGeom>
          <a:solidFill>
            <a:srgbClr val="FCFEFE"/>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619164" y="592203"/>
            <a:ext cx="2593075" cy="1446550"/>
          </a:xfrm>
          <a:prstGeom prst="rect">
            <a:avLst/>
          </a:prstGeom>
          <a:noFill/>
        </p:spPr>
        <p:txBody>
          <a:bodyPr wrap="square" rtlCol="0">
            <a:spAutoFit/>
          </a:bodyPr>
          <a:lstStyle/>
          <a:p>
            <a:r>
              <a:rPr lang="fa-IR" sz="4400" dirty="0" smtClean="0">
                <a:latin typeface="Adobe Arabic" panose="02040503050201020203" pitchFamily="18" charset="-78"/>
                <a:cs typeface="Adobe Arabic" panose="02040503050201020203" pitchFamily="18" charset="-78"/>
              </a:rPr>
              <a:t>عوارض:</a:t>
            </a:r>
            <a:endParaRPr lang="fa-IR" sz="4400" dirty="0">
              <a:latin typeface="Adobe Arabic" panose="02040503050201020203" pitchFamily="18" charset="-78"/>
              <a:cs typeface="Adobe Arabic" panose="02040503050201020203" pitchFamily="18" charset="-78"/>
            </a:endParaRPr>
          </a:p>
          <a:p>
            <a:endParaRPr lang="en-US" sz="4400" dirty="0">
              <a:latin typeface="Adobe Arabic" panose="02040503050201020203" pitchFamily="18" charset="-78"/>
              <a:cs typeface="Adobe Arabic" panose="02040503050201020203" pitchFamily="18" charset="-78"/>
            </a:endParaRPr>
          </a:p>
        </p:txBody>
      </p:sp>
      <p:sp>
        <p:nvSpPr>
          <p:cNvPr id="5" name="TextBox 4"/>
          <p:cNvSpPr txBox="1"/>
          <p:nvPr/>
        </p:nvSpPr>
        <p:spPr>
          <a:xfrm>
            <a:off x="3302758" y="1869631"/>
            <a:ext cx="7765576" cy="3970318"/>
          </a:xfrm>
          <a:prstGeom prst="rect">
            <a:avLst/>
          </a:prstGeom>
          <a:noFill/>
        </p:spPr>
        <p:txBody>
          <a:bodyPr wrap="square" rtlCol="0">
            <a:spAutoFit/>
          </a:bodyPr>
          <a:lstStyle/>
          <a:p>
            <a:pPr algn="ctr"/>
            <a:r>
              <a:rPr lang="fa-IR" sz="3600" dirty="0">
                <a:latin typeface="Adobe Arabic" panose="02040503050201020203" pitchFamily="18" charset="-78"/>
                <a:cs typeface="Adobe Arabic" panose="02040503050201020203" pitchFamily="18" charset="-78"/>
              </a:rPr>
              <a:t>صافی کف پا می‌تواند منجر به بروز عوارضی نظیر بروز التهاب در رباط‌های کف پا، التهاب زردپی (تاندون) آشیل و </a:t>
            </a:r>
            <a:r>
              <a:rPr lang="fa-IR" sz="3600" dirty="0">
                <a:latin typeface="Adobe Arabic" panose="02040503050201020203" pitchFamily="18" charset="-78"/>
                <a:cs typeface="Adobe Arabic" panose="02040503050201020203" pitchFamily="18" charset="-78"/>
                <a:hlinkClick r:id="rId3" tooltip="زردپی"/>
              </a:rPr>
              <a:t>زردپی</a:t>
            </a:r>
            <a:r>
              <a:rPr lang="fa-IR" sz="3600" dirty="0">
                <a:latin typeface="Adobe Arabic" panose="02040503050201020203" pitchFamily="18" charset="-78"/>
                <a:cs typeface="Adobe Arabic" panose="02040503050201020203" pitchFamily="18" charset="-78"/>
              </a:rPr>
              <a:t> ماهیچه پشتی استخوان درشت نی، شکستگی‌های فشاری در </a:t>
            </a:r>
            <a:r>
              <a:rPr lang="fa-IR" sz="3600" dirty="0">
                <a:latin typeface="Adobe Arabic" panose="02040503050201020203" pitchFamily="18" charset="-78"/>
                <a:cs typeface="Adobe Arabic" panose="02040503050201020203" pitchFamily="18" charset="-78"/>
                <a:hlinkClick r:id="rId4" tooltip="اندام تحتانی"/>
              </a:rPr>
              <a:t>اندام تحتانی</a:t>
            </a:r>
            <a:r>
              <a:rPr lang="fa-IR" sz="3600" dirty="0">
                <a:latin typeface="Adobe Arabic" panose="02040503050201020203" pitchFamily="18" charset="-78"/>
                <a:cs typeface="Adobe Arabic" panose="02040503050201020203" pitchFamily="18" charset="-78"/>
              </a:rPr>
              <a:t> وایجاد بافت‌های مرده پوستی نابجا شود. از آنجایی که صافی کف پا بر روی نحوه قرارگیری سایر استخوان‌های بدن نیز اثر می‌گذارد می‌تواند منجر به بروز درد در مچ پا، زانوها و لگن شود. </a:t>
            </a:r>
            <a:endParaRPr lang="en-US" sz="36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3121157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137</TotalTime>
  <Words>1328</Words>
  <Application>Microsoft Office PowerPoint</Application>
  <PresentationFormat>Custom</PresentationFormat>
  <Paragraphs>48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shabahang</dc:creator>
  <cp:lastModifiedBy>asus</cp:lastModifiedBy>
  <cp:revision>15</cp:revision>
  <dcterms:created xsi:type="dcterms:W3CDTF">2020-09-10T18:18:34Z</dcterms:created>
  <dcterms:modified xsi:type="dcterms:W3CDTF">2020-07-23T15:02:31Z</dcterms:modified>
</cp:coreProperties>
</file>