
<file path=[Content_Types].xml><?xml version="1.0" encoding="utf-8"?>
<Types xmlns="http://schemas.openxmlformats.org/package/2006/content-types">
  <Default ContentType="image/x-emf" Extension="emf"/>
  <Default ContentType="image/jpeg" Extension="jpg"/>
  <Default ContentType="image/png" Extension="png"/>
  <Default ContentType="application/vnd.openxmlformats-package.relationships+xml" Extension="rels"/>
  <Default ContentType="application/xml" Extension="xml"/>
  <Default ContentType="image/jpeg" Extension="jpeg"/>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5.xml"/>
  <Override ContentType="application/vnd.openxmlformats-officedocument.presentationml.notesSlide+xml" PartName="/ppt/notesSlides/notesSlide7.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9.xml"/>
  <Override ContentType="application/vnd.openxmlformats-officedocument.presentationml.slideLayout+xml" PartName="/ppt/slideLayouts/slideLayout5.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viewProps+xml" PartName="/ppt/viewProps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16.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15.xml"/>
  <Override ContentType="application/vnd.openxmlformats-officedocument.presentationml.slide+xml" PartName="/ppt/slides/slide5.xml"/>
  <Override ContentType="application/vnd.openxmlformats-officedocument.presentationml.slide+xml" PartName="/ppt/slides/slide18.xml"/>
  <Override ContentType="application/vnd.openxmlformats-officedocument.presentationml.slide+xml" PartName="/ppt/slides/slide17.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6.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21.xml"/>
  <Override ContentType="application/vnd.openxmlformats-officedocument.presentationml.tableStyles+xml" PartName="/ppt/tableStyles1.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defaultTextStyle>
    <a:defPPr lvl="0">
      <a:defRPr lang="fa-IR"/>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BC89EF96-8CEA-46FF-86C4-4CE0E7609802}" styleName="Light Style 3 - Accent 1">
    <a:wholeTbl>
      <a:tcTxStyle>
        <a:fontRef idx="minor">
          <a:scrgbClr b="0" g="0" r="0"/>
        </a:fontRef>
        <a:schemeClr val="tx1"/>
      </a:tcTxStyle>
      <a:tcStyle>
        <a:tcBdr>
          <a:left>
            <a:ln cmpd="sng" w="12700">
              <a:solidFill>
                <a:schemeClr val="accent1"/>
              </a:solidFill>
            </a:ln>
          </a:left>
          <a:right>
            <a:ln cmpd="sng" w="12700">
              <a:solidFill>
                <a:schemeClr val="accent1"/>
              </a:solidFill>
            </a:ln>
          </a:right>
          <a:top>
            <a:ln cmpd="sng" w="12700">
              <a:solidFill>
                <a:schemeClr val="accent1"/>
              </a:solidFill>
            </a:ln>
          </a:top>
          <a:bottom>
            <a:ln cmpd="sng" w="12700">
              <a:solidFill>
                <a:schemeClr val="accent1"/>
              </a:solidFill>
            </a:ln>
          </a:bottom>
          <a:insideH>
            <a:ln cmpd="sng" w="12700">
              <a:solidFill>
                <a:schemeClr val="accent1"/>
              </a:solidFill>
            </a:ln>
          </a:insideH>
          <a:insideV>
            <a:ln cmpd="sng" w="12700">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cmpd="dbl" w="50800">
              <a:solidFill>
                <a:schemeClr val="accent1"/>
              </a:solidFill>
            </a:ln>
          </a:top>
        </a:tcBdr>
        <a:fill>
          <a:noFill/>
        </a:fill>
      </a:tcStyle>
    </a:lastRow>
    <a:firstRow>
      <a:tcTxStyle b="on"/>
      <a:tcStyle>
        <a:tcBdr>
          <a:bottom>
            <a:ln cmpd="sng" w="25400">
              <a:solidFill>
                <a:schemeClr val="accent1"/>
              </a:solidFill>
            </a:ln>
          </a:bottom>
        </a:tcBdr>
        <a:fill>
          <a:no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2" Type="http://schemas.openxmlformats.org/officeDocument/2006/relationships/slide" Target="slides/slide6.xml"/><Relationship Id="rId28" Type="http://schemas.openxmlformats.org/officeDocument/2006/relationships/slide" Target="slides/slide22.xml"/><Relationship Id="rId16" Type="http://schemas.openxmlformats.org/officeDocument/2006/relationships/slide" Target="slides/slide10.xml"/><Relationship Id="rId20" Type="http://schemas.openxmlformats.org/officeDocument/2006/relationships/slide" Target="slides/slide14.xml"/><Relationship Id="rId15" Type="http://schemas.openxmlformats.org/officeDocument/2006/relationships/slide" Target="slides/slide9.xml"/><Relationship Id="rId11" Type="http://schemas.openxmlformats.org/officeDocument/2006/relationships/slide" Target="slides/slide5.xml"/><Relationship Id="rId25" Type="http://schemas.openxmlformats.org/officeDocument/2006/relationships/slide" Target="slides/slide19.xml"/><Relationship Id="rId7" Type="http://schemas.openxmlformats.org/officeDocument/2006/relationships/slide" Target="slides/slide1.xml"/><Relationship Id="rId14" Type="http://schemas.openxmlformats.org/officeDocument/2006/relationships/slide" Target="slides/slide8.xml"/><Relationship Id="rId29" Type="http://schemas.openxmlformats.org/officeDocument/2006/relationships/slide" Target="slides/slide23.xml"/><Relationship Id="rId27" Type="http://schemas.openxmlformats.org/officeDocument/2006/relationships/slide" Target="slides/slide21.xml"/><Relationship Id="rId8" Type="http://schemas.openxmlformats.org/officeDocument/2006/relationships/slide" Target="slides/slide2.xml"/><Relationship Id="rId13" Type="http://schemas.openxmlformats.org/officeDocument/2006/relationships/slide" Target="slides/slide7.xml"/><Relationship Id="rId4" Type="http://schemas.openxmlformats.org/officeDocument/2006/relationships/tableStyles" Target="tableStyles1.xml"/><Relationship Id="rId9" Type="http://schemas.openxmlformats.org/officeDocument/2006/relationships/slide" Target="slides/slide3.xml"/><Relationship Id="rId1" Type="http://schemas.openxmlformats.org/officeDocument/2006/relationships/theme" Target="theme/theme1.xml"/><Relationship Id="rId22" Type="http://schemas.openxmlformats.org/officeDocument/2006/relationships/slide" Target="slides/slide16.xml"/><Relationship Id="rId30" Type="http://schemas.openxmlformats.org/officeDocument/2006/relationships/slide" Target="slides/slide24.xml"/><Relationship Id="rId18" Type="http://schemas.openxmlformats.org/officeDocument/2006/relationships/slide" Target="slides/slide12.xml"/><Relationship Id="rId5" Type="http://schemas.openxmlformats.org/officeDocument/2006/relationships/slideMaster" Target="slideMasters/slideMaster1.xml"/><Relationship Id="rId26" Type="http://schemas.openxmlformats.org/officeDocument/2006/relationships/slide" Target="slides/slide20.xml"/><Relationship Id="rId24" Type="http://schemas.openxmlformats.org/officeDocument/2006/relationships/slide" Target="slides/slide18.xml"/><Relationship Id="rId2" Type="http://schemas.openxmlformats.org/officeDocument/2006/relationships/viewProps" Target="viewProps1.xml"/><Relationship Id="rId21" Type="http://schemas.openxmlformats.org/officeDocument/2006/relationships/slide" Target="slides/slide15.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17" Type="http://schemas.openxmlformats.org/officeDocument/2006/relationships/slide" Target="slides/slide11.xml"/><Relationship Id="rId3" Type="http://schemas.openxmlformats.org/officeDocument/2006/relationships/presProps" Target="presProps1.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BD86E-468B-49CE-9738-566A1F854B51}"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1D547-0FB9-4458-B201-9B8AAE9D0D4E}" type="slidenum">
              <a:rPr lang="en-US" smtClean="0"/>
              <a:t>‹#›</a:t>
            </a:fld>
            <a:endParaRPr lang="en-US"/>
          </a:p>
        </p:txBody>
      </p:sp>
    </p:spTree>
    <p:extLst>
      <p:ext uri="{BB962C8B-B14F-4D97-AF65-F5344CB8AC3E}">
        <p14:creationId xmlns:p14="http://schemas.microsoft.com/office/powerpoint/2010/main" val="221353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6</a:t>
            </a:fld>
            <a:endParaRPr lang="en-US"/>
          </a:p>
        </p:txBody>
      </p:sp>
    </p:spTree>
    <p:extLst>
      <p:ext uri="{BB962C8B-B14F-4D97-AF65-F5344CB8AC3E}">
        <p14:creationId xmlns:p14="http://schemas.microsoft.com/office/powerpoint/2010/main" val="36191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8</a:t>
            </a:fld>
            <a:endParaRPr lang="en-US"/>
          </a:p>
        </p:txBody>
      </p:sp>
    </p:spTree>
    <p:extLst>
      <p:ext uri="{BB962C8B-B14F-4D97-AF65-F5344CB8AC3E}">
        <p14:creationId xmlns:p14="http://schemas.microsoft.com/office/powerpoint/2010/main" val="277108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10</a:t>
            </a:fld>
            <a:endParaRPr lang="en-US"/>
          </a:p>
        </p:txBody>
      </p:sp>
    </p:spTree>
    <p:extLst>
      <p:ext uri="{BB962C8B-B14F-4D97-AF65-F5344CB8AC3E}">
        <p14:creationId xmlns:p14="http://schemas.microsoft.com/office/powerpoint/2010/main" val="49578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12</a:t>
            </a:fld>
            <a:endParaRPr lang="en-US"/>
          </a:p>
        </p:txBody>
      </p:sp>
    </p:spTree>
    <p:extLst>
      <p:ext uri="{BB962C8B-B14F-4D97-AF65-F5344CB8AC3E}">
        <p14:creationId xmlns:p14="http://schemas.microsoft.com/office/powerpoint/2010/main" val="289008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14</a:t>
            </a:fld>
            <a:endParaRPr lang="en-US"/>
          </a:p>
        </p:txBody>
      </p:sp>
    </p:spTree>
    <p:extLst>
      <p:ext uri="{BB962C8B-B14F-4D97-AF65-F5344CB8AC3E}">
        <p14:creationId xmlns:p14="http://schemas.microsoft.com/office/powerpoint/2010/main" val="380225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16</a:t>
            </a:fld>
            <a:endParaRPr lang="en-US"/>
          </a:p>
        </p:txBody>
      </p:sp>
    </p:spTree>
    <p:extLst>
      <p:ext uri="{BB962C8B-B14F-4D97-AF65-F5344CB8AC3E}">
        <p14:creationId xmlns:p14="http://schemas.microsoft.com/office/powerpoint/2010/main" val="328249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19</a:t>
            </a:fld>
            <a:endParaRPr lang="en-US"/>
          </a:p>
        </p:txBody>
      </p:sp>
    </p:spTree>
    <p:extLst>
      <p:ext uri="{BB962C8B-B14F-4D97-AF65-F5344CB8AC3E}">
        <p14:creationId xmlns:p14="http://schemas.microsoft.com/office/powerpoint/2010/main" val="369957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1D547-0FB9-4458-B201-9B8AAE9D0D4E}" type="slidenum">
              <a:rPr lang="en-US" smtClean="0"/>
              <a:t>23</a:t>
            </a:fld>
            <a:endParaRPr lang="en-US"/>
          </a:p>
        </p:txBody>
      </p:sp>
    </p:spTree>
    <p:extLst>
      <p:ext uri="{BB962C8B-B14F-4D97-AF65-F5344CB8AC3E}">
        <p14:creationId xmlns:p14="http://schemas.microsoft.com/office/powerpoint/2010/main" val="209572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ADF31-B3B4-4899-A274-07446C27367F}" type="datetimeFigureOut">
              <a:rPr lang="fa-IR" smtClean="0"/>
              <a:pPr/>
              <a:t>1442/04/18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4C0F97-6DBD-481C-8C7C-620431A0B809}"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8DADF31-B3B4-4899-A274-07446C27367F}" type="datetimeFigureOut">
              <a:rPr lang="fa-IR" smtClean="0"/>
              <a:pPr/>
              <a:t>1442/04/18</a:t>
            </a:fld>
            <a:endParaRPr lang="fa-I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4C0F97-6DBD-481C-8C7C-620431A0B80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hoonarjo.ir/%DA%AF%D8%A7%D9%85-%D8%A8%D9%87-%DA%AF%D8%A7%D9%85-%D8%A2%D9%85%D8%A7%D8%AF%DA%AF%DB%8C-%D8%AF%D9%81%D8%A7%D8%B9%DB%8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یر نویس 3">
            <a:extLst>
              <a:ext uri="{FF2B5EF4-FFF2-40B4-BE49-F238E27FC236}">
                <a16:creationId xmlns:a16="http://schemas.microsoft.com/office/drawing/2014/main" xmlns="" id="{6F5DD075-BCC6-AD41-ACA9-FF034BE6B102}"/>
              </a:ext>
            </a:extLst>
          </p:cNvPr>
          <p:cNvSpPr>
            <a:spLocks noGrp="1"/>
          </p:cNvSpPr>
          <p:nvPr>
            <p:ph type="subTitle" idx="1"/>
          </p:nvPr>
        </p:nvSpPr>
        <p:spPr>
          <a:xfrm>
            <a:off x="0" y="0"/>
            <a:ext cx="12072664" cy="6858000"/>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bliqueTopRight"/>
              <a:lightRig rig="threePt" dir="t"/>
            </a:scene3d>
          </a:bodyPr>
          <a:lstStyle/>
          <a:p>
            <a:r>
              <a:rPr lang="fa-IR" sz="6600" b="1" dirty="0">
                <a:solidFill>
                  <a:srgbClr val="FFFF00"/>
                </a:solidFill>
              </a:rPr>
              <a:t>بسم الله الرحمن الرحیم</a:t>
            </a:r>
          </a:p>
        </p:txBody>
      </p:sp>
    </p:spTree>
  </p:cSld>
  <p:clrMapOvr>
    <a:masterClrMapping/>
  </p:clrMapOvr>
  <p:transition spd="med">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4687798"/>
              </p:ext>
            </p:extLst>
          </p:nvPr>
        </p:nvGraphicFramePr>
        <p:xfrm>
          <a:off x="407368" y="764704"/>
          <a:ext cx="11593288" cy="5904656"/>
        </p:xfrm>
        <a:graphic>
          <a:graphicData uri="http://schemas.openxmlformats.org/drawingml/2006/table">
            <a:tbl>
              <a:tblPr firstRow="1" bandRow="1">
                <a:tableStyleId>{BC89EF96-8CEA-46FF-86C4-4CE0E7609802}</a:tableStyleId>
              </a:tblPr>
              <a:tblGrid>
                <a:gridCol w="7272808">
                  <a:extLst>
                    <a:ext uri="{9D8B030D-6E8A-4147-A177-3AD203B41FA5}">
                      <a16:colId xmlns:a16="http://schemas.microsoft.com/office/drawing/2014/main" xmlns="" val="3648346829"/>
                    </a:ext>
                  </a:extLst>
                </a:gridCol>
                <a:gridCol w="3528392">
                  <a:extLst>
                    <a:ext uri="{9D8B030D-6E8A-4147-A177-3AD203B41FA5}">
                      <a16:colId xmlns:a16="http://schemas.microsoft.com/office/drawing/2014/main" xmlns="" val="2698969944"/>
                    </a:ext>
                  </a:extLst>
                </a:gridCol>
                <a:gridCol w="792088">
                  <a:extLst>
                    <a:ext uri="{9D8B030D-6E8A-4147-A177-3AD203B41FA5}">
                      <a16:colId xmlns:a16="http://schemas.microsoft.com/office/drawing/2014/main" xmlns="" val="972229951"/>
                    </a:ext>
                  </a:extLst>
                </a:gridCol>
              </a:tblGrid>
              <a:tr h="651834">
                <a:tc>
                  <a:txBody>
                    <a:bodyPr/>
                    <a:lstStyle/>
                    <a:p>
                      <a:r>
                        <a:rPr lang="fa-IR" sz="2000" u="none" strike="noStrike" baseline="0" dirty="0" smtClean="0"/>
                        <a:t>کشور دارای امنیت ناپایدار</a:t>
                      </a:r>
                      <a:endParaRPr lang="en-US" sz="2000" dirty="0">
                        <a:solidFill>
                          <a:schemeClr val="tx1"/>
                        </a:solidFill>
                      </a:endParaRPr>
                    </a:p>
                  </a:txBody>
                  <a:tcPr/>
                </a:tc>
                <a:tc>
                  <a:txBody>
                    <a:bodyPr/>
                    <a:lstStyle/>
                    <a:p>
                      <a:r>
                        <a:rPr lang="fa-IR" sz="2000" u="none" strike="noStrike" baseline="0" dirty="0" smtClean="0"/>
                        <a:t>کشور دارای امنیت پایدار</a:t>
                      </a:r>
                      <a:endParaRPr lang="en-US" sz="2000" dirty="0">
                        <a:solidFill>
                          <a:schemeClr val="tx1"/>
                        </a:solidFill>
                      </a:endParaRPr>
                    </a:p>
                  </a:txBody>
                  <a:tcPr/>
                </a:tc>
                <a:tc>
                  <a:txBody>
                    <a:bodyPr/>
                    <a:lstStyle/>
                    <a:p>
                      <a:r>
                        <a:rPr lang="fa-IR" sz="2000" u="none" strike="noStrike" baseline="0" dirty="0" smtClean="0"/>
                        <a:t>ردیف</a:t>
                      </a:r>
                      <a:endParaRPr lang="en-US" sz="2000" dirty="0">
                        <a:solidFill>
                          <a:schemeClr val="tx1"/>
                        </a:solidFill>
                      </a:endParaRPr>
                    </a:p>
                  </a:txBody>
                  <a:tcPr/>
                </a:tc>
                <a:extLst>
                  <a:ext uri="{0D108BD9-81ED-4DB2-BD59-A6C34878D82A}">
                    <a16:rowId xmlns:a16="http://schemas.microsoft.com/office/drawing/2014/main" xmlns="" val="1486605472"/>
                  </a:ext>
                </a:extLst>
              </a:tr>
              <a:tr h="1172698">
                <a:tc>
                  <a:txBody>
                    <a:bodyPr/>
                    <a:lstStyle/>
                    <a:p>
                      <a:r>
                        <a:rPr lang="fa-IR" sz="2000" b="1" dirty="0" smtClean="0"/>
                        <a:t>وضعیت اقتصادی بحرانی و نامطلوب است، توزیع نامناسب و محدود است</a:t>
                      </a:r>
                      <a:endParaRPr lang="en-US" sz="2000" b="1" dirty="0"/>
                    </a:p>
                  </a:txBody>
                  <a:tcPr/>
                </a:tc>
                <a:tc>
                  <a:txBody>
                    <a:bodyPr/>
                    <a:lstStyle/>
                    <a:p>
                      <a:pPr algn="r"/>
                      <a:r>
                        <a:rPr lang="fa-IR" sz="2000" b="1" u="none" strike="noStrike" baseline="0" dirty="0" smtClean="0"/>
                        <a:t>وضعیت اقتصادی مطلوب</a:t>
                      </a:r>
                    </a:p>
                    <a:p>
                      <a:pPr algn="r"/>
                      <a:r>
                        <a:rPr lang="fa-IR" sz="2000" b="1" u="none" strike="noStrike" baseline="0" dirty="0" smtClean="0"/>
                        <a:t>(نظام تولید، توزیع و مصرف)</a:t>
                      </a:r>
                      <a:endParaRPr lang="en-US" sz="2000" b="1" dirty="0"/>
                    </a:p>
                  </a:txBody>
                  <a:tcPr/>
                </a:tc>
                <a:tc>
                  <a:txBody>
                    <a:bodyPr/>
                    <a:lstStyle/>
                    <a:p>
                      <a:r>
                        <a:rPr lang="fa-IR" sz="2000" dirty="0" smtClean="0"/>
                        <a:t>1</a:t>
                      </a:r>
                      <a:endParaRPr lang="en-US" sz="2000" dirty="0"/>
                    </a:p>
                  </a:txBody>
                  <a:tcPr/>
                </a:tc>
                <a:extLst>
                  <a:ext uri="{0D108BD9-81ED-4DB2-BD59-A6C34878D82A}">
                    <a16:rowId xmlns:a16="http://schemas.microsoft.com/office/drawing/2014/main" xmlns="" val="3321557365"/>
                  </a:ext>
                </a:extLst>
              </a:tr>
              <a:tr h="1453713">
                <a:tc>
                  <a:txBody>
                    <a:bodyPr/>
                    <a:lstStyle/>
                    <a:p>
                      <a:r>
                        <a:rPr lang="fa-IR" sz="2000" b="1" dirty="0" smtClean="0"/>
                        <a:t>سطح بهداشت و آموزش مطلوب نیست، اکثر افراد سلامتی لازم را ندارند و سلامت کل جامعه در خطر است</a:t>
                      </a:r>
                      <a:endParaRPr lang="en-US" sz="2000" b="1" dirty="0"/>
                    </a:p>
                  </a:txBody>
                  <a:tcPr/>
                </a:tc>
                <a:tc>
                  <a:txBody>
                    <a:bodyPr/>
                    <a:lstStyle/>
                    <a:p>
                      <a:pPr algn="r"/>
                      <a:r>
                        <a:rPr lang="fa-IR" sz="2000" b="1" u="none" strike="noStrike" baseline="0" dirty="0" smtClean="0"/>
                        <a:t>خدمات اجتماعی مناسب</a:t>
                      </a:r>
                    </a:p>
                    <a:p>
                      <a:pPr algn="r"/>
                      <a:r>
                        <a:rPr lang="fa-IR" sz="2000" b="1" u="none" strike="noStrike" baseline="0" dirty="0" smtClean="0"/>
                        <a:t>(بهداشت و سلامت، آموزش و رفاه</a:t>
                      </a:r>
                    </a:p>
                    <a:p>
                      <a:pPr algn="r"/>
                      <a:r>
                        <a:rPr lang="fa-IR" sz="2000" b="1" u="none" strike="noStrike" baseline="0" dirty="0" smtClean="0"/>
                        <a:t>اجتماعی)</a:t>
                      </a:r>
                      <a:endParaRPr lang="en-US" sz="2000" b="1" dirty="0"/>
                    </a:p>
                  </a:txBody>
                  <a:tcPr/>
                </a:tc>
                <a:tc>
                  <a:txBody>
                    <a:bodyPr/>
                    <a:lstStyle/>
                    <a:p>
                      <a:r>
                        <a:rPr lang="fa-IR" sz="2000" dirty="0" smtClean="0"/>
                        <a:t>2</a:t>
                      </a:r>
                      <a:endParaRPr lang="en-US" sz="2000" dirty="0"/>
                    </a:p>
                  </a:txBody>
                  <a:tcPr/>
                </a:tc>
                <a:extLst>
                  <a:ext uri="{0D108BD9-81ED-4DB2-BD59-A6C34878D82A}">
                    <a16:rowId xmlns:a16="http://schemas.microsoft.com/office/drawing/2014/main" xmlns="" val="3331509346"/>
                  </a:ext>
                </a:extLst>
              </a:tr>
              <a:tr h="1453713">
                <a:tc>
                  <a:txBody>
                    <a:bodyPr/>
                    <a:lstStyle/>
                    <a:p>
                      <a:r>
                        <a:rPr lang="fa-IR" sz="2000" b="1" dirty="0" smtClean="0"/>
                        <a:t>دارای فقر فرهنگی است، زیرا آداب و رسوم، هنر و سبک زندگی خوب حاصل آموزش مناسب است، سبک زندگی بیشتر تقلیدی است.</a:t>
                      </a:r>
                      <a:endParaRPr lang="en-US" sz="2000" b="1" dirty="0"/>
                    </a:p>
                  </a:txBody>
                  <a:tcPr/>
                </a:tc>
                <a:tc>
                  <a:txBody>
                    <a:bodyPr/>
                    <a:lstStyle/>
                    <a:p>
                      <a:pPr algn="r"/>
                      <a:r>
                        <a:rPr lang="fa-IR" sz="2000" b="1" u="none" strike="noStrike" baseline="0" dirty="0" smtClean="0"/>
                        <a:t>وضعیت فرهنگی مناسب</a:t>
                      </a:r>
                    </a:p>
                    <a:p>
                      <a:pPr algn="r"/>
                      <a:r>
                        <a:rPr lang="fa-IR" sz="2000" b="1" u="none" strike="noStrike" baseline="0" dirty="0" smtClean="0"/>
                        <a:t>(سبک زندگی، هنر، آداب و رسوم</a:t>
                      </a:r>
                    </a:p>
                    <a:p>
                      <a:pPr algn="r"/>
                      <a:r>
                        <a:rPr lang="fa-IR" sz="2000" b="1" u="none" strike="noStrike" baseline="0" dirty="0" smtClean="0"/>
                        <a:t>و…)</a:t>
                      </a:r>
                      <a:endParaRPr lang="en-US" sz="2000" b="1" dirty="0"/>
                    </a:p>
                  </a:txBody>
                  <a:tcPr/>
                </a:tc>
                <a:tc>
                  <a:txBody>
                    <a:bodyPr/>
                    <a:lstStyle/>
                    <a:p>
                      <a:r>
                        <a:rPr lang="fa-IR" sz="2000" dirty="0" smtClean="0"/>
                        <a:t>3</a:t>
                      </a:r>
                      <a:endParaRPr lang="en-US" sz="2000" dirty="0"/>
                    </a:p>
                  </a:txBody>
                  <a:tcPr/>
                </a:tc>
                <a:extLst>
                  <a:ext uri="{0D108BD9-81ED-4DB2-BD59-A6C34878D82A}">
                    <a16:rowId xmlns:a16="http://schemas.microsoft.com/office/drawing/2014/main" xmlns="" val="2898704867"/>
                  </a:ext>
                </a:extLst>
              </a:tr>
              <a:tr h="1172698">
                <a:tc>
                  <a:txBody>
                    <a:bodyPr/>
                    <a:lstStyle/>
                    <a:p>
                      <a:r>
                        <a:rPr lang="fa-IR" sz="2000" b="1" dirty="0" smtClean="0"/>
                        <a:t>امنیت نظامی و اطلاعاتی وجود ندارد، افراد بیگانه</a:t>
                      </a:r>
                      <a:r>
                        <a:rPr lang="fa-IR" sz="2000" b="1" baseline="0" dirty="0" smtClean="0"/>
                        <a:t> </a:t>
                      </a:r>
                      <a:r>
                        <a:rPr lang="fa-IR" sz="2000" b="1" dirty="0" smtClean="0"/>
                        <a:t>و فرصت طلب در همه قسمت­ها نفوذ می‌­کنند، مردم احساس آرامش ندارند</a:t>
                      </a:r>
                      <a:endParaRPr lang="en-US" sz="2000" b="1" dirty="0"/>
                    </a:p>
                  </a:txBody>
                  <a:tcPr/>
                </a:tc>
                <a:tc>
                  <a:txBody>
                    <a:bodyPr/>
                    <a:lstStyle/>
                    <a:p>
                      <a:pPr algn="r"/>
                      <a:r>
                        <a:rPr lang="fa-IR" sz="2000" b="1" u="none" strike="noStrike" baseline="0" dirty="0" smtClean="0"/>
                        <a:t>وضعیت خوب نظامی و امنیت</a:t>
                      </a:r>
                    </a:p>
                    <a:p>
                      <a:pPr algn="r"/>
                      <a:r>
                        <a:rPr lang="fa-IR" sz="2000" b="1" u="none" strike="noStrike" baseline="0" dirty="0" smtClean="0"/>
                        <a:t>اطلاعات</a:t>
                      </a:r>
                      <a:endParaRPr lang="en-US" sz="2000" b="1" dirty="0"/>
                    </a:p>
                  </a:txBody>
                  <a:tcPr/>
                </a:tc>
                <a:tc>
                  <a:txBody>
                    <a:bodyPr/>
                    <a:lstStyle/>
                    <a:p>
                      <a:r>
                        <a:rPr lang="fa-IR" sz="2000" dirty="0" smtClean="0"/>
                        <a:t>4</a:t>
                      </a:r>
                      <a:endParaRPr lang="en-US" sz="2000" dirty="0"/>
                    </a:p>
                  </a:txBody>
                  <a:tcPr/>
                </a:tc>
                <a:extLst>
                  <a:ext uri="{0D108BD9-81ED-4DB2-BD59-A6C34878D82A}">
                    <a16:rowId xmlns:a16="http://schemas.microsoft.com/office/drawing/2014/main" xmlns="" val="3486413398"/>
                  </a:ext>
                </a:extLst>
              </a:tr>
            </a:tbl>
          </a:graphicData>
        </a:graphic>
      </p:graphicFrame>
      <p:sp>
        <p:nvSpPr>
          <p:cNvPr id="5" name="TextBox 4"/>
          <p:cNvSpPr txBox="1"/>
          <p:nvPr/>
        </p:nvSpPr>
        <p:spPr>
          <a:xfrm>
            <a:off x="9768408" y="29632"/>
            <a:ext cx="2016224" cy="52322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fa-IR" sz="2800" dirty="0"/>
              <a:t>فعالیت ۲</a:t>
            </a:r>
            <a:endParaRPr lang="en-US" sz="2800" dirty="0"/>
          </a:p>
        </p:txBody>
      </p:sp>
    </p:spTree>
  </p:cSld>
  <p:clrMapOvr>
    <a:masterClrMapping/>
  </p:clrMapOvr>
  <p:transition spd="med">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332656"/>
            <a:ext cx="11640616" cy="6322714"/>
          </a:xfrm>
          <a:solidFill>
            <a:schemeClr val="accent1">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dk1"/>
          </a:fontRef>
        </p:style>
        <p:txBody>
          <a:bodyPr>
            <a:normAutofit/>
          </a:bodyPr>
          <a:lstStyle/>
          <a:p>
            <a:pPr algn="r"/>
            <a:r>
              <a:rPr lang="fa-IR" sz="4000" b="1" dirty="0"/>
              <a:t>امنیت ملّی</a:t>
            </a:r>
            <a:br>
              <a:rPr lang="fa-IR" sz="4000" b="1" dirty="0"/>
            </a:br>
            <a:r>
              <a:rPr lang="fa-IR" sz="4000" b="1" dirty="0"/>
              <a:t>توانایی یک ملتّ برای حفاظت از ارزش های حیاتی خود در برابر تهدیدات داخلی و خارجی را امنیت ملیّ می گویند. ارزش های حیاتی کشور ما شامل: حفظ ارزش های دینی و ملیّ و هویت فرهنگی حفظ سرزمین و استقلال سیاسی و اقتصادی می باشد.</a:t>
            </a:r>
            <a:br>
              <a:rPr lang="fa-IR" sz="4000" b="1" dirty="0"/>
            </a:br>
            <a:r>
              <a:rPr lang="fa-IR" sz="4000" b="1" dirty="0"/>
              <a:t>امروزه جمهوری اسلامی ایران از معدود کشورهایی است که در منطقهٔ جنوب غرب آسیا و در سایهٔ مستحکم نیروهای مسلحّ کشور احساس امنیت می کند.</a:t>
            </a:r>
            <a:br>
              <a:rPr lang="fa-IR" sz="4000" b="1" dirty="0"/>
            </a:br>
            <a:endParaRPr lang="en-US" sz="4000" b="1" dirty="0"/>
          </a:p>
        </p:txBody>
      </p:sp>
    </p:spTree>
    <p:extLst>
      <p:ext uri="{BB962C8B-B14F-4D97-AF65-F5344CB8AC3E}">
        <p14:creationId xmlns:p14="http://schemas.microsoft.com/office/powerpoint/2010/main" val="337701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7368" y="404664"/>
            <a:ext cx="11521280" cy="61653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5529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12000656" cy="1944216"/>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fa-IR" dirty="0" smtClean="0">
                <a:latin typeface="AmuzehNewNormalPS"/>
              </a:rPr>
              <a:t>فعالیت ۳</a:t>
            </a:r>
            <a:br>
              <a:rPr lang="fa-IR" dirty="0" smtClean="0">
                <a:latin typeface="AmuzehNewNormalPS"/>
              </a:rPr>
            </a:br>
            <a:r>
              <a:rPr lang="fa-IR" b="1" dirty="0" smtClean="0">
                <a:latin typeface="AmuzehNewNormalPS"/>
              </a:rPr>
              <a:t>به </a:t>
            </a:r>
            <a:r>
              <a:rPr lang="fa-IR" b="1" dirty="0">
                <a:latin typeface="AmuzehNewNormalPS"/>
              </a:rPr>
              <a:t>نقشهٔ ایران و کشورهای جنوب غرب آسیا توجه کنید. برای پاسخ دادن به سؤالات </a:t>
            </a:r>
            <a:r>
              <a:rPr lang="fa-IR" b="1" dirty="0" smtClean="0">
                <a:latin typeface="AmuzehNewNormalPS"/>
              </a:rPr>
              <a:t>زیرتحقیق </a:t>
            </a:r>
            <a:r>
              <a:rPr lang="fa-IR" b="1" dirty="0">
                <a:latin typeface="AmuzehNewNormalPS"/>
              </a:rPr>
              <a:t>کنید.</a:t>
            </a:r>
            <a:endParaRPr lang="en-US" b="1" dirty="0"/>
          </a:p>
        </p:txBody>
      </p:sp>
      <p:sp>
        <p:nvSpPr>
          <p:cNvPr id="3" name="Subtitle 2"/>
          <p:cNvSpPr>
            <a:spLocks noGrp="1"/>
          </p:cNvSpPr>
          <p:nvPr>
            <p:ph type="subTitle" idx="1"/>
          </p:nvPr>
        </p:nvSpPr>
        <p:spPr>
          <a:xfrm>
            <a:off x="191344" y="2564904"/>
            <a:ext cx="11809312" cy="4293096"/>
          </a:xfrm>
        </p:spPr>
        <p:txBody>
          <a:bodyPr/>
          <a:lstStyle/>
          <a:p>
            <a:pPr algn="r"/>
            <a:r>
              <a:rPr lang="fa-IR" b="1" dirty="0" smtClean="0">
                <a:solidFill>
                  <a:schemeClr val="tx1"/>
                </a:solidFill>
                <a:latin typeface="AmuzehNewNormalPS"/>
              </a:rPr>
              <a:t>۱- برداشت </a:t>
            </a:r>
            <a:r>
              <a:rPr lang="fa-IR" b="1" dirty="0">
                <a:solidFill>
                  <a:schemeClr val="tx1"/>
                </a:solidFill>
                <a:latin typeface="AmuzehNewNormalPS"/>
              </a:rPr>
              <a:t>خود را از وضعیت امنیتی در غرب آسیا به ویژه کشورهای همسایه </a:t>
            </a:r>
            <a:r>
              <a:rPr lang="fa-IR" b="1" dirty="0" smtClean="0">
                <a:solidFill>
                  <a:schemeClr val="tx1"/>
                </a:solidFill>
                <a:latin typeface="AmuzehNewNormalPS"/>
              </a:rPr>
              <a:t>(عراق</a:t>
            </a:r>
            <a:r>
              <a:rPr lang="fa-IR" b="1" dirty="0">
                <a:solidFill>
                  <a:schemeClr val="tx1"/>
                </a:solidFill>
                <a:latin typeface="AmuzehNewNormalPS"/>
              </a:rPr>
              <a:t>،</a:t>
            </a:r>
          </a:p>
          <a:p>
            <a:pPr algn="r"/>
            <a:r>
              <a:rPr lang="fa-IR" b="1" dirty="0">
                <a:solidFill>
                  <a:schemeClr val="tx1"/>
                </a:solidFill>
                <a:latin typeface="AmuzehNewNormalPS"/>
              </a:rPr>
              <a:t>افغانستان و </a:t>
            </a:r>
            <a:r>
              <a:rPr lang="fa-IR" b="1" dirty="0" smtClean="0">
                <a:solidFill>
                  <a:schemeClr val="tx1"/>
                </a:solidFill>
                <a:latin typeface="AmuzehNewNormalPS"/>
              </a:rPr>
              <a:t>پاکستان) </a:t>
            </a:r>
            <a:r>
              <a:rPr lang="fa-IR" b="1" dirty="0">
                <a:solidFill>
                  <a:schemeClr val="tx1"/>
                </a:solidFill>
                <a:latin typeface="AmuzehNewNormalPS"/>
              </a:rPr>
              <a:t>در کلاس مطرح و بحث کنید</a:t>
            </a:r>
            <a:r>
              <a:rPr lang="fa-IR" b="1" dirty="0" smtClean="0">
                <a:solidFill>
                  <a:schemeClr val="tx1"/>
                </a:solidFill>
                <a:latin typeface="AmuzehNewNormalPS"/>
              </a:rPr>
              <a:t>.</a:t>
            </a:r>
            <a:r>
              <a:rPr lang="fa-IR" dirty="0"/>
              <a:t> </a:t>
            </a:r>
            <a:r>
              <a:rPr lang="fa-IR" b="1" dirty="0" smtClean="0">
                <a:solidFill>
                  <a:schemeClr val="tx1"/>
                </a:solidFill>
              </a:rPr>
              <a:t>وضعیت </a:t>
            </a:r>
            <a:r>
              <a:rPr lang="fa-IR" b="1" dirty="0">
                <a:solidFill>
                  <a:schemeClr val="tx1"/>
                </a:solidFill>
              </a:rPr>
              <a:t>امنیت در کشورهای مذکور بسیار نامناسب است و در پاکستان تکفیری ها و طالبان امنیت را از مردم آنجا سلب کرده اند و در افغانستان نیروی های آمریکایی و نیروی وابسته به این کشور چند سالیست که امنیت را از این کشور گرفته اند و در عراق و سوریه نیروهای داعش چند سال اخیر خواب و خوراک و زندگی را از ملت های این دو کشور سلب کرده اند و امنیت را در این دو کشور به زیر صفر رسانده است.</a:t>
            </a:r>
            <a:endParaRPr lang="en-US" b="1" dirty="0">
              <a:solidFill>
                <a:schemeClr val="tx1"/>
              </a:solidFill>
            </a:endParaRPr>
          </a:p>
        </p:txBody>
      </p:sp>
    </p:spTree>
    <p:extLst>
      <p:ext uri="{BB962C8B-B14F-4D97-AF65-F5344CB8AC3E}">
        <p14:creationId xmlns:p14="http://schemas.microsoft.com/office/powerpoint/2010/main" val="192593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52" y="476672"/>
            <a:ext cx="11665296" cy="1470025"/>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3600" b="1" dirty="0" smtClean="0">
                <a:solidFill>
                  <a:srgbClr val="FFFFFF"/>
                </a:solidFill>
                <a:latin typeface="Amuzeh-New-Bold"/>
              </a:rPr>
              <a:t>2 </a:t>
            </a:r>
            <a:r>
              <a:rPr lang="fa-IR" sz="3600" b="1" dirty="0" smtClean="0">
                <a:solidFill>
                  <a:srgbClr val="000000"/>
                </a:solidFill>
                <a:latin typeface="AmuzehNewNormalPS"/>
              </a:rPr>
              <a:t>۲)تحقیق کنید </a:t>
            </a:r>
            <a:r>
              <a:rPr lang="fa-IR" sz="3600" b="1" dirty="0">
                <a:solidFill>
                  <a:srgbClr val="000000"/>
                </a:solidFill>
                <a:latin typeface="AmuzehNewNormalPS"/>
              </a:rPr>
              <a:t>کشور آمریکا در کشورهای غرب آسیا بخصوص اطراف ایران چه </a:t>
            </a:r>
            <a:r>
              <a:rPr lang="fa-IR" sz="3600" b="1" dirty="0" smtClean="0">
                <a:solidFill>
                  <a:srgbClr val="000000"/>
                </a:solidFill>
                <a:latin typeface="AmuzehNewNormalPS"/>
              </a:rPr>
              <a:t>تعداد پایگاه </a:t>
            </a:r>
            <a:r>
              <a:rPr lang="fa-IR" sz="3600" b="1" dirty="0">
                <a:solidFill>
                  <a:srgbClr val="000000"/>
                </a:solidFill>
                <a:latin typeface="AmuzehNewNormalPS"/>
              </a:rPr>
              <a:t>نظامی دارد؟ علت این امر چیست؟</a:t>
            </a:r>
            <a:endParaRPr lang="en-US" sz="3600" b="1" dirty="0"/>
          </a:p>
        </p:txBody>
      </p:sp>
      <p:sp>
        <p:nvSpPr>
          <p:cNvPr id="3" name="Subtitle 2"/>
          <p:cNvSpPr>
            <a:spLocks noGrp="1"/>
          </p:cNvSpPr>
          <p:nvPr>
            <p:ph type="subTitle" idx="1"/>
          </p:nvPr>
        </p:nvSpPr>
        <p:spPr>
          <a:xfrm>
            <a:off x="263352" y="2132856"/>
            <a:ext cx="11665296" cy="4536504"/>
          </a:xfrm>
        </p:spPr>
        <p:txBody>
          <a:bodyPr>
            <a:normAutofit fontScale="85000" lnSpcReduction="10000"/>
          </a:bodyPr>
          <a:lstStyle/>
          <a:p>
            <a:pPr algn="just"/>
            <a:r>
              <a:rPr lang="fa-IR" b="1" dirty="0">
                <a:solidFill>
                  <a:schemeClr val="tx1"/>
                </a:solidFill>
              </a:rPr>
              <a:t/>
            </a:r>
            <a:br>
              <a:rPr lang="fa-IR" b="1" dirty="0">
                <a:solidFill>
                  <a:schemeClr val="tx1"/>
                </a:solidFill>
              </a:rPr>
            </a:br>
            <a:r>
              <a:rPr lang="fa-IR" b="1" dirty="0">
                <a:solidFill>
                  <a:schemeClr val="tx1"/>
                </a:solidFill>
                <a:cs typeface="+mj-cs"/>
              </a:rPr>
              <a:t>بحرین، کویت، امارات، قطر، عربستان سعودی، عراق و عمان کشور‌هایی هستند که در منطقه خلیج فارس قرار دارند و میزبان پایگاه‌های نظامی آمریکایی هستند.   همچنین آمریکایی‌ها پایگاه‌های نظامی دیگری در کشور‌های آسیای مرکزی، کشور افغانستان، کشور ترکیه، کشور جیبوتی، اسرائیل و اقیانوس هند دارند که به طور مستقیم با امنیت منطقه جنوب غرب آسیا درگیر هستند.  پایگاه هوایی الأمیر سلطان در جنوب ریاض، مهمترین پایگاه نیرو‌های نظامی آمریکا در عربستان است. آمریکایی‌ها در سال‌های پس از سقوط صدام اقدام به تأسیس ۱۴ پایگاه نظامی در کشور عراق کردند که در فاصله بسیار نزدیکی با مرز‌های ایران قرار گرفته اند. جهان بحران زده راهبرد اصلی آمریکاست؛ آرامش، امنیت و صلح در جهان مطلوب آمریکا نیست؛ چرا که با استقرار صلح و امنیت در جهان، منافع کاخ سفید به خطر می‌افتد. آمریکایی ها سال ها است که از نفوذ و قدرت جمهوری اسلامی ایران احساس خطر کرده اند و این ساخت و ساز بی رویه پایگاه نظامی در منطقه از همین ترس ناشی می‌شود. </a:t>
            </a:r>
            <a:endParaRPr lang="en-US" b="1" dirty="0">
              <a:solidFill>
                <a:schemeClr val="tx1"/>
              </a:solidFill>
              <a:cs typeface="+mj-cs"/>
            </a:endParaRPr>
          </a:p>
        </p:txBody>
      </p:sp>
    </p:spTree>
    <p:extLst>
      <p:ext uri="{BB962C8B-B14F-4D97-AF65-F5344CB8AC3E}">
        <p14:creationId xmlns:p14="http://schemas.microsoft.com/office/powerpoint/2010/main" val="410458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3392" y="332656"/>
            <a:ext cx="11305256" cy="626443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9113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840" y="332656"/>
            <a:ext cx="7536160" cy="6120680"/>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just"/>
            <a:r>
              <a:rPr lang="fa-IR" sz="3600" b="1" dirty="0"/>
              <a:t>صلح</a:t>
            </a:r>
            <a:br>
              <a:rPr lang="fa-IR" sz="3600" b="1" dirty="0"/>
            </a:br>
            <a:r>
              <a:rPr lang="fa-IR" sz="3600" b="1" dirty="0"/>
              <a:t>پیامبر گرامی </a:t>
            </a:r>
            <a:r>
              <a:rPr lang="fa-IR" sz="3600" b="1" dirty="0" smtClean="0"/>
              <a:t>اسلام </a:t>
            </a:r>
            <a:r>
              <a:rPr lang="fa-IR" sz="3600" b="1" dirty="0"/>
              <a:t>از سوی خداوند پیام آور صلح و رحمت است و جمهوری اسلامی ایران با الهام ازآیات قرآن و رفتار و گفتار پیامبر اسلام خواستار دوستی و ارتباط با همهٔ کشورهایی است که به حقوق دیگران تجاوز نمی کنند، خوی استعمارگری ندارند و در امور داخلی سایر کشورها دخالت نمی کنند. در صورت پایبندی همهٔ کشورها به این اصول، امنیت جهانی به وجود می آید و بین کشورها دوستی و آرامش برقرار خواهد شد.</a:t>
            </a:r>
            <a:endParaRPr lang="en-US" sz="3600" b="1" dirty="0"/>
          </a:p>
        </p:txBody>
      </p:sp>
      <p:grpSp>
        <p:nvGrpSpPr>
          <p:cNvPr id="3" name="Group 2"/>
          <p:cNvGrpSpPr/>
          <p:nvPr/>
        </p:nvGrpSpPr>
        <p:grpSpPr>
          <a:xfrm>
            <a:off x="191344" y="332656"/>
            <a:ext cx="4104456" cy="6120680"/>
            <a:chOff x="0" y="0"/>
            <a:chExt cx="2016252" cy="2368296"/>
          </a:xfrm>
        </p:grpSpPr>
        <p:sp>
          <p:nvSpPr>
            <p:cNvPr id="4" name="Shape 1100336"/>
            <p:cNvSpPr/>
            <p:nvPr/>
          </p:nvSpPr>
          <p:spPr>
            <a:xfrm>
              <a:off x="0" y="0"/>
              <a:ext cx="2016252" cy="2368296"/>
            </a:xfrm>
            <a:custGeom>
              <a:avLst/>
              <a:gdLst/>
              <a:ahLst/>
              <a:cxnLst/>
              <a:rect l="0" t="0" r="0" b="0"/>
              <a:pathLst>
                <a:path w="2016252" h="2368296">
                  <a:moveTo>
                    <a:pt x="0" y="0"/>
                  </a:moveTo>
                  <a:lnTo>
                    <a:pt x="2016252" y="0"/>
                  </a:lnTo>
                  <a:lnTo>
                    <a:pt x="2016252" y="2368296"/>
                  </a:lnTo>
                  <a:lnTo>
                    <a:pt x="0" y="2368296"/>
                  </a:lnTo>
                  <a:lnTo>
                    <a:pt x="0" y="0"/>
                  </a:lnTo>
                </a:path>
              </a:pathLst>
            </a:custGeom>
            <a:solidFill>
              <a:srgbClr val="181717">
                <a:alpha val="20000"/>
              </a:srgbClr>
            </a:solidFill>
            <a:ln w="0" cap="flat">
              <a:noFill/>
              <a:miter lim="127000"/>
            </a:ln>
            <a:effectLst/>
          </p:spPr>
          <p:txBody>
            <a:bodyPr/>
            <a:lstStyle/>
            <a:p>
              <a:pPr>
                <a:defRPr/>
              </a:pPr>
              <a:endParaRPr lang="en-US" kern="0">
                <a:solidFill>
                  <a:sysClr val="windowText" lastClr="000000"/>
                </a:solidFill>
              </a:endParaRPr>
            </a:p>
          </p:txBody>
        </p:sp>
        <p:pic>
          <p:nvPicPr>
            <p:cNvPr id="5" name="Picture 4"/>
            <p:cNvPicPr/>
            <p:nvPr/>
          </p:nvPicPr>
          <p:blipFill>
            <a:blip r:embed="rId3"/>
            <a:stretch>
              <a:fillRect/>
            </a:stretch>
          </p:blipFill>
          <p:spPr>
            <a:xfrm>
              <a:off x="22952" y="23154"/>
              <a:ext cx="1920500" cy="2274299"/>
            </a:xfrm>
            <a:prstGeom prst="rect">
              <a:avLst/>
            </a:prstGeom>
          </p:spPr>
        </p:pic>
        <p:sp>
          <p:nvSpPr>
            <p:cNvPr id="6" name="Shape 6943"/>
            <p:cNvSpPr/>
            <p:nvPr/>
          </p:nvSpPr>
          <p:spPr>
            <a:xfrm>
              <a:off x="20663" y="20675"/>
              <a:ext cx="1925079" cy="2279256"/>
            </a:xfrm>
            <a:custGeom>
              <a:avLst/>
              <a:gdLst/>
              <a:ahLst/>
              <a:cxnLst/>
              <a:rect l="0" t="0" r="0" b="0"/>
              <a:pathLst>
                <a:path w="1925079" h="2279256">
                  <a:moveTo>
                    <a:pt x="0" y="2279256"/>
                  </a:moveTo>
                  <a:lnTo>
                    <a:pt x="1925079" y="2279256"/>
                  </a:lnTo>
                  <a:lnTo>
                    <a:pt x="1925079" y="0"/>
                  </a:lnTo>
                  <a:lnTo>
                    <a:pt x="0" y="0"/>
                  </a:lnTo>
                  <a:close/>
                </a:path>
              </a:pathLst>
            </a:custGeom>
            <a:noFill/>
            <a:ln w="12700" cap="flat" cmpd="sng" algn="ctr">
              <a:solidFill>
                <a:srgbClr val="737473"/>
              </a:solidFill>
              <a:prstDash val="solid"/>
              <a:miter lim="100000"/>
            </a:ln>
            <a:effectLst/>
          </p:spPr>
          <p:txBody>
            <a:bodyPr/>
            <a:lstStyle/>
            <a:p>
              <a:pPr>
                <a:defRPr/>
              </a:pPr>
              <a:endParaRPr lang="en-US" kern="0">
                <a:solidFill>
                  <a:sysClr val="windowText" lastClr="000000"/>
                </a:solidFill>
              </a:endParaRPr>
            </a:p>
          </p:txBody>
        </p:sp>
      </p:grpSp>
    </p:spTree>
    <p:extLst>
      <p:ext uri="{BB962C8B-B14F-4D97-AF65-F5344CB8AC3E}">
        <p14:creationId xmlns:p14="http://schemas.microsoft.com/office/powerpoint/2010/main" val="415477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12000656" cy="6322714"/>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3600" b="1" dirty="0"/>
              <a:t>تهدید </a:t>
            </a:r>
            <a:br>
              <a:rPr lang="fa-IR" sz="3600" b="1" dirty="0"/>
            </a:br>
            <a:r>
              <a:rPr lang="fa-IR" sz="3600" b="1" dirty="0"/>
              <a:t>در کتاب آمادگی دفاعی پایه نهم با مفهوم تهدید آشنا شدیم. یکی از حربه های دشمن تهدید است .در این روش دشمن سعی می کند با ترساندن یک ملتّ از راه های مختلف، برنامه و نظر خود را بر آنها تحمیل نماید.</a:t>
            </a:r>
            <a:br>
              <a:rPr lang="fa-IR" sz="3600" b="1" dirty="0"/>
            </a:br>
            <a:r>
              <a:rPr lang="fa-IR" sz="3600" b="1" dirty="0"/>
              <a:t>انواع تهدید</a:t>
            </a:r>
            <a:br>
              <a:rPr lang="fa-IR" sz="3600" b="1" dirty="0"/>
            </a:br>
            <a:r>
              <a:rPr lang="fa-IR" sz="3600" b="1" dirty="0"/>
              <a:t>1- تهدیدات اقتصادی: در این نوع تهدیدات، قدرت های سلطه گر با تحمیل  اعمال و برنامه هایی سعی در تحت فشار قرار دادن برنامه اقتصادی کشور دارند. برخی از تهدیدات اقتصادی عبارت اند از:</a:t>
            </a:r>
            <a:r>
              <a:rPr lang="fa-IR" sz="3600" b="1" dirty="0" smtClean="0"/>
              <a:t> </a:t>
            </a:r>
            <a:r>
              <a:rPr lang="fa-IR" sz="3600" b="1" dirty="0"/>
              <a:t>تحریم فروش کالاهای مهم ــ تهدید شرکت های بزرگ بین المللی برای عدم سرمایه گذاری و ارائه خدمات به کشور ــ مسدود کردن اموال و دارایی های ملت ایران در بانک های خارجی</a:t>
            </a:r>
            <a:endParaRPr lang="en-US" sz="3600" b="1" dirty="0"/>
          </a:p>
        </p:txBody>
      </p:sp>
    </p:spTree>
    <p:extLst>
      <p:ext uri="{BB962C8B-B14F-4D97-AF65-F5344CB8AC3E}">
        <p14:creationId xmlns:p14="http://schemas.microsoft.com/office/powerpoint/2010/main" val="346902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11809312" cy="6583362"/>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b="1" dirty="0"/>
              <a:t>2</a:t>
            </a:r>
            <a:r>
              <a:rPr lang="fa-IR" dirty="0"/>
              <a:t>- </a:t>
            </a:r>
            <a:r>
              <a:rPr lang="fa-IR" b="1" dirty="0"/>
              <a:t>تهدیدات سیاسی: این تهدیدات شامل رفتارها و اعمالی می شود که علیه منافع سیاسی کشور است و می توان به موارد زیر اشاره کرد:</a:t>
            </a:r>
            <a:br>
              <a:rPr lang="fa-IR" b="1" dirty="0"/>
            </a:br>
            <a:r>
              <a:rPr lang="fa-IR" b="1" dirty="0"/>
              <a:t>ــ وارد کردن اتهامات سیاسی بی اساس مثل حمایت از تروریسم ــ تبلیغات منفی و گسترده علیه ملت ایران از طریق رسانه ها</a:t>
            </a:r>
            <a:br>
              <a:rPr lang="fa-IR" b="1" dirty="0"/>
            </a:br>
            <a:r>
              <a:rPr lang="fa-IR" b="1" dirty="0"/>
              <a:t>ــ سخت گیری های بی مورد و ایجاد مشکل برای شهروندان ایرانی برای سفر به سایر کشورها</a:t>
            </a:r>
            <a:r>
              <a:rPr lang="fa-IR" sz="2800" dirty="0"/>
              <a:t/>
            </a:r>
            <a:br>
              <a:rPr lang="fa-IR" sz="2800" dirty="0"/>
            </a:br>
            <a:endParaRPr lang="en-US" sz="2800" dirty="0"/>
          </a:p>
        </p:txBody>
      </p:sp>
    </p:spTree>
    <p:extLst>
      <p:ext uri="{BB962C8B-B14F-4D97-AF65-F5344CB8AC3E}">
        <p14:creationId xmlns:p14="http://schemas.microsoft.com/office/powerpoint/2010/main" val="154927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60648"/>
            <a:ext cx="11665296" cy="6322714"/>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b="1" dirty="0"/>
              <a:t>3- تهدیدات نظامی: این تهدیدات شامل رفتارها و اعمالی می شود که امنیت ملی کشور ما را به خطر می اندازد و می توان به نمونه های زیر اشاره کرد:</a:t>
            </a:r>
            <a:br>
              <a:rPr lang="fa-IR" b="1" dirty="0"/>
            </a:br>
            <a:r>
              <a:rPr lang="fa-IR" b="1" dirty="0"/>
              <a:t>ــ ایجاد پایگاه های نظامی در کشورهای همسایه ــ عدم فروش تجهیزات نظامی مورد نیاز به کشورمان</a:t>
            </a:r>
            <a:r>
              <a:rPr lang="fa-IR" dirty="0"/>
              <a:t/>
            </a:r>
            <a:br>
              <a:rPr lang="fa-IR" dirty="0"/>
            </a:br>
            <a:endParaRPr lang="en-US" dirty="0"/>
          </a:p>
        </p:txBody>
      </p:sp>
    </p:spTree>
    <p:extLst>
      <p:ext uri="{BB962C8B-B14F-4D97-AF65-F5344CB8AC3E}">
        <p14:creationId xmlns:p14="http://schemas.microsoft.com/office/powerpoint/2010/main" val="196763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548680"/>
            <a:ext cx="11618160" cy="5544616"/>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a:bodyPr>
          <a:lstStyle/>
          <a:p>
            <a:r>
              <a:rPr lang="fa-IR" b="1" dirty="0" smtClean="0"/>
              <a:t>پاورپوینت </a:t>
            </a:r>
            <a:r>
              <a:rPr lang="fa-IR" b="1" dirty="0" smtClean="0">
                <a:solidFill>
                  <a:srgbClr val="FF0000"/>
                </a:solidFill>
              </a:rPr>
              <a:t>درس اول</a:t>
            </a:r>
            <a:r>
              <a:rPr lang="fa-IR" b="1" dirty="0" smtClean="0"/>
              <a:t>. آمادگی دفاعی متوسطه دوم به همراه جواب فعالیت ها</a:t>
            </a:r>
            <a:r>
              <a:rPr lang="en-US" b="1" dirty="0" smtClean="0"/>
              <a:t/>
            </a:r>
            <a:br>
              <a:rPr lang="en-US" b="1" dirty="0" smtClean="0"/>
            </a:br>
            <a:r>
              <a:rPr lang="fa-IR" b="1" dirty="0" smtClean="0"/>
              <a:t>طراح:</a:t>
            </a:r>
            <a:r>
              <a:rPr lang="en-US" b="1" dirty="0" smtClean="0"/>
              <a:t/>
            </a:r>
            <a:br>
              <a:rPr lang="en-US" b="1" dirty="0" smtClean="0"/>
            </a:br>
            <a:r>
              <a:rPr lang="fa-IR" b="1" dirty="0" smtClean="0"/>
              <a:t> سهیلا قلخانی و بیژن کریمی</a:t>
            </a:r>
            <a:br>
              <a:rPr lang="fa-IR" b="1" dirty="0" smtClean="0"/>
            </a:br>
            <a:r>
              <a:rPr lang="fa-IR" b="1" smtClean="0"/>
              <a:t>گروه </a:t>
            </a:r>
            <a:r>
              <a:rPr lang="fa-IR" b="1" smtClean="0"/>
              <a:t>آموزشی آمادگی دفاعی </a:t>
            </a:r>
            <a:r>
              <a:rPr lang="fa-IR" b="1" dirty="0" smtClean="0">
                <a:solidFill>
                  <a:srgbClr val="FF0000"/>
                </a:solidFill>
              </a:rPr>
              <a:t>کرمانشاه</a:t>
            </a:r>
            <a:r>
              <a:rPr lang="fa-IR" b="1" dirty="0" smtClean="0"/>
              <a:t/>
            </a:r>
            <a:br>
              <a:rPr lang="fa-IR" b="1" dirty="0" smtClean="0"/>
            </a:br>
            <a:r>
              <a:rPr lang="fa-IR" b="1" dirty="0" smtClean="0"/>
              <a:t>سال تحصیلی </a:t>
            </a:r>
            <a:r>
              <a:rPr lang="fa-IR" b="1" dirty="0" smtClean="0">
                <a:solidFill>
                  <a:srgbClr val="FF0000"/>
                </a:solidFill>
              </a:rPr>
              <a:t>۹۹-۱۴۰۰</a:t>
            </a:r>
            <a:endParaRPr lang="en-US" b="1" dirty="0">
              <a:solidFill>
                <a:srgbClr val="FF0000"/>
              </a:solidFill>
            </a:endParaRPr>
          </a:p>
        </p:txBody>
      </p:sp>
    </p:spTree>
    <p:extLst>
      <p:ext uri="{BB962C8B-B14F-4D97-AF65-F5344CB8AC3E}">
        <p14:creationId xmlns:p14="http://schemas.microsoft.com/office/powerpoint/2010/main" val="291452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1521280" cy="6583362"/>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just"/>
            <a:r>
              <a:rPr lang="fa-IR" sz="4800" b="1" dirty="0"/>
              <a:t>تهدیدات فرهنگی: این نوع تهدیدات شامل رفتارها و اعمالی می شود که باورها، ارزش ها ،آداب، رسوم و فرهنگ یک ملت را مورد هجوم قرار می دهد و از طریق شبکه های ماهواره ای ،شبکه های اجتماعی، بازی های رایانه ای و… صورت می پذیرد.</a:t>
            </a:r>
            <a:endParaRPr lang="en-US" sz="4800" b="1" dirty="0"/>
          </a:p>
        </p:txBody>
      </p:sp>
    </p:spTree>
    <p:extLst>
      <p:ext uri="{BB962C8B-B14F-4D97-AF65-F5344CB8AC3E}">
        <p14:creationId xmlns:p14="http://schemas.microsoft.com/office/powerpoint/2010/main" val="989872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46038"/>
            <a:ext cx="11449272" cy="6583362"/>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3600" b="1" dirty="0" smtClean="0"/>
              <a:t>فعالیت 4</a:t>
            </a:r>
            <a:br>
              <a:rPr lang="fa-IR" sz="3600" b="1" dirty="0" smtClean="0"/>
            </a:br>
            <a:r>
              <a:rPr lang="fa-IR" sz="3600" b="1" dirty="0" smtClean="0"/>
              <a:t>با وجود همه ی تهدیدها وضعیت امنیت کشورمان را چگونه ارزیابی می کنید؟از</a:t>
            </a:r>
            <a:r>
              <a:rPr lang="fa-IR" sz="3600" b="1" dirty="0" smtClean="0">
                <a:latin typeface="Arial" panose="020B0604020202020204" pitchFamily="34" charset="0"/>
              </a:rPr>
              <a:t> منظر امام خمیني (ره)، منابع تأمین امنیت داخلي وحدت و ايمان و معنويت است.</a:t>
            </a:r>
            <a:r>
              <a:rPr lang="fa-IR" sz="3600" b="1" dirty="0" smtClean="0"/>
              <a:t>کشور </a:t>
            </a:r>
            <a:r>
              <a:rPr lang="fa-IR" sz="3600" b="1" dirty="0"/>
              <a:t>ما یعنی ایران توانسته با توجه به </a:t>
            </a:r>
            <a:r>
              <a:rPr lang="fa-IR" sz="3600" b="1" dirty="0" smtClean="0"/>
              <a:t>ناامن </a:t>
            </a:r>
            <a:r>
              <a:rPr lang="fa-IR" sz="3600" b="1" dirty="0"/>
              <a:t>بودن و جنگ و آتش افروزی هایی که در کشورهای همسایه وجود دارد، امنیت خود را به کمک نیروهای مسلح و امنیتی در حد بسیار عالی نگه دارد و از مرز و بوم خود به نحو احسن حفاظت کند</a:t>
            </a:r>
            <a:r>
              <a:rPr lang="fa-IR" sz="3600" b="1" dirty="0" smtClean="0"/>
              <a:t>.</a:t>
            </a:r>
            <a:endParaRPr lang="en-US" sz="3600" b="1" dirty="0"/>
          </a:p>
        </p:txBody>
      </p:sp>
    </p:spTree>
    <p:extLst>
      <p:ext uri="{BB962C8B-B14F-4D97-AF65-F5344CB8AC3E}">
        <p14:creationId xmlns:p14="http://schemas.microsoft.com/office/powerpoint/2010/main" val="277586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11809312" cy="6583362"/>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fa-IR" sz="4000" b="1" dirty="0"/>
              <a:t>حفاظت از اطلاعات کشور</a:t>
            </a:r>
            <a:br>
              <a:rPr lang="fa-IR" sz="4000" b="1" dirty="0"/>
            </a:br>
            <a:r>
              <a:rPr lang="fa-IR" sz="4000" b="1" dirty="0"/>
              <a:t>امروزه دشمنان از هر راهی برای تحت فشار قرار دادن کشور ما استفاده می کنند؛ بعضی از این شیوه ها عبارت اند از: </a:t>
            </a:r>
            <a:br>
              <a:rPr lang="fa-IR" sz="4000" b="1" dirty="0"/>
            </a:br>
            <a:r>
              <a:rPr lang="fa-IR" sz="4000" b="1" dirty="0"/>
              <a:t>فتنه انگیزی، ایجاد تفرقه بین مردم و مسئولان، دستیابی به شبکه های اطلاعاتی، جذب نخبگان و تحریم های اقتصادی که با رهبری حکیمانه و هوشیاری مردم، یکی پس از دیگری نقش بر آب می شوند.</a:t>
            </a:r>
            <a:br>
              <a:rPr lang="fa-IR" sz="4000" b="1" dirty="0"/>
            </a:br>
            <a:r>
              <a:rPr lang="fa-IR" sz="4000" b="1" dirty="0"/>
              <a:t>دشمنان برای پیاده سازی برنامه های ضدامنیتی خود نیازمند کسب اطلاعات از نخبگان علمی ،فرهنگی، اجتماعی و افراد شاغل در مناصب حساس، کارکنان نیروهای مسلح و سایر عموم مردم می باشند. علاوه بر این، اطلاعات نقش مهمی در زندگی فردی و اجتماعی ما دارد؛ لذا حفاظت از آن ضروری و یکی از عوامل مهم در حفظ امنیت فردی و ملیّ است.</a:t>
            </a:r>
            <a:r>
              <a:rPr lang="fa-IR" sz="2800" b="1" dirty="0"/>
              <a:t/>
            </a:r>
            <a:br>
              <a:rPr lang="fa-IR" sz="2800" b="1" dirty="0"/>
            </a:br>
            <a:endParaRPr lang="en-US" sz="2800" b="1" dirty="0"/>
          </a:p>
        </p:txBody>
      </p:sp>
    </p:spTree>
    <p:extLst>
      <p:ext uri="{BB962C8B-B14F-4D97-AF65-F5344CB8AC3E}">
        <p14:creationId xmlns:p14="http://schemas.microsoft.com/office/powerpoint/2010/main" val="281435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1523271"/>
              </p:ext>
            </p:extLst>
          </p:nvPr>
        </p:nvGraphicFramePr>
        <p:xfrm>
          <a:off x="263352" y="476672"/>
          <a:ext cx="11809313" cy="6120680"/>
        </p:xfrm>
        <a:graphic>
          <a:graphicData uri="http://schemas.openxmlformats.org/drawingml/2006/table">
            <a:tbl>
              <a:tblPr firstRow="1" bandRow="1">
                <a:tableStyleId>{BC89EF96-8CEA-46FF-86C4-4CE0E7609802}</a:tableStyleId>
              </a:tblPr>
              <a:tblGrid>
                <a:gridCol w="8881384">
                  <a:extLst>
                    <a:ext uri="{9D8B030D-6E8A-4147-A177-3AD203B41FA5}">
                      <a16:colId xmlns:a16="http://schemas.microsoft.com/office/drawing/2014/main" xmlns="" val="201019026"/>
                    </a:ext>
                  </a:extLst>
                </a:gridCol>
                <a:gridCol w="1907371">
                  <a:extLst>
                    <a:ext uri="{9D8B030D-6E8A-4147-A177-3AD203B41FA5}">
                      <a16:colId xmlns:a16="http://schemas.microsoft.com/office/drawing/2014/main" xmlns="" val="1051787814"/>
                    </a:ext>
                  </a:extLst>
                </a:gridCol>
                <a:gridCol w="1020558">
                  <a:extLst>
                    <a:ext uri="{9D8B030D-6E8A-4147-A177-3AD203B41FA5}">
                      <a16:colId xmlns:a16="http://schemas.microsoft.com/office/drawing/2014/main" xmlns="" val="160689741"/>
                    </a:ext>
                  </a:extLst>
                </a:gridCol>
              </a:tblGrid>
              <a:tr h="883268">
                <a:tc>
                  <a:txBody>
                    <a:bodyPr/>
                    <a:lstStyle/>
                    <a:p>
                      <a:pPr algn="r"/>
                      <a:r>
                        <a:rPr lang="fa-IR" sz="2400" b="1" u="none" strike="noStrike" baseline="0" dirty="0" smtClean="0"/>
                        <a:t>بیشتر بدانید (۲)                          شرح مأموریت</a:t>
                      </a:r>
                      <a:endParaRPr lang="en-US" sz="2400" b="1" dirty="0">
                        <a:solidFill>
                          <a:schemeClr val="tx1"/>
                        </a:solidFill>
                      </a:endParaRPr>
                    </a:p>
                  </a:txBody>
                  <a:tcPr/>
                </a:tc>
                <a:tc>
                  <a:txBody>
                    <a:bodyPr/>
                    <a:lstStyle/>
                    <a:p>
                      <a:r>
                        <a:rPr lang="fa-IR" sz="2400" b="1" u="none" strike="noStrike" baseline="0" dirty="0" smtClean="0"/>
                        <a:t>موضوع ماموریت</a:t>
                      </a:r>
                      <a:endParaRPr lang="en-US" sz="2400" b="1" dirty="0">
                        <a:solidFill>
                          <a:schemeClr val="tx1"/>
                        </a:solidFill>
                      </a:endParaRPr>
                    </a:p>
                  </a:txBody>
                  <a:tcPr/>
                </a:tc>
                <a:tc>
                  <a:txBody>
                    <a:bodyPr/>
                    <a:lstStyle/>
                    <a:p>
                      <a:r>
                        <a:rPr lang="fa-IR" sz="2400" b="1" dirty="0" smtClean="0"/>
                        <a:t>ردیف</a:t>
                      </a:r>
                      <a:endParaRPr lang="en-US" sz="2400" b="1" dirty="0">
                        <a:solidFill>
                          <a:schemeClr val="tx1"/>
                        </a:solidFill>
                      </a:endParaRPr>
                    </a:p>
                  </a:txBody>
                  <a:tcPr/>
                </a:tc>
                <a:extLst>
                  <a:ext uri="{0D108BD9-81ED-4DB2-BD59-A6C34878D82A}">
                    <a16:rowId xmlns:a16="http://schemas.microsoft.com/office/drawing/2014/main" xmlns="" val="1978631330"/>
                  </a:ext>
                </a:extLst>
              </a:tr>
              <a:tr h="883268">
                <a:tc>
                  <a:txBody>
                    <a:bodyPr/>
                    <a:lstStyle/>
                    <a:p>
                      <a:pPr algn="r"/>
                      <a:r>
                        <a:rPr lang="fa-IR" sz="2400" b="1" u="none" strike="noStrike" baseline="0" dirty="0" smtClean="0"/>
                        <a:t>رازداری، سکوت، کم حرفی، تفکر قبل از سخن گفتن، کلی گویی، ساده زیستی و گمنامی</a:t>
                      </a:r>
                      <a:endParaRPr lang="en-US" sz="2400" b="1" dirty="0">
                        <a:solidFill>
                          <a:schemeClr val="tx1"/>
                        </a:solidFill>
                      </a:endParaRPr>
                    </a:p>
                  </a:txBody>
                  <a:tcPr/>
                </a:tc>
                <a:tc>
                  <a:txBody>
                    <a:bodyPr/>
                    <a:lstStyle/>
                    <a:p>
                      <a:r>
                        <a:rPr lang="fa-IR" sz="2400" b="1" u="none" strike="noStrike" baseline="0" dirty="0" smtClean="0"/>
                        <a:t>حفاظت گفتار</a:t>
                      </a:r>
                      <a:endParaRPr lang="en-US" sz="2400" b="1" dirty="0">
                        <a:solidFill>
                          <a:schemeClr val="tx1"/>
                        </a:solidFill>
                      </a:endParaRPr>
                    </a:p>
                  </a:txBody>
                  <a:tcPr/>
                </a:tc>
                <a:tc>
                  <a:txBody>
                    <a:bodyPr/>
                    <a:lstStyle/>
                    <a:p>
                      <a:r>
                        <a:rPr lang="fa-IR" sz="2400" b="1" dirty="0" smtClean="0"/>
                        <a:t>1</a:t>
                      </a:r>
                      <a:endParaRPr lang="en-US" sz="2400" b="1" dirty="0">
                        <a:solidFill>
                          <a:schemeClr val="tx1"/>
                        </a:solidFill>
                      </a:endParaRPr>
                    </a:p>
                  </a:txBody>
                  <a:tcPr/>
                </a:tc>
                <a:extLst>
                  <a:ext uri="{0D108BD9-81ED-4DB2-BD59-A6C34878D82A}">
                    <a16:rowId xmlns:a16="http://schemas.microsoft.com/office/drawing/2014/main" xmlns="" val="682128963"/>
                  </a:ext>
                </a:extLst>
              </a:tr>
              <a:tr h="1282164">
                <a:tc>
                  <a:txBody>
                    <a:bodyPr/>
                    <a:lstStyle/>
                    <a:p>
                      <a:pPr algn="r"/>
                      <a:r>
                        <a:rPr lang="fa-IR" sz="2400" b="1" u="none" strike="noStrike" baseline="0" dirty="0" smtClean="0"/>
                        <a:t>جلوگیری از دسترسی غیرمجاز به اسناد، جلوگیری از افشا، جعل و انهدام اسناد، محافظت از اسناد مکتوب، فیلم، نوارهای صوتی، عکس ها، نقشه ها، لوح فشرده و حافظه های جانبی و سیار</a:t>
                      </a:r>
                      <a:endParaRPr lang="en-US" sz="2400" b="1" dirty="0"/>
                    </a:p>
                  </a:txBody>
                  <a:tcPr/>
                </a:tc>
                <a:tc>
                  <a:txBody>
                    <a:bodyPr/>
                    <a:lstStyle/>
                    <a:p>
                      <a:r>
                        <a:rPr lang="fa-IR" sz="2400" b="1" u="none" strike="noStrike" baseline="0" dirty="0" smtClean="0"/>
                        <a:t>حفاظت اسناد</a:t>
                      </a:r>
                      <a:endParaRPr lang="en-US" sz="2400" b="1" dirty="0"/>
                    </a:p>
                  </a:txBody>
                  <a:tcPr/>
                </a:tc>
                <a:tc>
                  <a:txBody>
                    <a:bodyPr/>
                    <a:lstStyle/>
                    <a:p>
                      <a:r>
                        <a:rPr lang="fa-IR" sz="2400" b="1" dirty="0" smtClean="0"/>
                        <a:t>2</a:t>
                      </a:r>
                      <a:endParaRPr lang="en-US" sz="2400" b="1" dirty="0"/>
                    </a:p>
                  </a:txBody>
                  <a:tcPr/>
                </a:tc>
                <a:extLst>
                  <a:ext uri="{0D108BD9-81ED-4DB2-BD59-A6C34878D82A}">
                    <a16:rowId xmlns:a16="http://schemas.microsoft.com/office/drawing/2014/main" xmlns="" val="2384366274"/>
                  </a:ext>
                </a:extLst>
              </a:tr>
              <a:tr h="1282164">
                <a:tc>
                  <a:txBody>
                    <a:bodyPr/>
                    <a:lstStyle/>
                    <a:p>
                      <a:pPr algn="r"/>
                      <a:r>
                        <a:rPr lang="fa-IR" sz="2400" b="1" u="none" strike="noStrike" baseline="0" dirty="0" smtClean="0"/>
                        <a:t>مقابله با تهدیدات طبیعی مهمات مثل رطوبت، نور، حرارت و …، مقابله با تهدیدات مصنوعی مثل سرقت سلاح، خراب کاری، انفجار، واگذاری سلاح به افرادغیر مجاز</a:t>
                      </a:r>
                      <a:endParaRPr lang="en-US" sz="2400" b="1" dirty="0"/>
                    </a:p>
                  </a:txBody>
                  <a:tcPr/>
                </a:tc>
                <a:tc>
                  <a:txBody>
                    <a:bodyPr/>
                    <a:lstStyle/>
                    <a:p>
                      <a:pPr algn="r"/>
                      <a:r>
                        <a:rPr lang="fa-IR" sz="2400" b="1" u="none" strike="noStrike" baseline="0" dirty="0" smtClean="0"/>
                        <a:t>حفاظت سلاح،</a:t>
                      </a:r>
                    </a:p>
                    <a:p>
                      <a:pPr algn="r"/>
                      <a:r>
                        <a:rPr lang="fa-IR" sz="2400" b="1" u="none" strike="noStrike" baseline="0" dirty="0" smtClean="0"/>
                        <a:t>تجهیزات و مهمات</a:t>
                      </a:r>
                      <a:endParaRPr lang="en-US" sz="2400" b="1" dirty="0"/>
                    </a:p>
                  </a:txBody>
                  <a:tcPr/>
                </a:tc>
                <a:tc>
                  <a:txBody>
                    <a:bodyPr/>
                    <a:lstStyle/>
                    <a:p>
                      <a:r>
                        <a:rPr lang="fa-IR" sz="2400" b="1" dirty="0" smtClean="0"/>
                        <a:t>3</a:t>
                      </a:r>
                      <a:endParaRPr lang="en-US" sz="2400" b="1" dirty="0"/>
                    </a:p>
                  </a:txBody>
                  <a:tcPr/>
                </a:tc>
                <a:extLst>
                  <a:ext uri="{0D108BD9-81ED-4DB2-BD59-A6C34878D82A}">
                    <a16:rowId xmlns:a16="http://schemas.microsoft.com/office/drawing/2014/main" xmlns="" val="419835034"/>
                  </a:ext>
                </a:extLst>
              </a:tr>
              <a:tr h="883268">
                <a:tc>
                  <a:txBody>
                    <a:bodyPr/>
                    <a:lstStyle/>
                    <a:p>
                      <a:pPr algn="r"/>
                      <a:r>
                        <a:rPr lang="fa-IR" sz="2400" b="1" u="none" strike="noStrike" baseline="0" dirty="0" smtClean="0"/>
                        <a:t>شناسایی و کنترل ورود و خروج اشخاص و وسایل به اماکن و تأسیسات به منظورجلوگیری از تعرض، سرقت و آتش سوزی و …</a:t>
                      </a:r>
                      <a:endParaRPr lang="en-US" sz="2400" b="1" dirty="0"/>
                    </a:p>
                  </a:txBody>
                  <a:tcPr/>
                </a:tc>
                <a:tc>
                  <a:txBody>
                    <a:bodyPr/>
                    <a:lstStyle/>
                    <a:p>
                      <a:r>
                        <a:rPr lang="fa-IR" sz="2400" b="1" u="none" strike="noStrike" baseline="0" dirty="0" smtClean="0"/>
                        <a:t>حفاظت فیزیکی</a:t>
                      </a:r>
                      <a:endParaRPr lang="en-US" sz="2400" b="1" dirty="0"/>
                    </a:p>
                  </a:txBody>
                  <a:tcPr/>
                </a:tc>
                <a:tc>
                  <a:txBody>
                    <a:bodyPr/>
                    <a:lstStyle/>
                    <a:p>
                      <a:r>
                        <a:rPr lang="fa-IR" sz="2400" b="1" dirty="0" smtClean="0"/>
                        <a:t>4</a:t>
                      </a:r>
                      <a:endParaRPr lang="en-US" sz="2400" b="1" dirty="0"/>
                    </a:p>
                  </a:txBody>
                  <a:tcPr/>
                </a:tc>
                <a:extLst>
                  <a:ext uri="{0D108BD9-81ED-4DB2-BD59-A6C34878D82A}">
                    <a16:rowId xmlns:a16="http://schemas.microsoft.com/office/drawing/2014/main" xmlns="" val="848658060"/>
                  </a:ext>
                </a:extLst>
              </a:tr>
              <a:tr h="906548">
                <a:tc>
                  <a:txBody>
                    <a:bodyPr/>
                    <a:lstStyle/>
                    <a:p>
                      <a:pPr algn="r"/>
                      <a:r>
                        <a:rPr lang="fa-IR" sz="2400" b="1" u="none" strike="noStrike" baseline="0" dirty="0" smtClean="0"/>
                        <a:t>حفظ امنیت انتقال پیام، جلوگیری از شنود، جاسوسی تلفنی، نقطه یابی به کمک تلفن همراه، اختلال و قطع ارتباط مخابراتی</a:t>
                      </a:r>
                      <a:endParaRPr lang="en-US" sz="2400" b="1" dirty="0"/>
                    </a:p>
                  </a:txBody>
                  <a:tcPr/>
                </a:tc>
                <a:tc>
                  <a:txBody>
                    <a:bodyPr/>
                    <a:lstStyle/>
                    <a:p>
                      <a:r>
                        <a:rPr lang="fa-IR" sz="2400" b="1" u="none" strike="noStrike" baseline="0" dirty="0" smtClean="0"/>
                        <a:t>حفاظت مخابرات</a:t>
                      </a:r>
                      <a:endParaRPr lang="en-US" sz="2400" b="1" dirty="0"/>
                    </a:p>
                  </a:txBody>
                  <a:tcPr/>
                </a:tc>
                <a:tc>
                  <a:txBody>
                    <a:bodyPr/>
                    <a:lstStyle/>
                    <a:p>
                      <a:r>
                        <a:rPr lang="fa-IR" sz="2400" b="1" dirty="0" smtClean="0"/>
                        <a:t>5</a:t>
                      </a:r>
                      <a:endParaRPr lang="en-US" sz="2400" b="1" dirty="0"/>
                    </a:p>
                  </a:txBody>
                  <a:tcPr/>
                </a:tc>
                <a:extLst>
                  <a:ext uri="{0D108BD9-81ED-4DB2-BD59-A6C34878D82A}">
                    <a16:rowId xmlns:a16="http://schemas.microsoft.com/office/drawing/2014/main" xmlns="" val="2224610013"/>
                  </a:ext>
                </a:extLst>
              </a:tr>
            </a:tbl>
          </a:graphicData>
        </a:graphic>
      </p:graphicFrame>
    </p:spTree>
    <p:extLst>
      <p:ext uri="{BB962C8B-B14F-4D97-AF65-F5344CB8AC3E}">
        <p14:creationId xmlns:p14="http://schemas.microsoft.com/office/powerpoint/2010/main" val="132264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836712"/>
            <a:ext cx="9073008" cy="4752528"/>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a:normAutofit/>
          </a:bodyPr>
          <a:lstStyle/>
          <a:p>
            <a:r>
              <a:rPr lang="fa-IR" sz="5400" dirty="0" smtClean="0"/>
              <a:t>با آرزوی سلامتی برای همگی وممنون از بذل توجهتان</a:t>
            </a:r>
            <a:endParaRPr lang="en-US" sz="5400" dirty="0"/>
          </a:p>
        </p:txBody>
      </p:sp>
    </p:spTree>
    <p:extLst>
      <p:ext uri="{BB962C8B-B14F-4D97-AF65-F5344CB8AC3E}">
        <p14:creationId xmlns:p14="http://schemas.microsoft.com/office/powerpoint/2010/main" val="182232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16632"/>
            <a:ext cx="12000656" cy="6912768"/>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a-IR" sz="6000" b="1" dirty="0">
                <a:latin typeface="BNazaninBold"/>
              </a:rPr>
              <a:t>اگر دفاع بر همه واجب شده مقدمات</a:t>
            </a:r>
            <a:br>
              <a:rPr lang="fa-IR" sz="6000" b="1" dirty="0">
                <a:latin typeface="BNazaninBold"/>
              </a:rPr>
            </a:br>
            <a:r>
              <a:rPr lang="fa-IR" sz="6000" b="1" dirty="0">
                <a:latin typeface="BNazaninBold"/>
              </a:rPr>
              <a:t>دفاع هم باید عمل شود، این طور</a:t>
            </a:r>
            <a:br>
              <a:rPr lang="fa-IR" sz="6000" b="1" dirty="0">
                <a:latin typeface="BNazaninBold"/>
              </a:rPr>
            </a:br>
            <a:r>
              <a:rPr lang="fa-IR" sz="6000" b="1" dirty="0">
                <a:latin typeface="BNazaninBold"/>
              </a:rPr>
              <a:t>نیست که واجب باشد بر ما که دفاع</a:t>
            </a:r>
            <a:br>
              <a:rPr lang="fa-IR" sz="6000" b="1" dirty="0">
                <a:latin typeface="BNazaninBold"/>
              </a:rPr>
            </a:br>
            <a:r>
              <a:rPr lang="fa-IR" sz="6000" b="1" dirty="0">
                <a:latin typeface="BNazaninBold"/>
              </a:rPr>
              <a:t>کنیم و ندانیم چه جور دفاع کنیم.</a:t>
            </a:r>
            <a:br>
              <a:rPr lang="fa-IR" sz="6000" b="1" dirty="0">
                <a:latin typeface="BNazaninBold"/>
              </a:rPr>
            </a:br>
            <a:r>
              <a:rPr lang="fa-IR" sz="6000" b="1" dirty="0">
                <a:latin typeface="BNazaninBold"/>
              </a:rPr>
              <a:t> ( امام خمینی"ره") 64/4/11</a:t>
            </a:r>
            <a:br>
              <a:rPr lang="fa-IR" sz="6000" b="1" dirty="0">
                <a:latin typeface="BNazaninBold"/>
              </a:rPr>
            </a:br>
            <a:endParaRPr lang="en-US" sz="6000" dirty="0"/>
          </a:p>
        </p:txBody>
      </p:sp>
    </p:spTree>
    <p:extLst>
      <p:ext uri="{BB962C8B-B14F-4D97-AF65-F5344CB8AC3E}">
        <p14:creationId xmlns:p14="http://schemas.microsoft.com/office/powerpoint/2010/main" val="40526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F5D70DE-7B4A-0C40-ABDC-161F568E34D7}"/>
              </a:ext>
            </a:extLst>
          </p:cNvPr>
          <p:cNvSpPr>
            <a:spLocks noGrp="1"/>
          </p:cNvSpPr>
          <p:nvPr>
            <p:ph type="title"/>
          </p:nvPr>
        </p:nvSpPr>
        <p:spPr>
          <a:xfrm>
            <a:off x="609600" y="274638"/>
            <a:ext cx="10972800" cy="1714202"/>
          </a:xfrm>
          <a:solidFill>
            <a:schemeClr val="accent1">
              <a:lumMod val="40000"/>
              <a:lumOff val="6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a-IR" sz="5400" b="1" dirty="0"/>
              <a:t>درس </a:t>
            </a:r>
            <a:r>
              <a:rPr lang="fa-IR" sz="5400" b="1" dirty="0" smtClean="0"/>
              <a:t>اول :آموزه های دفاعی</a:t>
            </a:r>
            <a:endParaRPr lang="fa-IR" sz="5400" b="1" dirty="0"/>
          </a:p>
        </p:txBody>
      </p:sp>
      <p:sp>
        <p:nvSpPr>
          <p:cNvPr id="3" name="نگهدارنده مکان محتوا 2">
            <a:extLst>
              <a:ext uri="{FF2B5EF4-FFF2-40B4-BE49-F238E27FC236}">
                <a16:creationId xmlns:a16="http://schemas.microsoft.com/office/drawing/2014/main" xmlns="" id="{236C1DEC-C3C9-7245-9C57-D8F9257667FE}"/>
              </a:ext>
            </a:extLst>
          </p:cNvPr>
          <p:cNvSpPr>
            <a:spLocks noGrp="1"/>
          </p:cNvSpPr>
          <p:nvPr>
            <p:ph idx="1"/>
          </p:nvPr>
        </p:nvSpPr>
        <p:spPr>
          <a:xfrm>
            <a:off x="191344" y="2420888"/>
            <a:ext cx="11737304" cy="4437112"/>
          </a:xfrm>
          <a:solidFill>
            <a:schemeClr val="accent1">
              <a:lumMod val="60000"/>
              <a:lumOff val="4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buNone/>
            </a:pPr>
            <a:r>
              <a:rPr lang="fa-IR" sz="4000" b="1" dirty="0"/>
              <a:t>پایه: </a:t>
            </a:r>
            <a:r>
              <a:rPr lang="fa-IR" sz="4000" b="1" dirty="0" smtClean="0"/>
              <a:t>دهم</a:t>
            </a:r>
            <a:r>
              <a:rPr lang="en-US" sz="4000" b="1" dirty="0"/>
              <a:t> </a:t>
            </a:r>
            <a:r>
              <a:rPr lang="fa-IR" sz="4000" b="1" dirty="0" smtClean="0"/>
              <a:t> دبیرستان و دوازدهم هنرستان</a:t>
            </a:r>
            <a:endParaRPr lang="fa-IR" sz="4000" b="1" dirty="0"/>
          </a:p>
          <a:p>
            <a:pPr marL="0" indent="0">
              <a:buNone/>
            </a:pPr>
            <a:r>
              <a:rPr lang="fa-IR" sz="4000" b="1" dirty="0"/>
              <a:t>دبیر:سهیلا قلخانی</a:t>
            </a:r>
          </a:p>
          <a:p>
            <a:pPr marL="0" indent="0">
              <a:buNone/>
            </a:pPr>
            <a:r>
              <a:rPr lang="fa-IR" sz="4000" b="1" dirty="0"/>
              <a:t>هنرستان:یاس</a:t>
            </a:r>
          </a:p>
          <a:p>
            <a:pPr marL="0" indent="0">
              <a:buNone/>
            </a:pPr>
            <a:r>
              <a:rPr lang="fa-IR" sz="4000" b="1" dirty="0" smtClean="0"/>
              <a:t>آموزش </a:t>
            </a:r>
            <a:r>
              <a:rPr lang="fa-IR" sz="4000" b="1" dirty="0"/>
              <a:t>و پرورش ناحیه یک </a:t>
            </a:r>
            <a:r>
              <a:rPr lang="fa-IR" sz="4000" b="1" dirty="0" smtClean="0"/>
              <a:t>کرمانشاه</a:t>
            </a:r>
            <a:endParaRPr lang="en-US" sz="4000" b="1" dirty="0" smtClean="0"/>
          </a:p>
          <a:p>
            <a:pPr marL="0" indent="0">
              <a:buNone/>
            </a:pPr>
            <a:r>
              <a:rPr lang="fa-IR" sz="4000" b="1" dirty="0" smtClean="0"/>
              <a:t>سال تحصیلی ۹۹-۱۴۰۰</a:t>
            </a:r>
            <a:endParaRPr lang="fa-IR" sz="4000" b="1" dirty="0"/>
          </a:p>
        </p:txBody>
      </p:sp>
    </p:spTree>
    <p:extLst>
      <p:ext uri="{BB962C8B-B14F-4D97-AF65-F5344CB8AC3E}">
        <p14:creationId xmlns:p14="http://schemas.microsoft.com/office/powerpoint/2010/main" val="137869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C696296-21AA-4641-B19A-4B3B74BB0AB0}"/>
              </a:ext>
            </a:extLst>
          </p:cNvPr>
          <p:cNvSpPr>
            <a:spLocks noGrp="1"/>
          </p:cNvSpPr>
          <p:nvPr>
            <p:ph type="title"/>
          </p:nvPr>
        </p:nvSpPr>
        <p:spPr>
          <a:xfrm>
            <a:off x="6312024" y="332656"/>
            <a:ext cx="5616624" cy="922114"/>
          </a:xfrm>
          <a:solidFill>
            <a:schemeClr val="accent1">
              <a:lumMod val="60000"/>
              <a:lumOff val="4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p>
            <a:r>
              <a:rPr lang="fa-IR" sz="6600" b="1" dirty="0" smtClean="0"/>
              <a:t>امنیت پایدار</a:t>
            </a:r>
            <a:endParaRPr lang="fa-IR" sz="6600" b="1" dirty="0"/>
          </a:p>
        </p:txBody>
      </p:sp>
      <p:pic>
        <p:nvPicPr>
          <p:cNvPr id="4" name="Content Placeholder 3"/>
          <p:cNvPicPr>
            <a:picLocks noGrp="1"/>
          </p:cNvPicPr>
          <p:nvPr>
            <p:ph idx="1"/>
          </p:nvPr>
        </p:nvPicPr>
        <p:blipFill>
          <a:blip r:embed="rId2"/>
          <a:stretch>
            <a:fillRect/>
          </a:stretch>
        </p:blipFill>
        <p:spPr>
          <a:xfrm>
            <a:off x="839416" y="1527176"/>
            <a:ext cx="11089232" cy="4998168"/>
          </a:xfrm>
          <a:prstGeom prst="rect">
            <a:avLst/>
          </a:prstGeom>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7918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65" y="548680"/>
            <a:ext cx="3925496" cy="5256584"/>
          </a:xfrm>
          <a:prstGeom prst="rect">
            <a:avLst/>
          </a:prstGeom>
        </p:spPr>
      </p:pic>
      <p:sp>
        <p:nvSpPr>
          <p:cNvPr id="3" name="Subtitle 2"/>
          <p:cNvSpPr>
            <a:spLocks noGrp="1"/>
          </p:cNvSpPr>
          <p:nvPr>
            <p:ph type="subTitle" idx="1"/>
          </p:nvPr>
        </p:nvSpPr>
        <p:spPr>
          <a:xfrm>
            <a:off x="4258112" y="332656"/>
            <a:ext cx="7920880" cy="6120680"/>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a:bodyPr>
          <a:lstStyle/>
          <a:p>
            <a:pPr algn="just"/>
            <a:r>
              <a:rPr lang="fa-IR" b="1" dirty="0" smtClean="0">
                <a:solidFill>
                  <a:schemeClr val="tx1"/>
                </a:solidFill>
                <a:latin typeface="AmuzehNewNormalPS"/>
              </a:rPr>
              <a:t>جمهوری </a:t>
            </a:r>
            <a:r>
              <a:rPr lang="fa-IR" b="1" dirty="0">
                <a:solidFill>
                  <a:schemeClr val="tx1"/>
                </a:solidFill>
                <a:latin typeface="AmuzehNewNormalPS"/>
              </a:rPr>
              <a:t>اسلامی  هم برای خود، هم برای دیگران  امنیّت را بزرگ ترین نعمت </a:t>
            </a:r>
            <a:r>
              <a:rPr lang="fa-IR" b="1" dirty="0" smtClean="0">
                <a:solidFill>
                  <a:schemeClr val="tx1"/>
                </a:solidFill>
                <a:latin typeface="AmuzehNewNormalPS"/>
              </a:rPr>
              <a:t>الهی </a:t>
            </a:r>
            <a:r>
              <a:rPr lang="fa-IR" b="1" dirty="0">
                <a:solidFill>
                  <a:schemeClr val="tx1"/>
                </a:solidFill>
                <a:latin typeface="AmuzehNewNormalPS"/>
              </a:rPr>
              <a:t>می داند و برای حفظ امنیّت خود می ایستد و دفاع می کند؛ این همیشه باید آویزهٔ </a:t>
            </a:r>
            <a:r>
              <a:rPr lang="fa-IR" b="1" dirty="0" smtClean="0">
                <a:solidFill>
                  <a:schemeClr val="tx1"/>
                </a:solidFill>
                <a:latin typeface="AmuzehNewNormalPS"/>
              </a:rPr>
              <a:t>گوش مسئولان </a:t>
            </a:r>
            <a:r>
              <a:rPr lang="fa-IR" b="1" dirty="0">
                <a:solidFill>
                  <a:schemeClr val="tx1"/>
                </a:solidFill>
                <a:latin typeface="AmuzehNewNormalPS"/>
              </a:rPr>
              <a:t>نیروهای مسلّح باشد: حفظ امنیّت کشور، حفظ امنیّت مرزها، حفظ امنیّت </a:t>
            </a:r>
            <a:r>
              <a:rPr lang="fa-IR" b="1" dirty="0" smtClean="0">
                <a:solidFill>
                  <a:schemeClr val="tx1"/>
                </a:solidFill>
                <a:latin typeface="AmuzehNewNormalPS"/>
              </a:rPr>
              <a:t>عمومیِ زندگی </a:t>
            </a:r>
            <a:r>
              <a:rPr lang="fa-IR" b="1" dirty="0">
                <a:solidFill>
                  <a:schemeClr val="tx1"/>
                </a:solidFill>
                <a:latin typeface="AmuzehNewNormalPS"/>
              </a:rPr>
              <a:t>مردم، چیزهایی است که به عهدهٔ مسئولانی است که در این زمینه فعّال </a:t>
            </a:r>
            <a:r>
              <a:rPr lang="fa-IR" b="1" dirty="0" smtClean="0">
                <a:solidFill>
                  <a:schemeClr val="tx1"/>
                </a:solidFill>
                <a:latin typeface="AmuzehNewNormalPS"/>
              </a:rPr>
              <a:t>اند امروز </a:t>
            </a:r>
            <a:r>
              <a:rPr lang="fa-IR" b="1" dirty="0">
                <a:solidFill>
                  <a:schemeClr val="tx1"/>
                </a:solidFill>
                <a:latin typeface="AmuzehNewNormalPS"/>
              </a:rPr>
              <a:t>بزرگ ترین مایهٔ تهدید در دنیا رژیم آمریکاست که بدون هیچ مهاری، </a:t>
            </a:r>
            <a:r>
              <a:rPr lang="fa-IR" b="1" dirty="0" smtClean="0">
                <a:solidFill>
                  <a:schemeClr val="tx1"/>
                </a:solidFill>
                <a:latin typeface="AmuzehNewNormalPS"/>
              </a:rPr>
              <a:t>بدون هیچ پایبندیِ </a:t>
            </a:r>
            <a:r>
              <a:rPr lang="fa-IR" b="1" dirty="0">
                <a:solidFill>
                  <a:schemeClr val="tx1"/>
                </a:solidFill>
                <a:latin typeface="AmuzehNewNormalPS"/>
              </a:rPr>
              <a:t>وجدانی و دینی ای، در هر کجایی که لازم بداند، دخالت های بی وجه می کند </a:t>
            </a:r>
            <a:r>
              <a:rPr lang="fa-IR" b="1" dirty="0" smtClean="0">
                <a:solidFill>
                  <a:schemeClr val="tx1"/>
                </a:solidFill>
                <a:latin typeface="AmuzehNewNormalPS"/>
              </a:rPr>
              <a:t>ودخالت </a:t>
            </a:r>
            <a:r>
              <a:rPr lang="fa-IR" b="1" dirty="0">
                <a:solidFill>
                  <a:schemeClr val="tx1"/>
                </a:solidFill>
                <a:latin typeface="AmuzehNewNormalPS"/>
              </a:rPr>
              <a:t>های نا امن کننده از او سر می زند؛ آمریکا دنیا را نا امن </a:t>
            </a:r>
            <a:r>
              <a:rPr lang="fa-IR" b="1" dirty="0" smtClean="0">
                <a:solidFill>
                  <a:schemeClr val="tx1"/>
                </a:solidFill>
                <a:latin typeface="AmuzehNewNormalPS"/>
              </a:rPr>
              <a:t>کرده است.</a:t>
            </a:r>
          </a:p>
          <a:p>
            <a:pPr algn="just"/>
            <a:r>
              <a:rPr lang="fa-IR" b="1" dirty="0">
                <a:solidFill>
                  <a:schemeClr val="tx1"/>
                </a:solidFill>
                <a:latin typeface="Amuzeh-New-Bold"/>
              </a:rPr>
              <a:t>حضرت آیت اللهّٰ خامنه ای، رهبر معظم انقلاب </a:t>
            </a:r>
            <a:r>
              <a:rPr lang="fa-IR" b="1" dirty="0" smtClean="0">
                <a:solidFill>
                  <a:schemeClr val="tx1"/>
                </a:solidFill>
                <a:latin typeface="Amuzeh-New-Bold"/>
              </a:rPr>
              <a:t>اسلامی.</a:t>
            </a:r>
            <a:endParaRPr lang="en-US" b="1" dirty="0">
              <a:solidFill>
                <a:schemeClr val="tx1"/>
              </a:solidFill>
            </a:endParaRPr>
          </a:p>
        </p:txBody>
      </p:sp>
    </p:spTree>
    <p:extLst>
      <p:ext uri="{BB962C8B-B14F-4D97-AF65-F5344CB8AC3E}">
        <p14:creationId xmlns:p14="http://schemas.microsoft.com/office/powerpoint/2010/main" val="2269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ction Button: Home 10">
            <a:hlinkClick r:id="" action="ppaction://hlinkshowjump?jump=firstslide" highlightClick="1"/>
          </p:cNvPr>
          <p:cNvSpPr/>
          <p:nvPr/>
        </p:nvSpPr>
        <p:spPr>
          <a:xfrm>
            <a:off x="5953124" y="6500834"/>
            <a:ext cx="500066" cy="357166"/>
          </a:xfrm>
          <a:prstGeom prst="actionButtonHome">
            <a:avLst/>
          </a:prstGeom>
          <a:solidFill>
            <a:schemeClr val="accent6">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Action Button: Forward or Next 11">
            <a:hlinkClick r:id="" action="ppaction://hlinkshowjump?jump=previousslide" highlightClick="1"/>
          </p:cNvPr>
          <p:cNvSpPr/>
          <p:nvPr/>
        </p:nvSpPr>
        <p:spPr>
          <a:xfrm>
            <a:off x="10096528" y="6500834"/>
            <a:ext cx="571472" cy="357166"/>
          </a:xfrm>
          <a:prstGeom prst="actionButtonForwardNex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334724" y="404664"/>
            <a:ext cx="11856640" cy="563231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fa-IR" sz="4000" b="1" dirty="0"/>
              <a:t>امنیت</a:t>
            </a:r>
          </a:p>
          <a:p>
            <a:r>
              <a:rPr lang="fa-IR" sz="4000" b="1" dirty="0"/>
              <a:t>امنیت، دوری از هرگونه تهدید یا حمله و نیز آمادگی برای رویارویی با خطرات است. مفهوم امنیت، نسبی و دارای شدت و ضعف است. به این معنا که امنیت در برخی موقعیت ها ْزمان ها و مکان های مختلف در ذهن افراد ارتقا یا کاهش می یابد. حال اگر کشوری علی رغم وجود تهدیدهای مختلف همچنان با مقاومت شرایط امنیتی مناسبی را حفظ کرده باشد، امنیت در آن کشور پایدار است .بنابراین برای دستیابی به امنیت پایدار همواره باید سطح آن را ارتقا بخشید که این امر با همکاری مسئولان و مردم محقق می شود.</a:t>
            </a:r>
            <a:endParaRPr lang="en-US" sz="4000" b="1" dirty="0"/>
          </a:p>
        </p:txBody>
      </p:sp>
    </p:spTree>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12192000" cy="1872208"/>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r>
              <a:rPr lang="fa-IR" sz="2800" b="1" dirty="0"/>
              <a:t>فعالیت ۱</a:t>
            </a:r>
            <a:br>
              <a:rPr lang="fa-IR" sz="2800" b="1" dirty="0"/>
            </a:br>
            <a:r>
              <a:rPr lang="fa-IR" sz="2800" b="1" dirty="0"/>
              <a:t>به صورت گروهی در طول یک هفته اخبار سراسری صدا و سیمای جمهوری اسلامی ایران را یا عنوان خبرهای روزنامه های رسمی کشور را پیگیری کنید.موارد ونمونه های ناامنی درکشورهای مختلف را طبقه بندی و به صورت جدول زیر به کلاس ارائه کنید.</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3236196765"/>
              </p:ext>
            </p:extLst>
          </p:nvPr>
        </p:nvGraphicFramePr>
        <p:xfrm>
          <a:off x="263352" y="2419541"/>
          <a:ext cx="11593287" cy="4186979"/>
        </p:xfrm>
        <a:graphic>
          <a:graphicData uri="http://schemas.openxmlformats.org/drawingml/2006/table">
            <a:tbl>
              <a:tblPr firstRow="1" bandRow="1">
                <a:tableStyleId>{BC89EF96-8CEA-46FF-86C4-4CE0E7609802}</a:tableStyleId>
              </a:tblPr>
              <a:tblGrid>
                <a:gridCol w="1159329"/>
                <a:gridCol w="1338410"/>
                <a:gridCol w="785455"/>
                <a:gridCol w="785453"/>
                <a:gridCol w="1178180"/>
                <a:gridCol w="706907"/>
                <a:gridCol w="2434908"/>
                <a:gridCol w="1225307"/>
                <a:gridCol w="1131052"/>
                <a:gridCol w="848286"/>
              </a:tblGrid>
              <a:tr h="724033">
                <a:tc>
                  <a:txBody>
                    <a:bodyPr/>
                    <a:lstStyle/>
                    <a:p>
                      <a:r>
                        <a:rPr lang="fa-IR" sz="1800" u="none" strike="noStrike" baseline="0" dirty="0" smtClean="0"/>
                        <a:t>جهانی</a:t>
                      </a:r>
                      <a:endParaRPr lang="en-US" dirty="0"/>
                    </a:p>
                  </a:txBody>
                  <a:tcPr/>
                </a:tc>
                <a:tc>
                  <a:txBody>
                    <a:bodyPr/>
                    <a:lstStyle/>
                    <a:p>
                      <a:r>
                        <a:rPr lang="fa-IR" sz="1800" u="none" strike="noStrike" baseline="0" dirty="0" smtClean="0"/>
                        <a:t>منطقه ای</a:t>
                      </a:r>
                      <a:endParaRPr lang="en-US" dirty="0"/>
                    </a:p>
                  </a:txBody>
                  <a:tcPr/>
                </a:tc>
                <a:tc>
                  <a:txBody>
                    <a:bodyPr/>
                    <a:lstStyle/>
                    <a:p>
                      <a:r>
                        <a:rPr lang="fa-IR" sz="1800" u="none" strike="noStrike" baseline="0" dirty="0" smtClean="0"/>
                        <a:t>ملی</a:t>
                      </a:r>
                      <a:endParaRPr lang="en-US" dirty="0"/>
                    </a:p>
                  </a:txBody>
                  <a:tcPr/>
                </a:tc>
                <a:tc>
                  <a:txBody>
                    <a:bodyPr/>
                    <a:lstStyle/>
                    <a:p>
                      <a:r>
                        <a:rPr lang="fa-IR" sz="1800" u="none" strike="noStrike" baseline="0" dirty="0" smtClean="0"/>
                        <a:t>محلی</a:t>
                      </a:r>
                      <a:endParaRPr lang="en-US" dirty="0"/>
                    </a:p>
                  </a:txBody>
                  <a:tcPr/>
                </a:tc>
                <a:tc>
                  <a:txBody>
                    <a:bodyPr/>
                    <a:lstStyle/>
                    <a:p>
                      <a:r>
                        <a:rPr lang="fa-IR" sz="1800" u="none" strike="noStrike" baseline="0" dirty="0" smtClean="0"/>
                        <a:t>خانوادگی</a:t>
                      </a:r>
                      <a:endParaRPr lang="en-US" dirty="0"/>
                    </a:p>
                  </a:txBody>
                  <a:tcPr/>
                </a:tc>
                <a:tc>
                  <a:txBody>
                    <a:bodyPr/>
                    <a:lstStyle/>
                    <a:p>
                      <a:r>
                        <a:rPr lang="fa-IR" sz="1800" u="none" strike="noStrike" baseline="0" dirty="0" smtClean="0"/>
                        <a:t>فردی</a:t>
                      </a:r>
                      <a:endParaRPr lang="en-US" dirty="0"/>
                    </a:p>
                  </a:txBody>
                  <a:tcPr/>
                </a:tc>
                <a:tc>
                  <a:txBody>
                    <a:bodyPr/>
                    <a:lstStyle/>
                    <a:p>
                      <a:r>
                        <a:rPr lang="fa-IR" sz="1800" dirty="0" smtClean="0"/>
                        <a:t>موارد وموضوع ناامنی</a:t>
                      </a:r>
                      <a:endParaRPr lang="en-US" sz="1800" b="1" dirty="0"/>
                    </a:p>
                  </a:txBody>
                  <a:tcPr/>
                </a:tc>
                <a:tc>
                  <a:txBody>
                    <a:bodyPr/>
                    <a:lstStyle/>
                    <a:p>
                      <a:r>
                        <a:rPr lang="fa-IR" sz="1800" dirty="0" smtClean="0"/>
                        <a:t>منبع خبر وتاریخ انتشار</a:t>
                      </a:r>
                      <a:endParaRPr lang="en-US" sz="1800" b="1" dirty="0"/>
                    </a:p>
                  </a:txBody>
                  <a:tcPr/>
                </a:tc>
                <a:tc>
                  <a:txBody>
                    <a:bodyPr/>
                    <a:lstStyle/>
                    <a:p>
                      <a:r>
                        <a:rPr lang="fa-IR" sz="1800" dirty="0" smtClean="0"/>
                        <a:t>نام کشور</a:t>
                      </a:r>
                      <a:endParaRPr lang="en-US" sz="1800" b="1" dirty="0"/>
                    </a:p>
                  </a:txBody>
                  <a:tcPr/>
                </a:tc>
                <a:tc>
                  <a:txBody>
                    <a:bodyPr/>
                    <a:lstStyle/>
                    <a:p>
                      <a:r>
                        <a:rPr lang="fa-IR" sz="1800" dirty="0" smtClean="0"/>
                        <a:t>ردیف</a:t>
                      </a:r>
                      <a:endParaRPr lang="en-US" sz="1800" b="1" dirty="0"/>
                    </a:p>
                  </a:txBody>
                  <a:tcPr/>
                </a:tc>
              </a:tr>
              <a:tr h="941243">
                <a:tc>
                  <a:txBody>
                    <a:bodyPr/>
                    <a:lstStyle/>
                    <a:p>
                      <a:endParaRPr lang="en-US" sz="2000" b="1"/>
                    </a:p>
                  </a:txBody>
                  <a:tcPr/>
                </a:tc>
                <a:tc>
                  <a:txBody>
                    <a:bodyPr/>
                    <a:lstStyle/>
                    <a:p>
                      <a:r>
                        <a:rPr lang="fa-IR" sz="2000" b="1" dirty="0" smtClean="0"/>
                        <a:t>*</a:t>
                      </a:r>
                      <a:endParaRPr lang="en-US" sz="2000" b="1" dirty="0"/>
                    </a:p>
                  </a:txBody>
                  <a:tcPr/>
                </a:tc>
                <a:tc>
                  <a:txBody>
                    <a:bodyPr/>
                    <a:lstStyle/>
                    <a:p>
                      <a:endParaRPr lang="en-US" sz="2000" b="1" dirty="0"/>
                    </a:p>
                  </a:txBody>
                  <a:tcPr/>
                </a:tc>
                <a:tc>
                  <a:txBody>
                    <a:bodyPr/>
                    <a:lstStyle/>
                    <a:p>
                      <a:endParaRPr lang="en-US" sz="2000" b="1" dirty="0"/>
                    </a:p>
                  </a:txBody>
                  <a:tcPr/>
                </a:tc>
                <a:tc>
                  <a:txBody>
                    <a:bodyPr/>
                    <a:lstStyle/>
                    <a:p>
                      <a:endParaRPr lang="en-US" sz="2000" b="1" dirty="0"/>
                    </a:p>
                  </a:txBody>
                  <a:tcPr/>
                </a:tc>
                <a:tc>
                  <a:txBody>
                    <a:bodyPr/>
                    <a:lstStyle/>
                    <a:p>
                      <a:endParaRPr lang="en-US" sz="20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1" u="none" strike="noStrike" kern="1200" cap="none" spc="0" normalizeH="0" baseline="0" noProof="0" dirty="0" smtClean="0">
                          <a:ln>
                            <a:noFill/>
                          </a:ln>
                          <a:effectLst/>
                          <a:uLnTx/>
                          <a:uFillTx/>
                        </a:rPr>
                        <a:t>بمب گذاری طالبان در قندهار</a:t>
                      </a:r>
                    </a:p>
                    <a:p>
                      <a:endParaRPr lang="en-US" sz="2000"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1" u="none" strike="noStrike" kern="1200" cap="none" spc="0" normalizeH="0" baseline="0" noProof="0" dirty="0" smtClean="0">
                          <a:ln>
                            <a:noFill/>
                          </a:ln>
                          <a:effectLst/>
                          <a:uLnTx/>
                          <a:uFillTx/>
                        </a:rPr>
                        <a:t>صدا و سیما-۹۸</a:t>
                      </a:r>
                    </a:p>
                    <a:p>
                      <a:endParaRPr lang="en-US" sz="2000" b="1" dirty="0"/>
                    </a:p>
                  </a:txBody>
                  <a:tcPr/>
                </a:tc>
                <a:tc>
                  <a:txBody>
                    <a:bodyPr/>
                    <a:lstStyle/>
                    <a:p>
                      <a:r>
                        <a:rPr lang="fa-IR" sz="2000" b="1" dirty="0"/>
                        <a:t>افغانستان</a:t>
                      </a:r>
                    </a:p>
                  </a:txBody>
                  <a:tcPr anchor="ctr"/>
                </a:tc>
                <a:tc>
                  <a:txBody>
                    <a:bodyPr/>
                    <a:lstStyle/>
                    <a:p>
                      <a:r>
                        <a:rPr lang="fa-IR" sz="2000" b="1" dirty="0" smtClean="0"/>
                        <a:t>۱</a:t>
                      </a:r>
                      <a:endParaRPr lang="fa-IR" sz="2000" b="1" dirty="0"/>
                    </a:p>
                  </a:txBody>
                  <a:tcPr anchor="ctr"/>
                </a:tc>
              </a:tr>
              <a:tr h="724033">
                <a:tc>
                  <a:txBody>
                    <a:bodyPr/>
                    <a:lstStyle/>
                    <a:p>
                      <a:r>
                        <a:rPr lang="fa-IR" sz="2000" b="1" dirty="0" smtClean="0"/>
                        <a:t>*</a:t>
                      </a:r>
                      <a:endParaRPr lang="en-US" sz="2000" b="1" dirty="0"/>
                    </a:p>
                  </a:txBody>
                  <a:tcPr/>
                </a:tc>
                <a:tc>
                  <a:txBody>
                    <a:bodyPr/>
                    <a:lstStyle/>
                    <a:p>
                      <a:endParaRPr lang="en-US" sz="2000" b="1"/>
                    </a:p>
                  </a:txBody>
                  <a:tcPr/>
                </a:tc>
                <a:tc>
                  <a:txBody>
                    <a:bodyPr/>
                    <a:lstStyle/>
                    <a:p>
                      <a:endParaRPr lang="en-US" sz="2000" b="1"/>
                    </a:p>
                  </a:txBody>
                  <a:tcPr/>
                </a:tc>
                <a:tc>
                  <a:txBody>
                    <a:bodyPr/>
                    <a:lstStyle/>
                    <a:p>
                      <a:endParaRPr lang="en-US" sz="2000" b="1"/>
                    </a:p>
                  </a:txBody>
                  <a:tcPr/>
                </a:tc>
                <a:tc>
                  <a:txBody>
                    <a:bodyPr/>
                    <a:lstStyle/>
                    <a:p>
                      <a:endParaRPr lang="en-US" sz="2000" b="1"/>
                    </a:p>
                  </a:txBody>
                  <a:tcPr/>
                </a:tc>
                <a:tc>
                  <a:txBody>
                    <a:bodyPr/>
                    <a:lstStyle/>
                    <a:p>
                      <a:endParaRPr lang="en-US" sz="2000" b="1" dirty="0"/>
                    </a:p>
                  </a:txBody>
                  <a:tcPr/>
                </a:tc>
                <a:tc>
                  <a:txBody>
                    <a:bodyPr/>
                    <a:lstStyle/>
                    <a:p>
                      <a:r>
                        <a:rPr lang="fa-IR" sz="2000" b="1" dirty="0" smtClean="0"/>
                        <a:t>تیراندازی در مدرسه‌­ای در آمریکا</a:t>
                      </a:r>
                      <a:endParaRPr lang="en-US" sz="2000" b="1" dirty="0"/>
                    </a:p>
                  </a:txBody>
                  <a:tcPr/>
                </a:tc>
                <a:tc>
                  <a:txBody>
                    <a:bodyPr/>
                    <a:lstStyle/>
                    <a:p>
                      <a:r>
                        <a:rPr lang="fa-IR" sz="2000" b="1" dirty="0" smtClean="0"/>
                        <a:t>خبرگزاری تسنیم</a:t>
                      </a:r>
                      <a:endParaRPr lang="en-US" sz="2000" b="1" dirty="0"/>
                    </a:p>
                  </a:txBody>
                  <a:tcPr/>
                </a:tc>
                <a:tc>
                  <a:txBody>
                    <a:bodyPr/>
                    <a:lstStyle/>
                    <a:p>
                      <a:r>
                        <a:rPr lang="fa-IR" sz="2000" b="1" dirty="0" smtClean="0"/>
                        <a:t>آمریکا</a:t>
                      </a:r>
                      <a:endParaRPr lang="en-US" sz="2000" b="1" dirty="0"/>
                    </a:p>
                  </a:txBody>
                  <a:tcPr/>
                </a:tc>
                <a:tc>
                  <a:txBody>
                    <a:bodyPr/>
                    <a:lstStyle/>
                    <a:p>
                      <a:r>
                        <a:rPr lang="fa-IR" sz="2000" b="1" dirty="0" smtClean="0"/>
                        <a:t>۲</a:t>
                      </a:r>
                      <a:endParaRPr lang="en-US" sz="2000" b="1" dirty="0"/>
                    </a:p>
                  </a:txBody>
                  <a:tcPr/>
                </a:tc>
              </a:tr>
              <a:tr h="1158453">
                <a:tc>
                  <a:txBody>
                    <a:bodyPr/>
                    <a:lstStyle/>
                    <a:p>
                      <a:endParaRPr lang="en-US" sz="2000" b="1" dirty="0"/>
                    </a:p>
                  </a:txBody>
                  <a:tcPr/>
                </a:tc>
                <a:tc>
                  <a:txBody>
                    <a:bodyPr/>
                    <a:lstStyle/>
                    <a:p>
                      <a:r>
                        <a:rPr lang="fa-IR" sz="2000" b="1" dirty="0" smtClean="0"/>
                        <a:t>*</a:t>
                      </a:r>
                      <a:endParaRPr lang="en-US" sz="2000" b="1" dirty="0"/>
                    </a:p>
                  </a:txBody>
                  <a:tcPr/>
                </a:tc>
                <a:tc>
                  <a:txBody>
                    <a:bodyPr/>
                    <a:lstStyle/>
                    <a:p>
                      <a:endParaRPr lang="en-US" sz="2000" b="1"/>
                    </a:p>
                  </a:txBody>
                  <a:tcPr/>
                </a:tc>
                <a:tc>
                  <a:txBody>
                    <a:bodyPr/>
                    <a:lstStyle/>
                    <a:p>
                      <a:endParaRPr lang="en-US" sz="2000" b="1"/>
                    </a:p>
                  </a:txBody>
                  <a:tcPr/>
                </a:tc>
                <a:tc>
                  <a:txBody>
                    <a:bodyPr/>
                    <a:lstStyle/>
                    <a:p>
                      <a:endParaRPr lang="en-US" sz="2000" b="1" dirty="0"/>
                    </a:p>
                  </a:txBody>
                  <a:tcPr/>
                </a:tc>
                <a:tc>
                  <a:txBody>
                    <a:bodyPr/>
                    <a:lstStyle/>
                    <a:p>
                      <a:endParaRPr lang="en-US" sz="2000" b="1"/>
                    </a:p>
                  </a:txBody>
                  <a:tcPr/>
                </a:tc>
                <a:tc>
                  <a:txBody>
                    <a:bodyPr/>
                    <a:lstStyle/>
                    <a:p>
                      <a:r>
                        <a:rPr lang="fa-IR" sz="2000" b="1" dirty="0" smtClean="0"/>
                        <a:t>حمله موشکی</a:t>
                      </a:r>
                      <a:r>
                        <a:rPr lang="fa-IR" sz="2000" b="1" baseline="0" dirty="0" smtClean="0"/>
                        <a:t> </a:t>
                      </a:r>
                      <a:r>
                        <a:rPr lang="fa-IR" sz="2000" b="1" dirty="0" smtClean="0"/>
                        <a:t>نیروهای یمنی به فرودگاه نجران عربستان</a:t>
                      </a:r>
                      <a:endParaRPr lang="en-US" sz="2000" b="1" dirty="0"/>
                    </a:p>
                  </a:txBody>
                  <a:tcPr/>
                </a:tc>
                <a:tc>
                  <a:txBody>
                    <a:bodyPr/>
                    <a:lstStyle/>
                    <a:p>
                      <a:r>
                        <a:rPr lang="fa-IR" sz="2000" b="1" dirty="0" smtClean="0"/>
                        <a:t>باشگاه خبرنگاران</a:t>
                      </a:r>
                      <a:r>
                        <a:rPr lang="fa-IR" sz="2000" b="1" baseline="0" dirty="0" smtClean="0"/>
                        <a:t> جوان</a:t>
                      </a:r>
                      <a:r>
                        <a:rPr lang="fa-IR" sz="2000" b="1" dirty="0" smtClean="0">
                          <a:hlinkClick r:id="rId3"/>
                        </a:rPr>
                        <a:t> </a:t>
                      </a:r>
                      <a:endParaRPr lang="en-US" sz="2000" b="1" dirty="0">
                        <a:solidFill>
                          <a:schemeClr val="tx1"/>
                        </a:solidFill>
                      </a:endParaRPr>
                    </a:p>
                  </a:txBody>
                  <a:tcPr/>
                </a:tc>
                <a:tc>
                  <a:txBody>
                    <a:bodyPr/>
                    <a:lstStyle/>
                    <a:p>
                      <a:r>
                        <a:rPr lang="fa-IR" sz="2000" b="1" dirty="0" smtClean="0"/>
                        <a:t>عربستان</a:t>
                      </a:r>
                      <a:endParaRPr lang="en-US" sz="2000" b="1" dirty="0"/>
                    </a:p>
                  </a:txBody>
                  <a:tcPr/>
                </a:tc>
                <a:tc>
                  <a:txBody>
                    <a:bodyPr/>
                    <a:lstStyle/>
                    <a:p>
                      <a:r>
                        <a:rPr lang="fa-IR" sz="2000" b="1" dirty="0" smtClean="0"/>
                        <a:t>۳</a:t>
                      </a:r>
                      <a:endParaRPr lang="en-US" sz="2000" b="1" dirty="0"/>
                    </a:p>
                  </a:txBody>
                  <a:tcPr/>
                </a:tc>
              </a:tr>
              <a:tr h="574620">
                <a:tc>
                  <a:txBody>
                    <a:bodyPr/>
                    <a:lstStyle/>
                    <a:p>
                      <a:endParaRPr lang="en-US" sz="2000" b="1" dirty="0"/>
                    </a:p>
                  </a:txBody>
                  <a:tcPr/>
                </a:tc>
                <a:tc>
                  <a:txBody>
                    <a:bodyPr/>
                    <a:lstStyle/>
                    <a:p>
                      <a:endParaRPr lang="en-US" sz="2000" b="1" dirty="0"/>
                    </a:p>
                  </a:txBody>
                  <a:tcPr/>
                </a:tc>
                <a:tc>
                  <a:txBody>
                    <a:bodyPr/>
                    <a:lstStyle/>
                    <a:p>
                      <a:r>
                        <a:rPr lang="fa-IR" sz="2000" b="1" dirty="0" smtClean="0"/>
                        <a:t>*</a:t>
                      </a:r>
                      <a:endParaRPr lang="en-US" sz="2000" b="1" dirty="0"/>
                    </a:p>
                  </a:txBody>
                  <a:tcPr/>
                </a:tc>
                <a:tc>
                  <a:txBody>
                    <a:bodyPr/>
                    <a:lstStyle/>
                    <a:p>
                      <a:endParaRPr lang="en-US" sz="2000" b="1" dirty="0"/>
                    </a:p>
                  </a:txBody>
                  <a:tcPr/>
                </a:tc>
                <a:tc>
                  <a:txBody>
                    <a:bodyPr/>
                    <a:lstStyle/>
                    <a:p>
                      <a:endParaRPr lang="en-US" sz="2000" b="1" dirty="0"/>
                    </a:p>
                  </a:txBody>
                  <a:tcPr/>
                </a:tc>
                <a:tc>
                  <a:txBody>
                    <a:bodyPr/>
                    <a:lstStyle/>
                    <a:p>
                      <a:endParaRPr lang="en-US" sz="2000" b="1" dirty="0"/>
                    </a:p>
                  </a:txBody>
                  <a:tcPr/>
                </a:tc>
                <a:tc>
                  <a:txBody>
                    <a:bodyPr/>
                    <a:lstStyle/>
                    <a:p>
                      <a:r>
                        <a:rPr lang="fa-IR" sz="2000" b="1" dirty="0" smtClean="0"/>
                        <a:t>عملیات تروریستی داعش</a:t>
                      </a:r>
                      <a:endParaRPr lang="en-US" sz="2000" b="1" dirty="0"/>
                    </a:p>
                  </a:txBody>
                  <a:tcPr/>
                </a:tc>
                <a:tc>
                  <a:txBody>
                    <a:bodyPr/>
                    <a:lstStyle/>
                    <a:p>
                      <a:r>
                        <a:rPr lang="fa-IR" sz="2000" b="1" dirty="0" smtClean="0"/>
                        <a:t>اینترنت</a:t>
                      </a:r>
                      <a:endParaRPr lang="en-US" sz="2000" b="1" dirty="0"/>
                    </a:p>
                  </a:txBody>
                  <a:tcPr/>
                </a:tc>
                <a:tc>
                  <a:txBody>
                    <a:bodyPr/>
                    <a:lstStyle/>
                    <a:p>
                      <a:r>
                        <a:rPr lang="fa-IR" sz="2000" b="1" dirty="0" smtClean="0"/>
                        <a:t>سوریه</a:t>
                      </a:r>
                      <a:endParaRPr lang="en-US" sz="2000" b="1" dirty="0"/>
                    </a:p>
                  </a:txBody>
                  <a:tcPr/>
                </a:tc>
                <a:tc>
                  <a:txBody>
                    <a:bodyPr/>
                    <a:lstStyle/>
                    <a:p>
                      <a:r>
                        <a:rPr lang="fa-IR" sz="2000" b="1" dirty="0" smtClean="0"/>
                        <a:t>۴</a:t>
                      </a:r>
                      <a:endParaRPr lang="en-US" sz="2000" b="1" dirty="0"/>
                    </a:p>
                  </a:txBody>
                  <a:tcPr/>
                </a:tc>
              </a:tr>
            </a:tbl>
          </a:graphicData>
        </a:graphic>
      </p:graphicFrame>
    </p:spTree>
    <p:extLst>
      <p:ext uri="{BB962C8B-B14F-4D97-AF65-F5344CB8AC3E}">
        <p14:creationId xmlns:p14="http://schemas.microsoft.com/office/powerpoint/2010/main" val="399233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352" y="260648"/>
            <a:ext cx="11784632" cy="2232248"/>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p>
            <a:pPr algn="r"/>
            <a:r>
              <a:rPr lang="fa-IR" dirty="0">
                <a:solidFill>
                  <a:schemeClr val="tx1"/>
                </a:solidFill>
              </a:rPr>
              <a:t>همهٔ مردم کشور، از جمله ما دانش آموزان در برقراری امنیت، افزایش سطح امنیت و پایداری آن سهیم هستیم و تلاش می کنیم در همهٔ زمینه های اجتماعی، فرهنگی، اقتصادی و سیاسی، کشوری امن داشته باشیم.</a:t>
            </a: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2852937"/>
            <a:ext cx="10225136" cy="3312368"/>
          </a:xfrm>
          <a:prstGeom prst="rect">
            <a:avLst/>
          </a:prstGeom>
        </p:spPr>
      </p:pic>
    </p:spTree>
    <p:extLst>
      <p:ext uri="{BB962C8B-B14F-4D97-AF65-F5344CB8AC3E}">
        <p14:creationId xmlns:p14="http://schemas.microsoft.com/office/powerpoint/2010/main" val="2083688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