
<file path=[Content_Types].xml><?xml version="1.0" encoding="utf-8"?>
<Types xmlns="http://schemas.openxmlformats.org/package/2006/content-types">
  <Default ContentType="image/x-emf" Extension="emf"/>
  <Default ContentType="image/png" Extension="png"/>
  <Default ContentType="application/vnd.openxmlformats-package.relationships+xml" Extension="rels"/>
  <Default ContentType="application/xml" Extension="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3.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5.xml"/>
  <Override ContentType="application/vnd.openxmlformats-officedocument.presentationml.slide+xml" PartName="/ppt/slides/slide18.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6.xml"/>
  <Override ContentType="application/vnd.openxmlformats-officedocument.presentationml.slide+xml" PartName="/ppt/slides/slide1.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presentationml.presentation.main+xml" PartName="/ppt/presentation.xml"/>
  <Override ContentType="application/vnd.openxmlformats-officedocument.presentationml.tableStyles+xml" PartName="/ppt/tableStyles1.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940675A-B579-460E-94D1-54222C63F5DA}" styleName="No Style, Table Grid">
    <a:wholeTbl>
      <a:tcTxStyle>
        <a:fontRef idx="minor">
          <a:scrgbClr b="0" g="0" r="0"/>
        </a:fontRef>
        <a:schemeClr val="tx1"/>
      </a:tcTxStyle>
      <a:tcStyle>
        <a:tcBdr>
          <a:left>
            <a:ln cmpd="sng" w="12700">
              <a:solidFill>
                <a:schemeClr val="tx1"/>
              </a:solidFill>
            </a:ln>
          </a:left>
          <a:right>
            <a:ln cmpd="sng" w="12700">
              <a:solidFill>
                <a:schemeClr val="tx1"/>
              </a:solidFill>
            </a:ln>
          </a:right>
          <a:top>
            <a:ln cmpd="sng" w="12700">
              <a:solidFill>
                <a:schemeClr val="tx1"/>
              </a:solidFill>
            </a:ln>
          </a:top>
          <a:bottom>
            <a:ln cmpd="sng" w="12700">
              <a:solidFill>
                <a:schemeClr val="tx1"/>
              </a:solidFill>
            </a:ln>
          </a:bottom>
          <a:insideH>
            <a:ln cmpd="sng" w="12700">
              <a:solidFill>
                <a:schemeClr val="tx1"/>
              </a:solidFill>
            </a:ln>
          </a:insideH>
          <a:insideV>
            <a:ln cmpd="sng" w="12700">
              <a:solidFill>
                <a:schemeClr val="tx1"/>
              </a:solidFill>
            </a:ln>
          </a:insideV>
        </a:tcBdr>
        <a:fill>
          <a:noFill/>
        </a:fill>
      </a:tcStyle>
    </a:wholeTbl>
  </a:tblStyle>
  <a:tblStyle styleId="{D7AC3CCA-C797-4891-BE02-D94E43425B78}" styleName="Medium Style 4">
    <a:wholeTbl>
      <a:tcTxStyle>
        <a:fontRef idx="minor">
          <a:scrgbClr b="0" g="0" r="0"/>
        </a:fontRef>
        <a:schemeClr val="dk1"/>
      </a:tcTxStyle>
      <a:tcStyle>
        <a:tcBdr>
          <a:left>
            <a:ln cmpd="sng" w="12700">
              <a:solidFill>
                <a:schemeClr val="dk1"/>
              </a:solidFill>
            </a:ln>
          </a:left>
          <a:right>
            <a:ln cmpd="sng" w="12700">
              <a:solidFill>
                <a:schemeClr val="dk1"/>
              </a:solidFill>
            </a:ln>
          </a:right>
          <a:top>
            <a:ln cmpd="sng" w="12700">
              <a:solidFill>
                <a:schemeClr val="dk1"/>
              </a:solidFill>
            </a:ln>
          </a:top>
          <a:bottom>
            <a:ln cmpd="sng" w="12700">
              <a:solidFill>
                <a:schemeClr val="dk1"/>
              </a:solidFill>
            </a:ln>
          </a:bottom>
          <a:insideH>
            <a:ln cmpd="sng" w="12700">
              <a:solidFill>
                <a:schemeClr val="dk1"/>
              </a:solidFill>
            </a:ln>
          </a:insideH>
          <a:insideV>
            <a:ln cmpd="sng" w="12700">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cmpd="sng" w="25400">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b="0" g="0" r="0"/>
        </a:fontRef>
        <a:schemeClr val="tx1"/>
      </a:tcTxStyle>
      <a:tcStyle>
        <a:tcBdr>
          <a:left>
            <a:ln cmpd="sng" w="12700">
              <a:solidFill>
                <a:schemeClr val="tx1"/>
              </a:solidFill>
            </a:ln>
          </a:left>
          <a:right>
            <a:ln cmpd="sng" w="12700">
              <a:solidFill>
                <a:schemeClr val="tx1"/>
              </a:solidFill>
            </a:ln>
          </a:right>
          <a:top>
            <a:ln cmpd="sng" w="12700">
              <a:solidFill>
                <a:schemeClr val="tx1"/>
              </a:solidFill>
            </a:ln>
          </a:top>
          <a:bottom>
            <a:ln cmpd="sng" w="12700">
              <a:solidFill>
                <a:schemeClr val="tx1"/>
              </a:solidFill>
            </a:ln>
          </a:bottom>
          <a:insideH>
            <a:ln cmpd="sng" w="12700">
              <a:solidFill>
                <a:schemeClr val="tx1"/>
              </a:solidFill>
            </a:ln>
          </a:insideH>
          <a:insideV>
            <a:ln cmpd="sng" w="12700">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cmpd="dbl" w="50800">
              <a:solidFill>
                <a:schemeClr val="tx1"/>
              </a:solidFill>
            </a:ln>
          </a:top>
        </a:tcBdr>
        <a:fill>
          <a:noFill/>
        </a:fill>
      </a:tcStyle>
    </a:lastRow>
    <a:firstRow>
      <a:tcTxStyle b="on"/>
      <a:tcStyle>
        <a:tcBdr>
          <a:bottom>
            <a:ln cmpd="sng" w="25400">
              <a:solidFill>
                <a:schemeClr val="tx1"/>
              </a:solidFill>
            </a:ln>
          </a:bottom>
        </a:tcBdr>
        <a:fill>
          <a:noFill/>
        </a:fill>
      </a:tcStyle>
    </a:firstRow>
  </a:tblStyle>
</a:tblStyleLst>
</file>

<file path=ppt/_rels/presentation.xml.rels><?xml version="1.0" encoding="UTF-8" standalone="yes"?><Relationships xmlns="http://schemas.openxmlformats.org/package/2006/relationships"><Relationship Id="rId12" Type="http://schemas.openxmlformats.org/officeDocument/2006/relationships/slide" Target="slides/slide8.xml"/><Relationship Id="rId28" Type="http://schemas.openxmlformats.org/officeDocument/2006/relationships/slide" Target="slides/slide24.xml"/><Relationship Id="rId16" Type="http://schemas.openxmlformats.org/officeDocument/2006/relationships/slide" Target="slides/slide12.xml"/><Relationship Id="rId20" Type="http://schemas.openxmlformats.org/officeDocument/2006/relationships/slide" Target="slides/slide16.xml"/><Relationship Id="rId15" Type="http://schemas.openxmlformats.org/officeDocument/2006/relationships/slide" Target="slides/slide11.xml"/><Relationship Id="rId11" Type="http://schemas.openxmlformats.org/officeDocument/2006/relationships/slide" Target="slides/slide7.xml"/><Relationship Id="rId25" Type="http://schemas.openxmlformats.org/officeDocument/2006/relationships/slide" Target="slides/slide21.xml"/><Relationship Id="rId7" Type="http://schemas.openxmlformats.org/officeDocument/2006/relationships/slide" Target="slides/slide3.xml"/><Relationship Id="rId14" Type="http://schemas.openxmlformats.org/officeDocument/2006/relationships/slide" Target="slides/slide10.xml"/><Relationship Id="rId29" Type="http://schemas.openxmlformats.org/officeDocument/2006/relationships/slide" Target="slides/slide25.xml"/><Relationship Id="rId27" Type="http://schemas.openxmlformats.org/officeDocument/2006/relationships/slide" Target="slides/slide23.xml"/><Relationship Id="rId8" Type="http://schemas.openxmlformats.org/officeDocument/2006/relationships/slide" Target="slides/slide4.xml"/><Relationship Id="rId13"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 Target="slides/slide5.xml"/><Relationship Id="rId1" Type="http://schemas.openxmlformats.org/officeDocument/2006/relationships/theme" Target="theme/theme1.xml"/><Relationship Id="rId22" Type="http://schemas.openxmlformats.org/officeDocument/2006/relationships/slide" Target="slides/slide18.xml"/><Relationship Id="rId30" Type="http://schemas.openxmlformats.org/officeDocument/2006/relationships/slide" Target="slides/slide26.xml"/><Relationship Id="rId18" Type="http://schemas.openxmlformats.org/officeDocument/2006/relationships/slide" Target="slides/slide14.xml"/><Relationship Id="rId5" Type="http://schemas.openxmlformats.org/officeDocument/2006/relationships/slide" Target="slides/slide1.xml"/><Relationship Id="rId26" Type="http://schemas.openxmlformats.org/officeDocument/2006/relationships/slide" Target="slides/slide22.xml"/><Relationship Id="rId24" Type="http://schemas.openxmlformats.org/officeDocument/2006/relationships/slide" Target="slides/slide20.xml"/><Relationship Id="rId2" Type="http://schemas.openxmlformats.org/officeDocument/2006/relationships/presProps" Target="presProps1.xml"/><Relationship Id="rId21" Type="http://schemas.openxmlformats.org/officeDocument/2006/relationships/slide" Target="slides/slide17.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17" Type="http://schemas.openxmlformats.org/officeDocument/2006/relationships/slide" Target="slides/slide13.xml"/><Relationship Id="rId3" Type="http://schemas.openxmlformats.org/officeDocument/2006/relationships/tableStyles" Target="tableStyles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C5E49C-48FB-4342-9D20-C4878C281521}"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31813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5E49C-48FB-4342-9D20-C4878C281521}"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272910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5E49C-48FB-4342-9D20-C4878C281521}"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228495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C5E49C-48FB-4342-9D20-C4878C281521}"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236618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C5E49C-48FB-4342-9D20-C4878C281521}"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140641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C5E49C-48FB-4342-9D20-C4878C281521}"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4151390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C5E49C-48FB-4342-9D20-C4878C281521}"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2716762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C5E49C-48FB-4342-9D20-C4878C281521}"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353268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5E49C-48FB-4342-9D20-C4878C281521}"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252823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C5E49C-48FB-4342-9D20-C4878C281521}"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34365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C5E49C-48FB-4342-9D20-C4878C281521}"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2D942-DEE2-4AE0-878B-CDFBDAAB081B}" type="slidenum">
              <a:rPr lang="en-US" smtClean="0"/>
              <a:t>‹#›</a:t>
            </a:fld>
            <a:endParaRPr lang="en-US"/>
          </a:p>
        </p:txBody>
      </p:sp>
    </p:spTree>
    <p:extLst>
      <p:ext uri="{BB962C8B-B14F-4D97-AF65-F5344CB8AC3E}">
        <p14:creationId xmlns:p14="http://schemas.microsoft.com/office/powerpoint/2010/main" val="172048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5E49C-48FB-4342-9D20-C4878C281521}"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2D942-DEE2-4AE0-878B-CDFBDAAB081B}" type="slidenum">
              <a:rPr lang="en-US" smtClean="0"/>
              <a:t>‹#›</a:t>
            </a:fld>
            <a:endParaRPr lang="en-US"/>
          </a:p>
        </p:txBody>
      </p:sp>
    </p:spTree>
    <p:extLst>
      <p:ext uri="{BB962C8B-B14F-4D97-AF65-F5344CB8AC3E}">
        <p14:creationId xmlns:p14="http://schemas.microsoft.com/office/powerpoint/2010/main" val="420074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227" y="583323"/>
            <a:ext cx="9144000" cy="1245477"/>
          </a:xfrm>
          <a:solidFill>
            <a:schemeClr val="bg2">
              <a:lumMod val="90000"/>
            </a:schemeClr>
          </a:solidFill>
          <a:ln>
            <a:solidFill>
              <a:srgbClr val="0066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a:bodyPr>
          <a:lstStyle/>
          <a:p>
            <a:r>
              <a:rPr lang="fa-IR" sz="6600" b="1" dirty="0" smtClean="0">
                <a:solidFill>
                  <a:schemeClr val="accent3">
                    <a:lumMod val="50000"/>
                  </a:schemeClr>
                </a:solidFill>
              </a:rPr>
              <a:t>بسم الله الرحمن الرحیم</a:t>
            </a:r>
            <a:endParaRPr lang="en-US" sz="6600" b="1" dirty="0">
              <a:solidFill>
                <a:schemeClr val="accent3">
                  <a:lumMod val="50000"/>
                </a:schemeClr>
              </a:solidFill>
            </a:endParaRPr>
          </a:p>
        </p:txBody>
      </p:sp>
      <p:sp>
        <p:nvSpPr>
          <p:cNvPr id="3" name="Subtitle 2"/>
          <p:cNvSpPr>
            <a:spLocks noGrp="1"/>
          </p:cNvSpPr>
          <p:nvPr>
            <p:ph type="subTitle" idx="1"/>
          </p:nvPr>
        </p:nvSpPr>
        <p:spPr>
          <a:xfrm>
            <a:off x="1133206" y="2268323"/>
            <a:ext cx="9948041" cy="4064743"/>
          </a:xfr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a:bodyPr>
          <a:lstStyle/>
          <a:p>
            <a:r>
              <a:rPr lang="fa-IR" sz="4800" dirty="0" smtClean="0">
                <a:solidFill>
                  <a:prstClr val="black"/>
                </a:solidFill>
                <a:latin typeface="Calibri Light" panose="020F0302020204030204"/>
                <a:ea typeface="+mj-ea"/>
                <a:cs typeface="Times New Roman" panose="02020603050405020304" pitchFamily="18" charset="0"/>
              </a:rPr>
              <a:t>درس </a:t>
            </a:r>
            <a:r>
              <a:rPr lang="fa-IR" sz="4800" dirty="0">
                <a:solidFill>
                  <a:prstClr val="black"/>
                </a:solidFill>
                <a:latin typeface="Calibri Light" panose="020F0302020204030204"/>
                <a:ea typeface="+mj-ea"/>
                <a:cs typeface="Times New Roman" panose="02020603050405020304" pitchFamily="18" charset="0"/>
              </a:rPr>
              <a:t>5 آمادگی </a:t>
            </a:r>
            <a:r>
              <a:rPr lang="fa-IR" sz="4800" dirty="0" smtClean="0">
                <a:solidFill>
                  <a:prstClr val="black"/>
                </a:solidFill>
                <a:latin typeface="Calibri Light" panose="020F0302020204030204"/>
                <a:ea typeface="+mj-ea"/>
                <a:cs typeface="Times New Roman" panose="02020603050405020304" pitchFamily="18" charset="0"/>
              </a:rPr>
              <a:t>دفاعی</a:t>
            </a:r>
          </a:p>
          <a:p>
            <a:r>
              <a:rPr lang="fa-IR" sz="4800" dirty="0" smtClean="0">
                <a:solidFill>
                  <a:prstClr val="black"/>
                </a:solidFill>
                <a:latin typeface="Calibri Light" panose="020F0302020204030204"/>
                <a:ea typeface="+mj-ea"/>
                <a:cs typeface="Times New Roman" panose="02020603050405020304" pitchFamily="18" charset="0"/>
              </a:rPr>
              <a:t>پایه دهم</a:t>
            </a:r>
            <a:endParaRPr lang="fa-IR" sz="4800" dirty="0" smtClean="0">
              <a:solidFill>
                <a:prstClr val="black"/>
              </a:solidFill>
              <a:latin typeface="Calibri Light" panose="020F0302020204030204"/>
              <a:ea typeface="+mj-ea"/>
              <a:cs typeface="Times New Roman" panose="02020603050405020304" pitchFamily="18" charset="0"/>
            </a:endParaRPr>
          </a:p>
          <a:p>
            <a:r>
              <a:rPr lang="fa-IR" sz="4800" dirty="0" smtClean="0">
                <a:solidFill>
                  <a:prstClr val="black"/>
                </a:solidFill>
                <a:latin typeface="Calibri Light" panose="020F0302020204030204"/>
                <a:ea typeface="+mj-ea"/>
                <a:cs typeface="Times New Roman" panose="02020603050405020304" pitchFamily="18" charset="0"/>
              </a:rPr>
              <a:t>طراح:سهیلا قلخانی.بیژن کریمی</a:t>
            </a:r>
          </a:p>
          <a:p>
            <a:r>
              <a:rPr lang="fa-IR" sz="4800" dirty="0" smtClean="0">
                <a:solidFill>
                  <a:prstClr val="black"/>
                </a:solidFill>
                <a:latin typeface="Calibri Light" panose="020F0302020204030204"/>
                <a:ea typeface="+mj-ea"/>
                <a:cs typeface="Times New Roman" panose="02020603050405020304" pitchFamily="18" charset="0"/>
              </a:rPr>
              <a:t> گروه آموزشی آمادگی دفاعی کرمانشاه</a:t>
            </a:r>
          </a:p>
          <a:p>
            <a:endParaRPr lang="fa-IR" sz="6000" dirty="0" smtClean="0">
              <a:solidFill>
                <a:prstClr val="black"/>
              </a:solidFill>
              <a:latin typeface="Calibri Light" panose="020F0302020204030204"/>
              <a:ea typeface="+mj-ea"/>
              <a:cs typeface="Times New Roman" panose="02020603050405020304" pitchFamily="18" charset="0"/>
            </a:endParaRPr>
          </a:p>
          <a:p>
            <a:endParaRPr lang="en-US" dirty="0"/>
          </a:p>
        </p:txBody>
      </p:sp>
    </p:spTree>
    <p:extLst>
      <p:ext uri="{BB962C8B-B14F-4D97-AF65-F5344CB8AC3E}">
        <p14:creationId xmlns:p14="http://schemas.microsoft.com/office/powerpoint/2010/main" val="258332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1999" y="220132"/>
            <a:ext cx="8743757" cy="812799"/>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r"/>
            <a:r>
              <a:rPr lang="fa-IR" sz="3600" b="1" i="0" dirty="0" smtClean="0">
                <a:solidFill>
                  <a:srgbClr val="C00000"/>
                </a:solidFill>
                <a:effectLst/>
                <a:latin typeface="BZarBold"/>
              </a:rPr>
              <a:t/>
            </a:r>
            <a:br>
              <a:rPr lang="fa-IR" sz="3600" b="1" i="0" dirty="0" smtClean="0">
                <a:solidFill>
                  <a:srgbClr val="C00000"/>
                </a:solidFill>
                <a:effectLst/>
                <a:latin typeface="BZarBold"/>
              </a:rPr>
            </a:br>
            <a:r>
              <a:rPr lang="fa-IR" sz="3600" b="1" i="0" dirty="0" smtClean="0">
                <a:solidFill>
                  <a:srgbClr val="C00000"/>
                </a:solidFill>
                <a:effectLst/>
                <a:latin typeface="BZarBold"/>
              </a:rPr>
              <a:t>فعالیت (2):</a:t>
            </a:r>
            <a:r>
              <a:rPr lang="fa-IR" sz="3600" b="1" dirty="0" smtClean="0">
                <a:solidFill>
                  <a:srgbClr val="242021"/>
                </a:solidFill>
                <a:latin typeface="AmuzehNewNormalPS"/>
                <a:cs typeface="+mn-cs"/>
              </a:rPr>
              <a:t>با مراجعه به منابع معتبر جدول زیر را کامل کنید.</a:t>
            </a:r>
            <a:r>
              <a:rPr lang="fa-IR" sz="3600" b="1" dirty="0" smtClean="0">
                <a:cs typeface="+mn-cs"/>
              </a:rPr>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798140"/>
              </p:ext>
            </p:extLst>
          </p:nvPr>
        </p:nvGraphicFramePr>
        <p:xfrm>
          <a:off x="304800" y="1591734"/>
          <a:ext cx="11548533" cy="4979567"/>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8823263">
                  <a:extLst>
                    <a:ext uri="{9D8B030D-6E8A-4147-A177-3AD203B41FA5}">
                      <a16:colId xmlns:a16="http://schemas.microsoft.com/office/drawing/2014/main" xmlns="" val="1359601310"/>
                    </a:ext>
                  </a:extLst>
                </a:gridCol>
                <a:gridCol w="2124436">
                  <a:extLst>
                    <a:ext uri="{9D8B030D-6E8A-4147-A177-3AD203B41FA5}">
                      <a16:colId xmlns:a16="http://schemas.microsoft.com/office/drawing/2014/main" xmlns="" val="1944767756"/>
                    </a:ext>
                  </a:extLst>
                </a:gridCol>
                <a:gridCol w="600834">
                  <a:extLst>
                    <a:ext uri="{9D8B030D-6E8A-4147-A177-3AD203B41FA5}">
                      <a16:colId xmlns:a16="http://schemas.microsoft.com/office/drawing/2014/main" xmlns="" val="3997561003"/>
                    </a:ext>
                  </a:extLst>
                </a:gridCol>
              </a:tblGrid>
              <a:tr h="501799">
                <a:tc>
                  <a:txBody>
                    <a:bodyPr/>
                    <a:lstStyle/>
                    <a:p>
                      <a:pPr algn="ctr"/>
                      <a:r>
                        <a:rPr lang="fa-IR" sz="2000" b="1" i="0" dirty="0" smtClean="0">
                          <a:solidFill>
                            <a:srgbClr val="C00000"/>
                          </a:solidFill>
                          <a:effectLst/>
                          <a:latin typeface="Amuzeh-New-Bold"/>
                        </a:rPr>
                        <a:t>شرح مختصر</a:t>
                      </a:r>
                      <a:endParaRPr lang="fa-IR" sz="2000" dirty="0">
                        <a:solidFill>
                          <a:srgbClr val="C00000"/>
                        </a:solidFill>
                        <a:effectLst/>
                      </a:endParaRPr>
                    </a:p>
                  </a:txBody>
                  <a:tcPr anchor="ctr">
                    <a:solidFill>
                      <a:schemeClr val="tx2">
                        <a:lumMod val="20000"/>
                        <a:lumOff val="80000"/>
                      </a:schemeClr>
                    </a:solidFill>
                  </a:tcPr>
                </a:tc>
                <a:tc>
                  <a:txBody>
                    <a:bodyPr/>
                    <a:lstStyle/>
                    <a:p>
                      <a:pPr algn="r"/>
                      <a:r>
                        <a:rPr lang="fa-IR" sz="2000" b="1" i="0" dirty="0" smtClean="0">
                          <a:solidFill>
                            <a:srgbClr val="C00000"/>
                          </a:solidFill>
                          <a:effectLst/>
                          <a:latin typeface="Amuzeh-New-Bold"/>
                        </a:rPr>
                        <a:t>مراحل دفاع مقدس</a:t>
                      </a:r>
                      <a:endParaRPr lang="fa-IR" sz="2000" b="1" dirty="0">
                        <a:solidFill>
                          <a:srgbClr val="C00000"/>
                        </a:solidFill>
                        <a:effectLst/>
                      </a:endParaRPr>
                    </a:p>
                  </a:txBody>
                  <a:tcPr anchor="ctr">
                    <a:solidFill>
                      <a:schemeClr val="tx2">
                        <a:lumMod val="20000"/>
                        <a:lumOff val="80000"/>
                      </a:schemeClr>
                    </a:solidFill>
                  </a:tcPr>
                </a:tc>
                <a:tc>
                  <a:txBody>
                    <a:bodyPr/>
                    <a:lstStyle/>
                    <a:p>
                      <a:pPr algn="r"/>
                      <a:r>
                        <a:rPr lang="fa-IR" sz="1800" b="1" i="0" dirty="0">
                          <a:solidFill>
                            <a:srgbClr val="C00000"/>
                          </a:solidFill>
                          <a:effectLst/>
                          <a:latin typeface="Amuzeh-New-Bold"/>
                        </a:rPr>
                        <a:t>ردیف</a:t>
                      </a:r>
                      <a:endParaRPr lang="fa-IR" sz="1800" dirty="0">
                        <a:solidFill>
                          <a:srgbClr val="C00000"/>
                        </a:solidFill>
                        <a:effectLst/>
                      </a:endParaRPr>
                    </a:p>
                  </a:txBody>
                  <a:tcPr anchor="ctr">
                    <a:solidFill>
                      <a:schemeClr val="tx2">
                        <a:lumMod val="20000"/>
                        <a:lumOff val="80000"/>
                      </a:schemeClr>
                    </a:solidFill>
                  </a:tcPr>
                </a:tc>
                <a:extLst>
                  <a:ext uri="{0D108BD9-81ED-4DB2-BD59-A6C34878D82A}">
                    <a16:rowId xmlns:a16="http://schemas.microsoft.com/office/drawing/2014/main" xmlns="" val="1770877641"/>
                  </a:ext>
                </a:extLst>
              </a:tr>
              <a:tr h="594301">
                <a:tc>
                  <a:txBody>
                    <a:bodyPr/>
                    <a:lstStyle/>
                    <a:p>
                      <a:pPr algn="r"/>
                      <a:r>
                        <a:rPr lang="fa-IR" b="1" dirty="0" smtClean="0"/>
                        <a:t>در ۳۱ شهریور ۵۹ حمله نظامی عراق با هدف اشغال تهران از مرزهای جنوبی و غربی شروع شد.</a:t>
                      </a:r>
                      <a:endParaRPr lang="en-US" b="1" dirty="0"/>
                    </a:p>
                  </a:txBody>
                  <a:tcPr>
                    <a:solidFill>
                      <a:schemeClr val="tx2">
                        <a:lumMod val="20000"/>
                        <a:lumOff val="80000"/>
                      </a:schemeClr>
                    </a:solidFill>
                  </a:tcPr>
                </a:tc>
                <a:tc>
                  <a:txBody>
                    <a:bodyPr/>
                    <a:lstStyle/>
                    <a:p>
                      <a:pPr algn="r"/>
                      <a:r>
                        <a:rPr lang="fa-IR" sz="2000" b="1" i="0" dirty="0">
                          <a:solidFill>
                            <a:schemeClr val="accent1">
                              <a:lumMod val="50000"/>
                            </a:schemeClr>
                          </a:solidFill>
                          <a:effectLst/>
                          <a:latin typeface="AmuzehNewNormalPS"/>
                        </a:rPr>
                        <a:t>هجوم </a:t>
                      </a:r>
                      <a:r>
                        <a:rPr lang="fa-IR" sz="2000" b="1" i="0" dirty="0" smtClean="0">
                          <a:solidFill>
                            <a:schemeClr val="accent1">
                              <a:lumMod val="50000"/>
                            </a:schemeClr>
                          </a:solidFill>
                          <a:effectLst/>
                          <a:latin typeface="AmuzehNewNormalPS"/>
                        </a:rPr>
                        <a:t>سراسری</a:t>
                      </a:r>
                      <a:r>
                        <a:rPr lang="fa-IR" sz="2000" b="1" i="0" baseline="0" dirty="0" smtClean="0">
                          <a:solidFill>
                            <a:schemeClr val="accent1">
                              <a:lumMod val="50000"/>
                            </a:schemeClr>
                          </a:solidFill>
                          <a:effectLst/>
                          <a:latin typeface="AmuzehNewNormalPS"/>
                        </a:rPr>
                        <a:t> </a:t>
                      </a:r>
                      <a:r>
                        <a:rPr lang="fa-IR" sz="2000" b="1" i="0" dirty="0" smtClean="0">
                          <a:solidFill>
                            <a:schemeClr val="accent1">
                              <a:lumMod val="50000"/>
                            </a:schemeClr>
                          </a:solidFill>
                          <a:effectLst/>
                          <a:latin typeface="AmuzehNewNormalPS"/>
                        </a:rPr>
                        <a:t>دشمن</a:t>
                      </a:r>
                      <a:endParaRPr lang="fa-IR" sz="2000" b="1" dirty="0">
                        <a:solidFill>
                          <a:schemeClr val="accent1">
                            <a:lumMod val="50000"/>
                          </a:schemeClr>
                        </a:solidFill>
                        <a:effectLst/>
                      </a:endParaRPr>
                    </a:p>
                  </a:txBody>
                  <a:tcPr anchor="ctr">
                    <a:solidFill>
                      <a:schemeClr val="tx2">
                        <a:lumMod val="20000"/>
                        <a:lumOff val="80000"/>
                      </a:schemeClr>
                    </a:solidFill>
                  </a:tcPr>
                </a:tc>
                <a:tc>
                  <a:txBody>
                    <a:bodyPr/>
                    <a:lstStyle/>
                    <a:p>
                      <a:pPr algn="r"/>
                      <a:r>
                        <a:rPr lang="fa-IR" sz="1800" dirty="0" smtClean="0"/>
                        <a:t>1</a:t>
                      </a:r>
                      <a:endParaRPr lang="en-US" sz="1800" dirty="0"/>
                    </a:p>
                  </a:txBody>
                  <a:tcPr>
                    <a:solidFill>
                      <a:schemeClr val="tx2">
                        <a:lumMod val="20000"/>
                        <a:lumOff val="80000"/>
                      </a:schemeClr>
                    </a:solidFill>
                  </a:tcPr>
                </a:tc>
                <a:extLst>
                  <a:ext uri="{0D108BD9-81ED-4DB2-BD59-A6C34878D82A}">
                    <a16:rowId xmlns:a16="http://schemas.microsoft.com/office/drawing/2014/main" xmlns="" val="1172898270"/>
                  </a:ext>
                </a:extLst>
              </a:tr>
              <a:tr h="974081">
                <a:tc>
                  <a:txBody>
                    <a:bodyPr/>
                    <a:lstStyle/>
                    <a:p>
                      <a:pPr algn="r"/>
                      <a:r>
                        <a:rPr lang="fa-IR" b="1" dirty="0" smtClean="0"/>
                        <a:t>در این مرحله کشورمان ایران با وجود امکانات محدود در مقابل دشمن ایستادگی و از پیشروی آنان</a:t>
                      </a:r>
                      <a:r>
                        <a:rPr lang="fa-IR" b="1" baseline="0" dirty="0" smtClean="0"/>
                        <a:t> جلوگیری کردند.نمونه ان مقاومت ۳۱ روزه خرمشهر بود.</a:t>
                      </a:r>
                      <a:endParaRPr lang="en-US" b="1" dirty="0"/>
                    </a:p>
                  </a:txBody>
                  <a:tcPr>
                    <a:solidFill>
                      <a:schemeClr val="tx2">
                        <a:lumMod val="20000"/>
                        <a:lumOff val="80000"/>
                      </a:schemeClr>
                    </a:solidFill>
                  </a:tcPr>
                </a:tc>
                <a:tc>
                  <a:txBody>
                    <a:bodyPr/>
                    <a:lstStyle/>
                    <a:p>
                      <a:pPr algn="r"/>
                      <a:r>
                        <a:rPr lang="fa-IR" sz="2000" b="1" i="0" dirty="0" smtClean="0">
                          <a:solidFill>
                            <a:schemeClr val="accent1">
                              <a:lumMod val="50000"/>
                            </a:schemeClr>
                          </a:solidFill>
                          <a:effectLst/>
                          <a:latin typeface="AmuzehNewNormalPS"/>
                        </a:rPr>
                        <a:t>مقاومت </a:t>
                      </a:r>
                      <a:r>
                        <a:rPr lang="fa-IR" sz="2000" b="1" i="0" dirty="0">
                          <a:solidFill>
                            <a:schemeClr val="accent1">
                              <a:lumMod val="50000"/>
                            </a:schemeClr>
                          </a:solidFill>
                          <a:effectLst/>
                          <a:latin typeface="AmuzehNewNormalPS"/>
                        </a:rPr>
                        <a:t>و </a:t>
                      </a:r>
                      <a:r>
                        <a:rPr lang="fa-IR" sz="2000" b="1" i="0" dirty="0" smtClean="0">
                          <a:solidFill>
                            <a:schemeClr val="accent1">
                              <a:lumMod val="50000"/>
                            </a:schemeClr>
                          </a:solidFill>
                          <a:effectLst/>
                          <a:latin typeface="AmuzehNewNormalPS"/>
                        </a:rPr>
                        <a:t>توقف متجاوز</a:t>
                      </a:r>
                      <a:r>
                        <a:rPr lang="fa-IR" sz="2000" b="1" i="0" dirty="0">
                          <a:solidFill>
                            <a:schemeClr val="accent1">
                              <a:lumMod val="50000"/>
                            </a:schemeClr>
                          </a:solidFill>
                          <a:effectLst/>
                          <a:latin typeface="AmuzehNewNormalPS"/>
                        </a:rPr>
                        <a:t/>
                      </a:r>
                      <a:br>
                        <a:rPr lang="fa-IR" sz="2000" b="1" i="0" dirty="0">
                          <a:solidFill>
                            <a:schemeClr val="accent1">
                              <a:lumMod val="50000"/>
                            </a:schemeClr>
                          </a:solidFill>
                          <a:effectLst/>
                          <a:latin typeface="AmuzehNewNormalPS"/>
                        </a:rPr>
                      </a:br>
                      <a:endParaRPr lang="fa-IR" sz="2000" b="1" dirty="0">
                        <a:solidFill>
                          <a:schemeClr val="accent1">
                            <a:lumMod val="50000"/>
                          </a:schemeClr>
                        </a:solidFill>
                        <a:effectLst/>
                      </a:endParaRPr>
                    </a:p>
                  </a:txBody>
                  <a:tcPr anchor="ctr">
                    <a:solidFill>
                      <a:schemeClr val="tx2">
                        <a:lumMod val="20000"/>
                        <a:lumOff val="80000"/>
                      </a:schemeClr>
                    </a:solidFill>
                  </a:tcPr>
                </a:tc>
                <a:tc>
                  <a:txBody>
                    <a:bodyPr/>
                    <a:lstStyle/>
                    <a:p>
                      <a:pPr algn="r"/>
                      <a:r>
                        <a:rPr lang="fa-IR" sz="1800" dirty="0" smtClean="0"/>
                        <a:t>2</a:t>
                      </a:r>
                      <a:endParaRPr lang="en-US" sz="1800" dirty="0"/>
                    </a:p>
                  </a:txBody>
                  <a:tcPr>
                    <a:solidFill>
                      <a:schemeClr val="tx2">
                        <a:lumMod val="20000"/>
                        <a:lumOff val="80000"/>
                      </a:schemeClr>
                    </a:solidFill>
                  </a:tcPr>
                </a:tc>
                <a:extLst>
                  <a:ext uri="{0D108BD9-81ED-4DB2-BD59-A6C34878D82A}">
                    <a16:rowId xmlns:a16="http://schemas.microsoft.com/office/drawing/2014/main" xmlns="" val="1038448929"/>
                  </a:ext>
                </a:extLst>
              </a:tr>
              <a:tr h="619870">
                <a:tc>
                  <a:txBody>
                    <a:bodyPr/>
                    <a:lstStyle/>
                    <a:p>
                      <a:pPr algn="r"/>
                      <a:r>
                        <a:rPr lang="fa-IR" b="1" dirty="0" smtClean="0"/>
                        <a:t>این مرحله حدود ۶ ماه طول کشید و بابرکناری بنی صدر با همکاری ارتش و سپاه عملیات ثامن الائمه</a:t>
                      </a:r>
                      <a:r>
                        <a:rPr lang="fa-IR" b="1" baseline="0" dirty="0" smtClean="0"/>
                        <a:t> شروع و دشمن را کیلومترها عقب راند.</a:t>
                      </a:r>
                      <a:endParaRPr lang="en-US" b="1" dirty="0"/>
                    </a:p>
                  </a:txBody>
                  <a:tcPr>
                    <a:solidFill>
                      <a:schemeClr val="tx2">
                        <a:lumMod val="20000"/>
                        <a:lumOff val="80000"/>
                      </a:schemeClr>
                    </a:solidFill>
                  </a:tcPr>
                </a:tc>
                <a:tc>
                  <a:txBody>
                    <a:bodyPr/>
                    <a:lstStyle/>
                    <a:p>
                      <a:pPr algn="r"/>
                      <a:r>
                        <a:rPr lang="fa-IR" sz="2000" b="1" i="0" dirty="0">
                          <a:solidFill>
                            <a:schemeClr val="accent1">
                              <a:lumMod val="50000"/>
                            </a:schemeClr>
                          </a:solidFill>
                          <a:effectLst/>
                          <a:latin typeface="AmuzehNewNormalPS"/>
                        </a:rPr>
                        <a:t>بیرون راندن دشمن</a:t>
                      </a:r>
                      <a:endParaRPr lang="fa-IR" sz="2000" b="1" dirty="0">
                        <a:solidFill>
                          <a:schemeClr val="accent1">
                            <a:lumMod val="50000"/>
                          </a:schemeClr>
                        </a:solidFill>
                        <a:effectLst/>
                      </a:endParaRPr>
                    </a:p>
                  </a:txBody>
                  <a:tcPr anchor="ctr">
                    <a:solidFill>
                      <a:schemeClr val="tx2">
                        <a:lumMod val="20000"/>
                        <a:lumOff val="80000"/>
                      </a:schemeClr>
                    </a:solidFill>
                  </a:tcPr>
                </a:tc>
                <a:tc>
                  <a:txBody>
                    <a:bodyPr/>
                    <a:lstStyle/>
                    <a:p>
                      <a:pPr algn="r"/>
                      <a:r>
                        <a:rPr lang="fa-IR" sz="1800" dirty="0" smtClean="0"/>
                        <a:t>3</a:t>
                      </a:r>
                      <a:endParaRPr lang="en-US" sz="1800" dirty="0"/>
                    </a:p>
                  </a:txBody>
                  <a:tcPr>
                    <a:solidFill>
                      <a:schemeClr val="tx2">
                        <a:lumMod val="20000"/>
                        <a:lumOff val="80000"/>
                      </a:schemeClr>
                    </a:solidFill>
                  </a:tcPr>
                </a:tc>
                <a:extLst>
                  <a:ext uri="{0D108BD9-81ED-4DB2-BD59-A6C34878D82A}">
                    <a16:rowId xmlns:a16="http://schemas.microsoft.com/office/drawing/2014/main" xmlns="" val="2184223898"/>
                  </a:ext>
                </a:extLst>
              </a:tr>
              <a:tr h="849003">
                <a:tc>
                  <a:txBody>
                    <a:bodyPr/>
                    <a:lstStyle/>
                    <a:p>
                      <a:pPr algn="r"/>
                      <a:r>
                        <a:rPr lang="fa-IR" b="1" dirty="0" smtClean="0"/>
                        <a:t>در این مرحله در سال ۶۱ طی عملیات بیت المقدس خرمشهر آزاد شد ودشمن مجبور به عقب نشینی به مرزهای خود گردیدودر این مرحله سیاست کشور ما تعقیب و تنبیه متجاوز بود.</a:t>
                      </a:r>
                      <a:endParaRPr lang="en-US" b="1" dirty="0"/>
                    </a:p>
                  </a:txBody>
                  <a:tcPr>
                    <a:solidFill>
                      <a:schemeClr val="tx2">
                        <a:lumMod val="20000"/>
                        <a:lumOff val="80000"/>
                      </a:schemeClr>
                    </a:solidFill>
                  </a:tcPr>
                </a:tc>
                <a:tc>
                  <a:txBody>
                    <a:bodyPr/>
                    <a:lstStyle/>
                    <a:p>
                      <a:pPr algn="r"/>
                      <a:r>
                        <a:rPr lang="fa-IR" sz="2000" b="1" i="0" dirty="0">
                          <a:solidFill>
                            <a:schemeClr val="accent1">
                              <a:lumMod val="50000"/>
                            </a:schemeClr>
                          </a:solidFill>
                          <a:effectLst/>
                          <a:latin typeface="AmuzehNewNormalPS"/>
                        </a:rPr>
                        <a:t>تعقیب و تنبیه متجاوز</a:t>
                      </a:r>
                      <a:endParaRPr lang="fa-IR" sz="2000" b="1" dirty="0">
                        <a:solidFill>
                          <a:schemeClr val="accent1">
                            <a:lumMod val="50000"/>
                          </a:schemeClr>
                        </a:solidFill>
                        <a:effectLst/>
                      </a:endParaRPr>
                    </a:p>
                  </a:txBody>
                  <a:tcPr anchor="ctr">
                    <a:solidFill>
                      <a:schemeClr val="tx2">
                        <a:lumMod val="20000"/>
                        <a:lumOff val="80000"/>
                      </a:schemeClr>
                    </a:solidFill>
                  </a:tcPr>
                </a:tc>
                <a:tc>
                  <a:txBody>
                    <a:bodyPr/>
                    <a:lstStyle/>
                    <a:p>
                      <a:pPr algn="r"/>
                      <a:r>
                        <a:rPr lang="fa-IR" sz="1800" dirty="0" smtClean="0"/>
                        <a:t>4</a:t>
                      </a:r>
                      <a:endParaRPr lang="en-US" sz="1800" dirty="0"/>
                    </a:p>
                  </a:txBody>
                  <a:tcPr>
                    <a:solidFill>
                      <a:schemeClr val="tx2">
                        <a:lumMod val="20000"/>
                        <a:lumOff val="80000"/>
                      </a:schemeClr>
                    </a:solidFill>
                  </a:tcPr>
                </a:tc>
                <a:extLst>
                  <a:ext uri="{0D108BD9-81ED-4DB2-BD59-A6C34878D82A}">
                    <a16:rowId xmlns:a16="http://schemas.microsoft.com/office/drawing/2014/main" xmlns="" val="2328031377"/>
                  </a:ext>
                </a:extLst>
              </a:tr>
              <a:tr h="1388544">
                <a:tc>
                  <a:txBody>
                    <a:bodyPr/>
                    <a:lstStyle/>
                    <a:p>
                      <a:pPr algn="r"/>
                      <a:r>
                        <a:rPr lang="fa-IR" b="1" dirty="0" smtClean="0"/>
                        <a:t>قطعنامه ۵۹۸ اول مرداد ۱۳۶۶ از سوی سازمان ملل صادر و در ۲۷ تیر ۱۳۶۷ از سوی ایران پذیرفته شد.حضرت ایت الله خامنه ایی رییس جمهور وقت فرمودند:که رسماً اعلام داریم جمهوری اسلامی ایران به خاطر اهمیت حفظ جان انسان ها و برقراری عدالت و صلح و امنیت منطقه ای و بین المللی ، قطعنامه ۵۹۸ شورای امنیت را می پذیرد...» (روزنامه اطلاعات، 28 تیر 1367)</a:t>
                      </a:r>
                      <a:endParaRPr lang="en-US" b="1" dirty="0"/>
                    </a:p>
                  </a:txBody>
                  <a:tcPr>
                    <a:solidFill>
                      <a:schemeClr val="tx2">
                        <a:lumMod val="20000"/>
                        <a:lumOff val="80000"/>
                      </a:schemeClr>
                    </a:solidFill>
                  </a:tcPr>
                </a:tc>
                <a:tc>
                  <a:txBody>
                    <a:bodyPr/>
                    <a:lstStyle/>
                    <a:p>
                      <a:pPr algn="r"/>
                      <a:r>
                        <a:rPr lang="fa-IR" sz="2000" b="1" i="0" dirty="0" smtClean="0">
                          <a:solidFill>
                            <a:schemeClr val="accent1">
                              <a:lumMod val="50000"/>
                            </a:schemeClr>
                          </a:solidFill>
                          <a:effectLst/>
                          <a:latin typeface="AmuzehNewNormalPS"/>
                        </a:rPr>
                        <a:t>پایان </a:t>
                      </a:r>
                      <a:r>
                        <a:rPr lang="fa-IR" sz="2000" b="1" i="0" dirty="0">
                          <a:solidFill>
                            <a:schemeClr val="accent1">
                              <a:lumMod val="50000"/>
                            </a:schemeClr>
                          </a:solidFill>
                          <a:effectLst/>
                          <a:latin typeface="AmuzehNewNormalPS"/>
                        </a:rPr>
                        <a:t>جنگ و </a:t>
                      </a:r>
                      <a:r>
                        <a:rPr lang="fa-IR" sz="2000" b="1" i="0" dirty="0" smtClean="0">
                          <a:solidFill>
                            <a:schemeClr val="accent1">
                              <a:lumMod val="50000"/>
                            </a:schemeClr>
                          </a:solidFill>
                          <a:effectLst/>
                          <a:latin typeface="AmuzehNewNormalPS"/>
                        </a:rPr>
                        <a:t>پذیرش قطعنامه</a:t>
                      </a:r>
                      <a:endParaRPr lang="fa-IR" sz="2000" b="1" dirty="0">
                        <a:solidFill>
                          <a:schemeClr val="accent1">
                            <a:lumMod val="50000"/>
                          </a:schemeClr>
                        </a:solidFill>
                        <a:effectLst/>
                      </a:endParaRPr>
                    </a:p>
                  </a:txBody>
                  <a:tcPr anchor="ctr">
                    <a:solidFill>
                      <a:schemeClr val="tx2">
                        <a:lumMod val="20000"/>
                        <a:lumOff val="80000"/>
                      </a:schemeClr>
                    </a:solidFill>
                  </a:tcPr>
                </a:tc>
                <a:tc>
                  <a:txBody>
                    <a:bodyPr/>
                    <a:lstStyle/>
                    <a:p>
                      <a:pPr algn="r"/>
                      <a:r>
                        <a:rPr lang="fa-IR" sz="1800" dirty="0" smtClean="0"/>
                        <a:t>5</a:t>
                      </a:r>
                      <a:endParaRPr lang="en-US" sz="1800" dirty="0"/>
                    </a:p>
                  </a:txBody>
                  <a:tcPr>
                    <a:solidFill>
                      <a:schemeClr val="tx2">
                        <a:lumMod val="20000"/>
                        <a:lumOff val="80000"/>
                      </a:schemeClr>
                    </a:solidFill>
                  </a:tcPr>
                </a:tc>
                <a:extLst>
                  <a:ext uri="{0D108BD9-81ED-4DB2-BD59-A6C34878D82A}">
                    <a16:rowId xmlns:a16="http://schemas.microsoft.com/office/drawing/2014/main" xmlns="" val="2819660525"/>
                  </a:ext>
                </a:extLst>
              </a:tr>
            </a:tbl>
          </a:graphicData>
        </a:graphic>
      </p:graphicFrame>
    </p:spTree>
    <p:extLst>
      <p:ext uri="{BB962C8B-B14F-4D97-AF65-F5344CB8AC3E}">
        <p14:creationId xmlns:p14="http://schemas.microsoft.com/office/powerpoint/2010/main" val="258697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295852"/>
            <a:ext cx="11700933" cy="5730875"/>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a:bodyPr>
          <a:lstStyle/>
          <a:p>
            <a:pPr algn="r"/>
            <a:r>
              <a:rPr lang="fa-IR" sz="4000" b="1" i="0" dirty="0" smtClean="0">
                <a:solidFill>
                  <a:srgbClr val="C00000"/>
                </a:solidFill>
                <a:effectLst/>
                <a:latin typeface="Amuzeh-New-Bold"/>
              </a:rPr>
              <a:t>بهره گیری از تجربه های دوران دفاع مقدس</a:t>
            </a:r>
            <a:r>
              <a:rPr lang="fa-IR" sz="4000" b="1" i="0" dirty="0" smtClean="0">
                <a:solidFill>
                  <a:srgbClr val="242021"/>
                </a:solidFill>
                <a:effectLst/>
                <a:latin typeface="Amuzeh-New-Bold"/>
              </a:rPr>
              <a:t> </a:t>
            </a:r>
            <a:br>
              <a:rPr lang="fa-IR" sz="4000" b="1" i="0" dirty="0" smtClean="0">
                <a:solidFill>
                  <a:srgbClr val="242021"/>
                </a:solidFill>
                <a:effectLst/>
                <a:latin typeface="Amuzeh-New-Bold"/>
              </a:rPr>
            </a:br>
            <a:r>
              <a:rPr lang="fa-IR" sz="4000" b="1" i="0" dirty="0" smtClean="0">
                <a:solidFill>
                  <a:srgbClr val="242021"/>
                </a:solidFill>
                <a:effectLst/>
                <a:latin typeface="AmuzehNewNormalPS"/>
              </a:rPr>
              <a:t>دوران پرافتخار دفاع مقدس با فراز و نشیب های فراوانی همراه بوده که باید عبرت ها و آموزه های</a:t>
            </a:r>
            <a:r>
              <a:rPr lang="fa-IR" sz="4000" b="1" dirty="0">
                <a:solidFill>
                  <a:srgbClr val="242021"/>
                </a:solidFill>
                <a:latin typeface="AmuzehNewNormalPS"/>
              </a:rPr>
              <a:t> </a:t>
            </a:r>
            <a:r>
              <a:rPr lang="fa-IR" sz="4000" b="1" i="0" dirty="0" smtClean="0">
                <a:solidFill>
                  <a:srgbClr val="242021"/>
                </a:solidFill>
                <a:effectLst/>
                <a:latin typeface="AmuzehNewNormalPS"/>
              </a:rPr>
              <a:t>آن در تداوم انقلاب اسلامی برای نسل امروز و فردا به یادگار بماند.توکل به خدا، خودباوری، اعتماد به نیروهای داخلی، ایستادگی در برابر دشمن با دست خالی وتحریم شدید اقتصادی از جمله تجربه های آموزنده دفاع مقدس است.</a:t>
            </a:r>
            <a:endParaRPr lang="en-US" sz="4000" b="1" dirty="0"/>
          </a:p>
        </p:txBody>
      </p:sp>
    </p:spTree>
    <p:extLst>
      <p:ext uri="{BB962C8B-B14F-4D97-AF65-F5344CB8AC3E}">
        <p14:creationId xmlns:p14="http://schemas.microsoft.com/office/powerpoint/2010/main" val="297405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365125"/>
            <a:ext cx="11700933" cy="5764742"/>
          </a:xfrm>
          <a:solidFill>
            <a:schemeClr val="tx2">
              <a:lumMod val="40000"/>
              <a:lumOff val="60000"/>
            </a:schemeClr>
          </a:solidFill>
          <a:ln>
            <a:solidFill>
              <a:srgbClr val="66663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2800" b="1" i="0" dirty="0" smtClean="0">
                <a:solidFill>
                  <a:srgbClr val="C00000"/>
                </a:solidFill>
                <a:effectLst/>
                <a:latin typeface="AmuzehNewNormalPS"/>
              </a:rPr>
              <a:t>فعالیت (3)</a:t>
            </a:r>
            <a:r>
              <a:rPr lang="fa-IR" sz="2800" b="1" i="0" dirty="0" smtClean="0">
                <a:solidFill>
                  <a:srgbClr val="242021"/>
                </a:solidFill>
                <a:effectLst/>
                <a:latin typeface="AmuzehNewNormalPS"/>
              </a:rPr>
              <a:t/>
            </a:r>
            <a:br>
              <a:rPr lang="fa-IR" sz="2800" b="1" i="0" dirty="0" smtClean="0">
                <a:solidFill>
                  <a:srgbClr val="242021"/>
                </a:solidFill>
                <a:effectLst/>
                <a:latin typeface="AmuzehNewNormalPS"/>
              </a:rPr>
            </a:br>
            <a:r>
              <a:rPr lang="fa-IR" sz="2800" b="1" i="0" dirty="0" smtClean="0">
                <a:solidFill>
                  <a:schemeClr val="accent1">
                    <a:lumMod val="50000"/>
                  </a:schemeClr>
                </a:solidFill>
                <a:effectLst/>
                <a:latin typeface="AmuzehNewNormalPS"/>
              </a:rPr>
              <a:t>با</a:t>
            </a:r>
            <a:r>
              <a:rPr lang="fa-IR" sz="2400" b="1" i="0" dirty="0" smtClean="0">
                <a:solidFill>
                  <a:schemeClr val="accent1">
                    <a:lumMod val="50000"/>
                  </a:schemeClr>
                </a:solidFill>
                <a:effectLst/>
                <a:latin typeface="AmuzehNewNormalPS"/>
                <a:cs typeface="+mn-cs"/>
              </a:rPr>
              <a:t> مراجعه به اسناد، مدارک، سایت ها و وبلاگ ها و نیز مصاحبه با رزمندگان دوران دفاع مقدس، سایر آموزه ها و عبرت های آن دوران را فهرست کنید و به بحث بگذارید.</a:t>
            </a:r>
            <a:r>
              <a:rPr lang="fa-IR" sz="2400" b="1" dirty="0" smtClean="0">
                <a:solidFill>
                  <a:schemeClr val="accent1">
                    <a:lumMod val="50000"/>
                  </a:schemeClr>
                </a:solidFill>
                <a:cs typeface="+mn-cs"/>
              </a:rPr>
              <a:t> </a:t>
            </a:r>
            <a:r>
              <a:rPr lang="fa-IR" sz="2400" b="1" dirty="0" smtClean="0">
                <a:cs typeface="+mn-cs"/>
              </a:rPr>
              <a:t/>
            </a:r>
            <a:br>
              <a:rPr lang="fa-IR" sz="2400" b="1" dirty="0" smtClean="0">
                <a:cs typeface="+mn-cs"/>
              </a:rPr>
            </a:br>
            <a:r>
              <a:rPr lang="fa-IR" sz="2400" b="1" dirty="0" smtClean="0">
                <a:solidFill>
                  <a:srgbClr val="C00000"/>
                </a:solidFill>
                <a:cs typeface="+mn-cs"/>
              </a:rPr>
              <a:t>از دیدگاه رهبری</a:t>
            </a:r>
            <a:r>
              <a:rPr lang="fa-IR" sz="2400" b="1" dirty="0" smtClean="0">
                <a:cs typeface="+mn-cs"/>
              </a:rPr>
              <a:t> </a:t>
            </a:r>
            <a:r>
              <a:rPr lang="fa-IR" sz="2400" b="1" dirty="0" smtClean="0">
                <a:solidFill>
                  <a:srgbClr val="C00000"/>
                </a:solidFill>
                <a:cs typeface="+mn-cs"/>
              </a:rPr>
              <a:t>عبرت ها و آموزه های جنگ عبارت است از:</a:t>
            </a:r>
            <a:r>
              <a:rPr lang="fa-IR" sz="2400" b="1" dirty="0" smtClean="0">
                <a:cs typeface="+mn-cs"/>
              </a:rPr>
              <a:t/>
            </a:r>
            <a:br>
              <a:rPr lang="fa-IR" sz="2400" b="1" dirty="0" smtClean="0">
                <a:cs typeface="+mn-cs"/>
              </a:rPr>
            </a:br>
            <a:r>
              <a:rPr lang="fa-IR" sz="2400" b="1" dirty="0" smtClean="0">
                <a:cs typeface="+mn-cs"/>
              </a:rPr>
              <a:t>جنگ هشت ساله، ما را قوی‌تر کرد. اگر جنگ هشت ساله نبود، این سرداران شجاع، این مردان برجسته نشان داده نمیشدند، دفاع مقدس مظهر حماسه است، مظهر معنویت و دینداری است، مظهر آرمان‌‌‌‌‌‌‌‌‌‌‌‌خواهی است، مظهر ایثار و از خودگذشتگی است، مظهر ایستادگی و پایداری و مقاومت است، مظهر تدبیر و حکمت است. جنگ توانست از یک مجموعه‌‌‌‌‌‌‌‌‌‌‌‌ی جوان، مجموعه‌‌‌‌‌‌‌‌‌‌‌‌ای از عناصر کارآمد و بااستعداد درست کند و تحویل بدهد؛ چون استعدادها در اینها شکوفا شد. این جنگ، یک جنگ دفاعی بود. جنگ دفاعی با جنگ تهاجمی فرق دارد؛ جنگ تدافعی و دفاعی، محل بروز غیرت و تعصب و وفاداری عمیق انسانها به آرمانهایی است که به آنها پایبند است. </a:t>
            </a:r>
            <a:br>
              <a:rPr lang="fa-IR" sz="2400" b="1" dirty="0" smtClean="0">
                <a:cs typeface="+mn-cs"/>
              </a:rPr>
            </a:br>
            <a:r>
              <a:rPr lang="fa-IR" sz="2400" b="1" dirty="0" smtClean="0">
                <a:solidFill>
                  <a:srgbClr val="C00000"/>
                </a:solidFill>
                <a:cs typeface="+mn-cs"/>
              </a:rPr>
              <a:t>احمد ایزدی </a:t>
            </a:r>
            <a:r>
              <a:rPr lang="fa-IR" sz="2400" b="1" dirty="0" smtClean="0">
                <a:cs typeface="+mn-cs"/>
              </a:rPr>
              <a:t>از رزمندگان جنگ درس زندگی و مقاومت را از آموزه های دوران دفاع مقدس ذکر می کند.</a:t>
            </a:r>
            <a:br>
              <a:rPr lang="fa-IR" sz="2400" b="1" dirty="0" smtClean="0">
                <a:cs typeface="+mn-cs"/>
              </a:rPr>
            </a:br>
            <a:r>
              <a:rPr lang="fa-IR" sz="2400" b="1" dirty="0" smtClean="0">
                <a:solidFill>
                  <a:srgbClr val="C00000"/>
                </a:solidFill>
                <a:cs typeface="+mn-cs"/>
              </a:rPr>
              <a:t>همچنین می توان به موارد زیر اشاره کرد: </a:t>
            </a:r>
            <a:r>
              <a:rPr lang="fa-IR" sz="2400" b="1" dirty="0" smtClean="0">
                <a:cs typeface="+mn-cs"/>
              </a:rPr>
              <a:t>کاهش آسیب پذیری و ناامید کردن دشمن از حمله به کشور. نباید به دشمنان اعتماد کرد و اسرار کشور را در اختیار آنها قرار داد و مراقب دشمنان داخلی و منافقین باید </a:t>
            </a:r>
            <a:r>
              <a:rPr lang="fa-IR" sz="2400" b="1" dirty="0">
                <a:cs typeface="+mn-cs"/>
              </a:rPr>
              <a:t>باشیم. جلوگیری از تفرقه و تشتت مذهبی، قومی، قبیله ای، نژادی و تبعیت از قانون اساسی رمز استقامت و پایداری در مقابل هجوم دشمنان </a:t>
            </a:r>
            <a:r>
              <a:rPr lang="fa-IR" sz="2400" b="1" dirty="0" smtClean="0">
                <a:cs typeface="+mn-cs"/>
              </a:rPr>
              <a:t>است و موارد بسیار دیگر.</a:t>
            </a:r>
            <a:endParaRPr lang="en-US" sz="2400" b="1" dirty="0">
              <a:cs typeface="+mn-cs"/>
            </a:endParaRPr>
          </a:p>
        </p:txBody>
      </p:sp>
    </p:spTree>
    <p:extLst>
      <p:ext uri="{BB962C8B-B14F-4D97-AF65-F5344CB8AC3E}">
        <p14:creationId xmlns:p14="http://schemas.microsoft.com/office/powerpoint/2010/main" val="397916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932" y="880533"/>
            <a:ext cx="11718222" cy="4758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241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4836" y="554327"/>
            <a:ext cx="9144000" cy="1593128"/>
          </a:xfr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2800" b="1" i="0" dirty="0" smtClean="0">
                <a:solidFill>
                  <a:srgbClr val="C00000"/>
                </a:solidFill>
                <a:effectLst/>
                <a:latin typeface="AmuzehNewNormalPS"/>
              </a:rPr>
              <a:t>کاری کنید که شهدا، رنگ ثابت زندگی مردم بشوند</a:t>
            </a:r>
            <a:r>
              <a:rPr lang="fa-IR" sz="2800" b="0" i="0" dirty="0" smtClean="0">
                <a:solidFill>
                  <a:srgbClr val="C00000"/>
                </a:solidFill>
                <a:effectLst/>
                <a:latin typeface="AmuzehNewNormalPS"/>
              </a:rPr>
              <a:t>.</a:t>
            </a:r>
            <a:r>
              <a:rPr lang="fa-IR" sz="2800" b="0" i="0" dirty="0" smtClean="0">
                <a:solidFill>
                  <a:srgbClr val="242021"/>
                </a:solidFill>
                <a:effectLst/>
                <a:latin typeface="AmuzehNewNormalPS"/>
              </a:rPr>
              <a:t/>
            </a:r>
            <a:br>
              <a:rPr lang="fa-IR" sz="2800" b="0" i="0" dirty="0" smtClean="0">
                <a:solidFill>
                  <a:srgbClr val="242021"/>
                </a:solidFill>
                <a:effectLst/>
                <a:latin typeface="AmuzehNewNormalPS"/>
              </a:rPr>
            </a:br>
            <a:r>
              <a:rPr lang="fa-IR" sz="2800" b="1" i="0" dirty="0" smtClean="0">
                <a:solidFill>
                  <a:srgbClr val="242021"/>
                </a:solidFill>
                <a:effectLst/>
                <a:latin typeface="Amuzeh-New-Bold"/>
              </a:rPr>
              <a:t>                                                       </a:t>
            </a:r>
            <a:r>
              <a:rPr lang="fa-IR" sz="2800" b="1" dirty="0">
                <a:solidFill>
                  <a:srgbClr val="242021"/>
                </a:solidFill>
                <a:latin typeface="Amuzeh-New-Bold"/>
              </a:rPr>
              <a:t>               حضرت آیت اللّٰه خامنه ای، رهبر معظم انقلاب اسلامی</a:t>
            </a:r>
            <a:r>
              <a:rPr lang="fa-IR" sz="2800" dirty="0" smtClean="0"/>
              <a:t> </a:t>
            </a:r>
            <a:br>
              <a:rPr lang="fa-IR" sz="2800" dirty="0" smtClean="0"/>
            </a:br>
            <a:endParaRPr lang="en-US" sz="2800" dirty="0"/>
          </a:p>
        </p:txBody>
      </p:sp>
      <p:sp>
        <p:nvSpPr>
          <p:cNvPr id="3" name="Subtitle 2"/>
          <p:cNvSpPr>
            <a:spLocks noGrp="1"/>
          </p:cNvSpPr>
          <p:nvPr>
            <p:ph type="subTitle" idx="1"/>
          </p:nvPr>
        </p:nvSpPr>
        <p:spPr>
          <a:xfrm>
            <a:off x="1634836" y="2646219"/>
            <a:ext cx="9144000" cy="3823854"/>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r"/>
            <a:r>
              <a:rPr lang="fa-IR" dirty="0">
                <a:solidFill>
                  <a:srgbClr val="242021"/>
                </a:solidFill>
                <a:latin typeface="AmuzehNewNormalPS"/>
              </a:rPr>
              <a:t>ا</a:t>
            </a:r>
            <a:r>
              <a:rPr lang="fa-IR" sz="3200" b="1" dirty="0">
                <a:solidFill>
                  <a:srgbClr val="242021"/>
                </a:solidFill>
                <a:latin typeface="AmuzehNewNormalPS"/>
              </a:rPr>
              <a:t>گر مجموعه </a:t>
            </a:r>
            <a:r>
              <a:rPr lang="fa-IR" sz="3200" b="1" dirty="0" smtClean="0">
                <a:solidFill>
                  <a:srgbClr val="242021"/>
                </a:solidFill>
                <a:latin typeface="AmuzehNewNormalPS"/>
              </a:rPr>
              <a:t>فعالیت های روزانه </a:t>
            </a:r>
            <a:r>
              <a:rPr lang="fa-IR" sz="3200" b="1" dirty="0">
                <a:solidFill>
                  <a:srgbClr val="242021"/>
                </a:solidFill>
                <a:latin typeface="AmuzehNewNormalPS"/>
              </a:rPr>
              <a:t>ما شامل دیدن،</a:t>
            </a:r>
            <a:br>
              <a:rPr lang="fa-IR" sz="3200" b="1" dirty="0">
                <a:solidFill>
                  <a:srgbClr val="242021"/>
                </a:solidFill>
                <a:latin typeface="AmuzehNewNormalPS"/>
              </a:rPr>
            </a:br>
            <a:r>
              <a:rPr lang="fa-IR" sz="3200" b="1" dirty="0">
                <a:solidFill>
                  <a:srgbClr val="242021"/>
                </a:solidFill>
                <a:latin typeface="AmuzehNewNormalPS"/>
              </a:rPr>
              <a:t>خوردن، خوابیدن، </a:t>
            </a:r>
            <a:r>
              <a:rPr lang="fa-IR" sz="3200" b="1" dirty="0" smtClean="0">
                <a:solidFill>
                  <a:srgbClr val="242021"/>
                </a:solidFill>
                <a:latin typeface="AmuzehNewNormalPS"/>
              </a:rPr>
              <a:t>تصمیم گیری</a:t>
            </a:r>
            <a:r>
              <a:rPr lang="fa-IR" sz="3200" b="1" dirty="0">
                <a:solidFill>
                  <a:srgbClr val="242021"/>
                </a:solidFill>
                <a:latin typeface="AmuzehNewNormalPS"/>
              </a:rPr>
              <a:t>، مشورت، خندیدن،</a:t>
            </a:r>
            <a:br>
              <a:rPr lang="fa-IR" sz="3200" b="1" dirty="0">
                <a:solidFill>
                  <a:srgbClr val="242021"/>
                </a:solidFill>
                <a:latin typeface="AmuzehNewNormalPS"/>
              </a:rPr>
            </a:br>
            <a:r>
              <a:rPr lang="fa-IR" sz="3200" b="1" dirty="0" smtClean="0">
                <a:solidFill>
                  <a:srgbClr val="242021"/>
                </a:solidFill>
                <a:latin typeface="AmuzehNewNormalPS"/>
              </a:rPr>
              <a:t>گریه</a:t>
            </a:r>
            <a:r>
              <a:rPr lang="fa-IR" sz="3200" b="1" dirty="0">
                <a:solidFill>
                  <a:srgbClr val="242021"/>
                </a:solidFill>
                <a:latin typeface="AmuzehNewNormalPS"/>
              </a:rPr>
              <a:t>، راه رفتن، مطالعه، فکر، نوشتن و... باشد و همه</a:t>
            </a:r>
            <a:br>
              <a:rPr lang="fa-IR" sz="3200" b="1" dirty="0">
                <a:solidFill>
                  <a:srgbClr val="242021"/>
                </a:solidFill>
                <a:latin typeface="AmuzehNewNormalPS"/>
              </a:rPr>
            </a:br>
            <a:r>
              <a:rPr lang="fa-IR" sz="3200" b="1" dirty="0">
                <a:solidFill>
                  <a:srgbClr val="242021"/>
                </a:solidFill>
                <a:latin typeface="AmuzehNewNormalPS"/>
              </a:rPr>
              <a:t>این </a:t>
            </a:r>
            <a:r>
              <a:rPr lang="fa-IR" sz="3200" b="1" dirty="0" smtClean="0">
                <a:solidFill>
                  <a:srgbClr val="242021"/>
                </a:solidFill>
                <a:latin typeface="AmuzehNewNormalPS"/>
              </a:rPr>
              <a:t>فعالیت ها </a:t>
            </a:r>
            <a:r>
              <a:rPr lang="fa-IR" sz="3200" b="1" dirty="0">
                <a:solidFill>
                  <a:srgbClr val="242021"/>
                </a:solidFill>
                <a:latin typeface="AmuzehNewNormalPS"/>
              </a:rPr>
              <a:t>با رنگ شهدا گره بخورد، چه </a:t>
            </a:r>
            <a:r>
              <a:rPr lang="fa-IR" sz="3200" b="1" dirty="0" smtClean="0">
                <a:solidFill>
                  <a:srgbClr val="242021"/>
                </a:solidFill>
                <a:latin typeface="AmuzehNewNormalPS"/>
              </a:rPr>
              <a:t>اتفاقی می افتد</a:t>
            </a:r>
            <a:r>
              <a:rPr lang="fa-IR" sz="3200" b="1" dirty="0">
                <a:solidFill>
                  <a:srgbClr val="242021"/>
                </a:solidFill>
                <a:latin typeface="AmuzehNewNormalPS"/>
              </a:rPr>
              <a:t>؟</a:t>
            </a:r>
            <a:br>
              <a:rPr lang="fa-IR" sz="3200" b="1" dirty="0">
                <a:solidFill>
                  <a:srgbClr val="242021"/>
                </a:solidFill>
                <a:latin typeface="AmuzehNewNormalPS"/>
              </a:rPr>
            </a:br>
            <a:r>
              <a:rPr lang="fa-IR" sz="3200" b="1" dirty="0">
                <a:solidFill>
                  <a:srgbClr val="242021"/>
                </a:solidFill>
                <a:latin typeface="AmuzehNewNormalPS"/>
              </a:rPr>
              <a:t>تعلق نداشتن به </a:t>
            </a:r>
            <a:r>
              <a:rPr lang="fa-IR" sz="3200" b="1" dirty="0" smtClean="0">
                <a:solidFill>
                  <a:srgbClr val="242021"/>
                </a:solidFill>
                <a:latin typeface="AmuzehNewNormalPS"/>
              </a:rPr>
              <a:t>لذت های </a:t>
            </a:r>
            <a:r>
              <a:rPr lang="fa-IR" sz="3200" b="1" dirty="0">
                <a:solidFill>
                  <a:srgbClr val="242021"/>
                </a:solidFill>
                <a:latin typeface="AmuzehNewNormalPS"/>
              </a:rPr>
              <a:t>مادی دنیا، غیرت، سلحشوری</a:t>
            </a:r>
            <a:br>
              <a:rPr lang="fa-IR" sz="3200" b="1" dirty="0">
                <a:solidFill>
                  <a:srgbClr val="242021"/>
                </a:solidFill>
                <a:latin typeface="AmuzehNewNormalPS"/>
              </a:rPr>
            </a:br>
            <a:r>
              <a:rPr lang="fa-IR" sz="3200" b="1" dirty="0">
                <a:solidFill>
                  <a:srgbClr val="242021"/>
                </a:solidFill>
                <a:latin typeface="AmuzehNewNormalPS"/>
              </a:rPr>
              <a:t>و گام نهادن در مسیر رضای خداوند، </a:t>
            </a:r>
            <a:r>
              <a:rPr lang="fa-IR" sz="3200" b="1" dirty="0" smtClean="0">
                <a:solidFill>
                  <a:srgbClr val="242021"/>
                </a:solidFill>
                <a:latin typeface="AmuzehNewNormalPS"/>
              </a:rPr>
              <a:t>جلوه هایی </a:t>
            </a:r>
            <a:r>
              <a:rPr lang="fa-IR" sz="3200" b="1" dirty="0">
                <a:solidFill>
                  <a:srgbClr val="242021"/>
                </a:solidFill>
                <a:latin typeface="AmuzehNewNormalPS"/>
              </a:rPr>
              <a:t>زیبا از</a:t>
            </a:r>
            <a:br>
              <a:rPr lang="fa-IR" sz="3200" b="1" dirty="0">
                <a:solidFill>
                  <a:srgbClr val="242021"/>
                </a:solidFill>
                <a:latin typeface="AmuzehNewNormalPS"/>
              </a:rPr>
            </a:br>
            <a:r>
              <a:rPr lang="fa-IR" sz="3200" b="1" dirty="0">
                <a:solidFill>
                  <a:srgbClr val="242021"/>
                </a:solidFill>
                <a:latin typeface="AmuzehNewNormalPS"/>
              </a:rPr>
              <a:t>فرهنگ </a:t>
            </a:r>
            <a:r>
              <a:rPr lang="fa-IR" sz="3200" b="1" dirty="0">
                <a:solidFill>
                  <a:srgbClr val="C00000"/>
                </a:solidFill>
                <a:latin typeface="AmuzehNewNormalPS"/>
              </a:rPr>
              <a:t>ایثار و شهادت </a:t>
            </a:r>
            <a:r>
              <a:rPr lang="fa-IR" sz="3200" b="1" dirty="0" smtClean="0">
                <a:solidFill>
                  <a:srgbClr val="242021"/>
                </a:solidFill>
                <a:latin typeface="AmuzehNewNormalPS"/>
              </a:rPr>
              <a:t>است.</a:t>
            </a:r>
            <a:r>
              <a:rPr lang="fa-IR" sz="3200" b="1" dirty="0" smtClean="0"/>
              <a:t> </a:t>
            </a:r>
            <a:r>
              <a:rPr lang="fa-IR" dirty="0" smtClean="0"/>
              <a:t/>
            </a:r>
            <a:br>
              <a:rPr lang="fa-IR" dirty="0" smtClean="0"/>
            </a:br>
            <a:endParaRPr lang="en-US" dirty="0"/>
          </a:p>
        </p:txBody>
      </p:sp>
    </p:spTree>
    <p:extLst>
      <p:ext uri="{BB962C8B-B14F-4D97-AF65-F5344CB8AC3E}">
        <p14:creationId xmlns:p14="http://schemas.microsoft.com/office/powerpoint/2010/main" val="327539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457200"/>
            <a:ext cx="11633199" cy="1862666"/>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3200" b="1" i="0" dirty="0" smtClean="0">
                <a:solidFill>
                  <a:srgbClr val="C00000"/>
                </a:solidFill>
                <a:effectLst/>
                <a:latin typeface="AmuzehNewNormalPS"/>
              </a:rPr>
              <a:t>شهدا</a:t>
            </a:r>
            <a:r>
              <a:rPr lang="fa-IR" sz="3200" b="1" i="0" dirty="0" smtClean="0">
                <a:solidFill>
                  <a:srgbClr val="242021"/>
                </a:solidFill>
                <a:effectLst/>
                <a:latin typeface="AmuzehNewNormalPS"/>
              </a:rPr>
              <a:t> و </a:t>
            </a:r>
            <a:r>
              <a:rPr lang="fa-IR" sz="3200" b="1" i="0" dirty="0" smtClean="0">
                <a:solidFill>
                  <a:srgbClr val="C00000"/>
                </a:solidFill>
                <a:effectLst/>
                <a:latin typeface="AmuzehNewNormalPS"/>
              </a:rPr>
              <a:t>رزمندگان</a:t>
            </a:r>
            <a:r>
              <a:rPr lang="fa-IR" sz="3200" b="1" i="0" dirty="0" smtClean="0">
                <a:solidFill>
                  <a:srgbClr val="242021"/>
                </a:solidFill>
                <a:effectLst/>
                <a:latin typeface="AmuzehNewNormalPS"/>
              </a:rPr>
              <a:t> دوران دفاع مقدس با </a:t>
            </a:r>
            <a:r>
              <a:rPr lang="fa-IR" sz="3200" b="1" i="0" dirty="0" smtClean="0">
                <a:solidFill>
                  <a:schemeClr val="accent6">
                    <a:lumMod val="50000"/>
                  </a:schemeClr>
                </a:solidFill>
                <a:effectLst/>
                <a:latin typeface="AmuzehNewNormalPS"/>
              </a:rPr>
              <a:t>قدرت ایمان </a:t>
            </a:r>
            <a:r>
              <a:rPr lang="fa-IR" sz="3200" b="1" i="0" dirty="0" smtClean="0">
                <a:solidFill>
                  <a:srgbClr val="242021"/>
                </a:solidFill>
                <a:effectLst/>
                <a:latin typeface="AmuzehNewNormalPS"/>
              </a:rPr>
              <a:t>و </a:t>
            </a:r>
            <a:r>
              <a:rPr lang="fa-IR" sz="3200" b="1" i="0" dirty="0" smtClean="0">
                <a:solidFill>
                  <a:schemeClr val="accent6">
                    <a:lumMod val="50000"/>
                  </a:schemeClr>
                </a:solidFill>
                <a:effectLst/>
                <a:latin typeface="AmuzehNewNormalPS"/>
              </a:rPr>
              <a:t>یاری خداوند </a:t>
            </a:r>
            <a:r>
              <a:rPr lang="fa-IR" sz="3200" b="1" i="0" dirty="0" smtClean="0">
                <a:solidFill>
                  <a:srgbClr val="242021"/>
                </a:solidFill>
                <a:effectLst/>
                <a:latin typeface="AmuzehNewNormalPS"/>
              </a:rPr>
              <a:t>به پیروزی رسیدند و به کسانی که راهشان را ادامه دهند، یاری می رسانند. </a:t>
            </a:r>
            <a:r>
              <a:rPr lang="fa-IR" sz="3200" b="1" i="0" dirty="0" smtClean="0">
                <a:solidFill>
                  <a:srgbClr val="C00000"/>
                </a:solidFill>
                <a:effectLst/>
                <a:latin typeface="AmuzehNewNormalPS"/>
              </a:rPr>
              <a:t>شهید</a:t>
            </a:r>
            <a:r>
              <a:rPr lang="fa-IR" sz="3200" b="1" i="0" dirty="0" smtClean="0">
                <a:solidFill>
                  <a:srgbClr val="242021"/>
                </a:solidFill>
                <a:effectLst/>
                <a:latin typeface="AmuzehNewNormalPS"/>
              </a:rPr>
              <a:t> دوست خداست و دوستی با او دوستی باخداست.</a:t>
            </a:r>
            <a:r>
              <a:rPr lang="fa-IR" sz="3200" b="1" dirty="0" smtClean="0"/>
              <a:t> </a:t>
            </a:r>
            <a:endParaRPr lang="en-US" sz="3200" dirty="0"/>
          </a:p>
        </p:txBody>
      </p:sp>
      <p:pic>
        <p:nvPicPr>
          <p:cNvPr id="4" name="Content Placeholder 3"/>
          <p:cNvPicPr>
            <a:picLocks noGrp="1" noChangeAspect="1"/>
          </p:cNvPicPr>
          <p:nvPr>
            <p:ph idx="1"/>
          </p:nvPr>
        </p:nvPicPr>
        <p:blipFill>
          <a:blip r:embed="rId2"/>
          <a:stretch>
            <a:fillRect/>
          </a:stretch>
        </p:blipFill>
        <p:spPr>
          <a:xfrm>
            <a:off x="8764753" y="3086697"/>
            <a:ext cx="2589047" cy="1778438"/>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5" name="Picture 4"/>
          <p:cNvPicPr>
            <a:picLocks noChangeAspect="1"/>
          </p:cNvPicPr>
          <p:nvPr/>
        </p:nvPicPr>
        <p:blipFill>
          <a:blip r:embed="rId3"/>
          <a:stretch>
            <a:fillRect/>
          </a:stretch>
        </p:blipFill>
        <p:spPr>
          <a:xfrm>
            <a:off x="4886237" y="3086697"/>
            <a:ext cx="2639813" cy="1791141"/>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4"/>
          <a:stretch>
            <a:fillRect/>
          </a:stretch>
        </p:blipFill>
        <p:spPr>
          <a:xfrm>
            <a:off x="567560" y="3086697"/>
            <a:ext cx="3079976" cy="1958269"/>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4538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2400"/>
            <a:ext cx="10868891" cy="1911927"/>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r"/>
            <a:r>
              <a:rPr lang="fa-IR" sz="3200" b="1" i="0" dirty="0" smtClean="0">
                <a:solidFill>
                  <a:srgbClr val="242021"/>
                </a:solidFill>
                <a:effectLst/>
                <a:latin typeface="Amuzeh-New-Bold"/>
              </a:rPr>
              <a:t/>
            </a:r>
            <a:br>
              <a:rPr lang="fa-IR" sz="3200" b="1" i="0" dirty="0" smtClean="0">
                <a:solidFill>
                  <a:srgbClr val="242021"/>
                </a:solidFill>
                <a:effectLst/>
                <a:latin typeface="Amuzeh-New-Bold"/>
              </a:rPr>
            </a:br>
            <a:r>
              <a:rPr lang="fa-IR" sz="3200" b="1" i="0" dirty="0" smtClean="0">
                <a:solidFill>
                  <a:schemeClr val="accent2">
                    <a:lumMod val="50000"/>
                  </a:schemeClr>
                </a:solidFill>
                <a:effectLst/>
                <a:latin typeface="Amuzeh-New-Bold"/>
              </a:rPr>
              <a:t>سبک زندگی در دفاع مقدس</a:t>
            </a:r>
            <a:r>
              <a:rPr lang="fa-IR" sz="3200" b="1" i="0" dirty="0" smtClean="0">
                <a:solidFill>
                  <a:srgbClr val="242021"/>
                </a:solidFill>
                <a:effectLst/>
                <a:latin typeface="Amuzeh-New-Bold"/>
              </a:rPr>
              <a:t/>
            </a:r>
            <a:br>
              <a:rPr lang="fa-IR" sz="3200" b="1" i="0" dirty="0" smtClean="0">
                <a:solidFill>
                  <a:srgbClr val="242021"/>
                </a:solidFill>
                <a:effectLst/>
                <a:latin typeface="Amuzeh-New-Bold"/>
              </a:rPr>
            </a:br>
            <a:r>
              <a:rPr lang="fa-IR" sz="2800" b="1" i="0" dirty="0" smtClean="0">
                <a:solidFill>
                  <a:srgbClr val="242021"/>
                </a:solidFill>
                <a:effectLst/>
                <a:latin typeface="AmuzehNewNormalPS"/>
                <a:cs typeface="+mn-cs"/>
              </a:rPr>
              <a:t>سبک زندگی رزم آوران دوران دفاع مقدس </a:t>
            </a:r>
            <a:r>
              <a:rPr lang="fa-IR" sz="2800" b="1" i="0" dirty="0" smtClean="0">
                <a:solidFill>
                  <a:schemeClr val="accent2">
                    <a:lumMod val="50000"/>
                  </a:schemeClr>
                </a:solidFill>
                <a:effectLst/>
                <a:latin typeface="AmuzehNewNormalPS"/>
                <a:cs typeface="+mn-cs"/>
              </a:rPr>
              <a:t>براساس الگوهای اسلامی </a:t>
            </a:r>
            <a:r>
              <a:rPr lang="fa-IR" sz="2800" b="1" i="0" dirty="0" smtClean="0">
                <a:solidFill>
                  <a:srgbClr val="242021"/>
                </a:solidFill>
                <a:effectLst/>
                <a:latin typeface="AmuzehNewNormalPS"/>
                <a:cs typeface="+mn-cs"/>
              </a:rPr>
              <a:t>و </a:t>
            </a:r>
            <a:r>
              <a:rPr lang="fa-IR" sz="2800" b="1" i="0" dirty="0" smtClean="0">
                <a:solidFill>
                  <a:schemeClr val="accent2">
                    <a:lumMod val="50000"/>
                  </a:schemeClr>
                </a:solidFill>
                <a:effectLst/>
                <a:latin typeface="AmuzehNewNormalPS"/>
                <a:cs typeface="+mn-cs"/>
              </a:rPr>
              <a:t>روش زندگی پیامبر </a:t>
            </a:r>
            <a:r>
              <a:rPr lang="fa-IR" sz="2800" b="1" i="0" dirty="0" smtClean="0">
                <a:solidFill>
                  <a:srgbClr val="242021"/>
                </a:solidFill>
                <a:effectLst/>
                <a:latin typeface="AmuzehNewNormalPS"/>
                <a:cs typeface="+mn-cs"/>
              </a:rPr>
              <a:t>و امامان بوده است.اصولی مثل </a:t>
            </a:r>
            <a:r>
              <a:rPr lang="fa-IR" sz="2800" b="1" i="0" dirty="0" smtClean="0">
                <a:solidFill>
                  <a:schemeClr val="accent2">
                    <a:lumMod val="50000"/>
                  </a:schemeClr>
                </a:solidFill>
                <a:effectLst/>
                <a:latin typeface="AmuzehNewNormalPS"/>
                <a:cs typeface="+mn-cs"/>
              </a:rPr>
              <a:t>توکل به خدا</a:t>
            </a:r>
            <a:r>
              <a:rPr lang="fa-IR" sz="2800" b="1" i="0" dirty="0" smtClean="0">
                <a:solidFill>
                  <a:srgbClr val="242021"/>
                </a:solidFill>
                <a:effectLst/>
                <a:latin typeface="AmuzehNewNormalPS"/>
                <a:cs typeface="+mn-cs"/>
              </a:rPr>
              <a:t>، </a:t>
            </a:r>
            <a:r>
              <a:rPr lang="fa-IR" sz="2800" b="1" i="0" dirty="0" smtClean="0">
                <a:solidFill>
                  <a:schemeClr val="accent6">
                    <a:lumMod val="50000"/>
                  </a:schemeClr>
                </a:solidFill>
                <a:effectLst/>
                <a:latin typeface="AmuzehNewNormalPS"/>
                <a:cs typeface="+mn-cs"/>
              </a:rPr>
              <a:t>ساده زیستی،</a:t>
            </a:r>
            <a:r>
              <a:rPr lang="fa-IR" sz="2800" b="1" i="0" dirty="0" smtClean="0">
                <a:solidFill>
                  <a:schemeClr val="accent4">
                    <a:lumMod val="75000"/>
                  </a:schemeClr>
                </a:solidFill>
                <a:effectLst/>
                <a:latin typeface="AmuzehNewNormalPS"/>
                <a:cs typeface="+mn-cs"/>
              </a:rPr>
              <a:t>فروتنی</a:t>
            </a:r>
            <a:r>
              <a:rPr lang="fa-IR" sz="2800" b="1" i="0" dirty="0" smtClean="0">
                <a:solidFill>
                  <a:srgbClr val="242021"/>
                </a:solidFill>
                <a:effectLst/>
                <a:latin typeface="AmuzehNewNormalPS"/>
                <a:cs typeface="+mn-cs"/>
              </a:rPr>
              <a:t>، </a:t>
            </a:r>
            <a:r>
              <a:rPr lang="fa-IR" sz="2800" b="1" i="0" dirty="0" smtClean="0">
                <a:solidFill>
                  <a:srgbClr val="0070C0"/>
                </a:solidFill>
                <a:effectLst/>
                <a:latin typeface="AmuzehNewNormalPS"/>
                <a:cs typeface="+mn-cs"/>
              </a:rPr>
              <a:t>سبقت گرفتن در کار خیر</a:t>
            </a:r>
            <a:r>
              <a:rPr lang="fa-IR" sz="2800" b="1" i="0" dirty="0" smtClean="0">
                <a:solidFill>
                  <a:srgbClr val="242021"/>
                </a:solidFill>
                <a:effectLst/>
                <a:latin typeface="AmuzehNewNormalPS"/>
                <a:cs typeface="+mn-cs"/>
              </a:rPr>
              <a:t>، </a:t>
            </a:r>
            <a:r>
              <a:rPr lang="fa-IR" sz="2800" b="1" i="0" dirty="0" smtClean="0">
                <a:solidFill>
                  <a:srgbClr val="C00000"/>
                </a:solidFill>
                <a:effectLst/>
                <a:latin typeface="AmuzehNewNormalPS"/>
                <a:cs typeface="+mn-cs"/>
              </a:rPr>
              <a:t>دوری از خودنمایی</a:t>
            </a:r>
            <a:r>
              <a:rPr lang="fa-IR" sz="2800" b="1" i="0" dirty="0" smtClean="0">
                <a:solidFill>
                  <a:srgbClr val="242021"/>
                </a:solidFill>
                <a:effectLst/>
                <a:latin typeface="AmuzehNewNormalPS"/>
                <a:cs typeface="+mn-cs"/>
              </a:rPr>
              <a:t>، </a:t>
            </a:r>
            <a:r>
              <a:rPr lang="fa-IR" sz="2800" b="1" i="0" dirty="0" smtClean="0">
                <a:solidFill>
                  <a:schemeClr val="accent5">
                    <a:lumMod val="50000"/>
                  </a:schemeClr>
                </a:solidFill>
                <a:effectLst/>
                <a:latin typeface="AmuzehNewNormalPS"/>
                <a:cs typeface="+mn-cs"/>
              </a:rPr>
              <a:t>اطاعت از فرماندهی </a:t>
            </a:r>
            <a:r>
              <a:rPr lang="fa-IR" sz="2800" b="1" i="0" dirty="0" smtClean="0">
                <a:solidFill>
                  <a:srgbClr val="242021"/>
                </a:solidFill>
                <a:effectLst/>
                <a:latin typeface="AmuzehNewNormalPS"/>
                <a:cs typeface="+mn-cs"/>
              </a:rPr>
              <a:t>و… درزندگی آنان جاری بود</a:t>
            </a:r>
            <a:r>
              <a:rPr lang="fa-IR" sz="2800" b="1" dirty="0" smtClean="0">
                <a:cs typeface="+mn-cs"/>
              </a:rPr>
              <a:t> </a:t>
            </a:r>
            <a:r>
              <a:rPr lang="fa-IR" sz="2800" dirty="0" smtClean="0"/>
              <a:t/>
            </a:r>
            <a:br>
              <a:rPr lang="fa-IR" sz="2800" dirty="0" smtClean="0"/>
            </a:br>
            <a:endParaRPr lang="en-US" sz="2800" dirty="0"/>
          </a:p>
        </p:txBody>
      </p:sp>
      <p:pic>
        <p:nvPicPr>
          <p:cNvPr id="9" name="Picture 8"/>
          <p:cNvPicPr>
            <a:picLocks noChangeAspect="1"/>
          </p:cNvPicPr>
          <p:nvPr/>
        </p:nvPicPr>
        <p:blipFill>
          <a:blip r:embed="rId2"/>
          <a:stretch>
            <a:fillRect/>
          </a:stretch>
        </p:blipFill>
        <p:spPr>
          <a:xfrm>
            <a:off x="6654800" y="2912533"/>
            <a:ext cx="4639733" cy="1848405"/>
          </a:xfrm>
          <a:prstGeom prst="rect">
            <a:avLst/>
          </a:prstGeom>
        </p:spPr>
      </p:pic>
      <p:pic>
        <p:nvPicPr>
          <p:cNvPr id="10" name="Picture 9"/>
          <p:cNvPicPr>
            <a:picLocks noChangeAspect="1"/>
          </p:cNvPicPr>
          <p:nvPr/>
        </p:nvPicPr>
        <p:blipFill>
          <a:blip r:embed="rId3"/>
          <a:stretch>
            <a:fillRect/>
          </a:stretch>
        </p:blipFill>
        <p:spPr>
          <a:xfrm>
            <a:off x="711201" y="2912533"/>
            <a:ext cx="5096932" cy="1848405"/>
          </a:xfrm>
          <a:prstGeom prst="rect">
            <a:avLst/>
          </a:prstGeom>
        </p:spPr>
      </p:pic>
    </p:spTree>
    <p:extLst>
      <p:ext uri="{BB962C8B-B14F-4D97-AF65-F5344CB8AC3E}">
        <p14:creationId xmlns:p14="http://schemas.microsoft.com/office/powerpoint/2010/main" val="293063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8" y="500591"/>
            <a:ext cx="11904133" cy="6120341"/>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lnSpc>
                <a:spcPct val="100000"/>
              </a:lnSpc>
            </a:pPr>
            <a:r>
              <a:rPr lang="fa-IR" sz="2400" b="1" dirty="0" smtClean="0">
                <a:solidFill>
                  <a:srgbClr val="C00000"/>
                </a:solidFill>
                <a:latin typeface="BZarBold"/>
                <a:cs typeface="+mn-cs"/>
              </a:rPr>
              <a:t>فعالیت (۴):</a:t>
            </a:r>
            <a:r>
              <a:rPr lang="fa-IR" sz="2200" b="1" dirty="0">
                <a:solidFill>
                  <a:srgbClr val="002060"/>
                </a:solidFill>
                <a:cs typeface="+mn-cs"/>
              </a:rPr>
              <a:t>مجموعه کتاب های گزیده فرهنگ جبهه را در کتابخانه ها ببینید یا به صورت الکترونیکی از فضای مجازی دریافت کنید. مطلب برگزیده خود را در کلاس بخوانید.</a:t>
            </a:r>
            <a:r>
              <a:rPr lang="fa-IR" sz="2400" dirty="0" smtClean="0">
                <a:solidFill>
                  <a:srgbClr val="002060"/>
                </a:solidFill>
                <a:latin typeface="AmuzehNewNormalPS"/>
                <a:cs typeface="+mn-cs"/>
              </a:rPr>
              <a:t/>
            </a:r>
            <a:br>
              <a:rPr lang="fa-IR" sz="2400" dirty="0" smtClean="0">
                <a:solidFill>
                  <a:srgbClr val="002060"/>
                </a:solidFill>
                <a:latin typeface="AmuzehNewNormalPS"/>
                <a:cs typeface="+mn-cs"/>
              </a:rPr>
            </a:br>
            <a:r>
              <a:rPr lang="fa-IR" sz="2200" b="1" dirty="0">
                <a:solidFill>
                  <a:srgbClr val="C00000"/>
                </a:solidFill>
                <a:cs typeface="+mn-cs"/>
              </a:rPr>
              <a:t>«</a:t>
            </a:r>
            <a:r>
              <a:rPr lang="fa-IR" sz="2200" b="1" dirty="0" smtClean="0">
                <a:solidFill>
                  <a:srgbClr val="C00000"/>
                </a:solidFill>
                <a:cs typeface="+mn-cs"/>
              </a:rPr>
              <a:t>دا»:</a:t>
            </a:r>
            <a:r>
              <a:rPr lang="fa-IR" sz="2200" b="1" dirty="0" smtClean="0">
                <a:cs typeface="+mn-cs"/>
              </a:rPr>
              <a:t>کتاب </a:t>
            </a:r>
            <a:r>
              <a:rPr lang="fa-IR" sz="2200" b="1" dirty="0">
                <a:cs typeface="+mn-cs"/>
              </a:rPr>
              <a:t>«</a:t>
            </a:r>
            <a:r>
              <a:rPr lang="fa-IR" sz="2200" b="1" dirty="0">
                <a:solidFill>
                  <a:schemeClr val="accent1">
                    <a:lumMod val="50000"/>
                  </a:schemeClr>
                </a:solidFill>
                <a:cs typeface="+mn-cs"/>
              </a:rPr>
              <a:t>دا</a:t>
            </a:r>
            <a:r>
              <a:rPr lang="fa-IR" sz="2200" b="1" dirty="0">
                <a:cs typeface="+mn-cs"/>
              </a:rPr>
              <a:t>»، روایتی جذاب از روزهای ابتدای ورود دشمن به خرمشهر از زبان سیده زهرا حسینی است. او در کنار مردان و پسران خرمشهری تا آخرین ذره توان خود در وقایع خرمشهر ایستادگی کرد تا شهر به دست دشمن متجاوز بعثی نیفتد. از ویژگی‌های اصلی این کتاب جزئی‌نگری نویسنده و راوی است که همین نکته حوادث و لحظه وقوع آن را برای خواننده بسیار زنده نموده است. کتاب «دا» به قلم، گردآوری و تنظیم سیده زهرا حسینی از سوی انتشارات سوره مهر به چاپ </a:t>
            </a:r>
            <a:r>
              <a:rPr lang="fa-IR" sz="2200" b="1" dirty="0" smtClean="0">
                <a:cs typeface="+mn-cs"/>
              </a:rPr>
              <a:t>رسید</a:t>
            </a:r>
            <a:r>
              <a:rPr lang="fa-IR" sz="2200" dirty="0" smtClean="0">
                <a:cs typeface="+mn-cs"/>
              </a:rPr>
              <a:t/>
            </a:r>
            <a:br>
              <a:rPr lang="fa-IR" sz="2200" dirty="0" smtClean="0">
                <a:cs typeface="+mn-cs"/>
              </a:rPr>
            </a:br>
            <a:r>
              <a:rPr lang="fa-IR" sz="2200" b="1" dirty="0">
                <a:solidFill>
                  <a:srgbClr val="C00000"/>
                </a:solidFill>
                <a:cs typeface="+mn-cs"/>
              </a:rPr>
              <a:t>«خاک‌های نرم </a:t>
            </a:r>
            <a:r>
              <a:rPr lang="fa-IR" sz="2200" b="1" dirty="0" smtClean="0">
                <a:solidFill>
                  <a:srgbClr val="C00000"/>
                </a:solidFill>
                <a:cs typeface="+mn-cs"/>
              </a:rPr>
              <a:t>کوشک»</a:t>
            </a:r>
            <a:r>
              <a:rPr lang="fa-IR" sz="2200" b="1" dirty="0">
                <a:solidFill>
                  <a:srgbClr val="C00000"/>
                </a:solidFill>
                <a:cs typeface="+mn-cs"/>
              </a:rPr>
              <a:t>:</a:t>
            </a:r>
            <a:r>
              <a:rPr lang="fa-IR" sz="2200" b="1" dirty="0" smtClean="0">
                <a:cs typeface="+mn-cs"/>
              </a:rPr>
              <a:t>کتاب </a:t>
            </a:r>
            <a:r>
              <a:rPr lang="fa-IR" sz="2200" b="1" dirty="0">
                <a:cs typeface="+mn-cs"/>
              </a:rPr>
              <a:t>«</a:t>
            </a:r>
            <a:r>
              <a:rPr lang="fa-IR" sz="2200" b="1" dirty="0">
                <a:solidFill>
                  <a:schemeClr val="accent1">
                    <a:lumMod val="50000"/>
                  </a:schemeClr>
                </a:solidFill>
                <a:cs typeface="+mn-cs"/>
              </a:rPr>
              <a:t>خاک‌های نرم کوشک</a:t>
            </a:r>
            <a:r>
              <a:rPr lang="fa-IR" sz="2200" b="1" dirty="0">
                <a:cs typeface="+mn-cs"/>
              </a:rPr>
              <a:t>» به قلم سعید عاکف منتخبی از خاطرات شهید عبدالحسین برونسی در مورد ویژگی‌ها و خصوصیات این شهید است</a:t>
            </a:r>
            <a:r>
              <a:rPr lang="fa-IR" sz="2200" b="1" dirty="0" smtClean="0">
                <a:cs typeface="+mn-cs"/>
              </a:rPr>
              <a:t>.</a:t>
            </a:r>
            <a:br>
              <a:rPr lang="fa-IR" sz="2200" b="1" dirty="0" smtClean="0">
                <a:cs typeface="+mn-cs"/>
              </a:rPr>
            </a:br>
            <a:r>
              <a:rPr lang="fa-IR" sz="2200" b="1" dirty="0" smtClean="0">
                <a:cs typeface="+mn-cs"/>
              </a:rPr>
              <a:t> </a:t>
            </a:r>
            <a:r>
              <a:rPr lang="fa-IR" sz="2200" b="1" dirty="0">
                <a:solidFill>
                  <a:srgbClr val="C00000"/>
                </a:solidFill>
                <a:cs typeface="+mn-cs"/>
              </a:rPr>
              <a:t>«نورالدین پسر </a:t>
            </a:r>
            <a:r>
              <a:rPr lang="fa-IR" sz="2200" b="1" dirty="0" smtClean="0">
                <a:solidFill>
                  <a:srgbClr val="C00000"/>
                </a:solidFill>
                <a:cs typeface="+mn-cs"/>
              </a:rPr>
              <a:t>ایران»:</a:t>
            </a:r>
            <a:r>
              <a:rPr lang="fa-IR" sz="2200" b="1" dirty="0" smtClean="0">
                <a:cs typeface="+mn-cs"/>
              </a:rPr>
              <a:t>کتاب </a:t>
            </a:r>
            <a:r>
              <a:rPr lang="fa-IR" sz="2200" b="1" dirty="0">
                <a:cs typeface="+mn-cs"/>
              </a:rPr>
              <a:t>«</a:t>
            </a:r>
            <a:r>
              <a:rPr lang="fa-IR" sz="2200" b="1" dirty="0">
                <a:solidFill>
                  <a:schemeClr val="accent1">
                    <a:lumMod val="50000"/>
                  </a:schemeClr>
                </a:solidFill>
                <a:cs typeface="+mn-cs"/>
              </a:rPr>
              <a:t>نورالدین پسر ایران</a:t>
            </a:r>
            <a:r>
              <a:rPr lang="fa-IR" sz="2200" b="1" dirty="0">
                <a:cs typeface="+mn-cs"/>
              </a:rPr>
              <a:t>» برگرفته از خاطرات سید نوالدین عافی است. پسری شانزده ساله از اهالی روستای خنجان در حوالی تبریزکتاب «نورالدین پسر ایران» به قلم و نگارش معصومه سپهری منتشر شد.</a:t>
            </a:r>
            <a:r>
              <a:rPr lang="fa-IR" sz="2000" dirty="0">
                <a:cs typeface="+mn-cs"/>
              </a:rPr>
              <a:t/>
            </a:r>
            <a:br>
              <a:rPr lang="fa-IR" sz="2000" dirty="0">
                <a:cs typeface="+mn-cs"/>
              </a:rPr>
            </a:br>
            <a:r>
              <a:rPr lang="fa-IR" sz="2000" b="1" dirty="0">
                <a:solidFill>
                  <a:srgbClr val="C00000"/>
                </a:solidFill>
                <a:cs typeface="+mn-cs"/>
              </a:rPr>
              <a:t>«</a:t>
            </a:r>
            <a:r>
              <a:rPr lang="fa-IR" sz="2200" b="1" dirty="0">
                <a:solidFill>
                  <a:srgbClr val="C00000"/>
                </a:solidFill>
                <a:cs typeface="+mn-cs"/>
              </a:rPr>
              <a:t>سفر به گرای 270 </a:t>
            </a:r>
            <a:r>
              <a:rPr lang="fa-IR" sz="2200" b="1" dirty="0" smtClean="0">
                <a:solidFill>
                  <a:srgbClr val="C00000"/>
                </a:solidFill>
                <a:cs typeface="+mn-cs"/>
              </a:rPr>
              <a:t>درجه»</a:t>
            </a:r>
            <a:r>
              <a:rPr lang="fa-IR" sz="2200" b="1" dirty="0">
                <a:solidFill>
                  <a:srgbClr val="C00000"/>
                </a:solidFill>
                <a:cs typeface="+mn-cs"/>
              </a:rPr>
              <a:t>:</a:t>
            </a:r>
            <a:r>
              <a:rPr lang="fa-IR" sz="2200" b="1" dirty="0" smtClean="0">
                <a:cs typeface="+mn-cs"/>
              </a:rPr>
              <a:t>کتاب </a:t>
            </a:r>
            <a:r>
              <a:rPr lang="fa-IR" sz="2200" b="1" dirty="0">
                <a:cs typeface="+mn-cs"/>
              </a:rPr>
              <a:t>«</a:t>
            </a:r>
            <a:r>
              <a:rPr lang="fa-IR" sz="2200" b="1" dirty="0">
                <a:solidFill>
                  <a:schemeClr val="accent1">
                    <a:lumMod val="50000"/>
                  </a:schemeClr>
                </a:solidFill>
                <a:cs typeface="+mn-cs"/>
              </a:rPr>
              <a:t>سفر به گرای 270 درجه</a:t>
            </a:r>
            <a:r>
              <a:rPr lang="fa-IR" sz="2200" b="1" dirty="0">
                <a:cs typeface="+mn-cs"/>
              </a:rPr>
              <a:t>» رمانی از احمد دهقان با موضوع جنگ ایران و عراق است</a:t>
            </a:r>
            <a:r>
              <a:rPr lang="fa-IR" sz="2200" b="1" dirty="0" smtClean="0">
                <a:cs typeface="+mn-cs"/>
              </a:rPr>
              <a:t>.</a:t>
            </a:r>
            <a:r>
              <a:rPr lang="fa-IR" sz="2400" b="1" dirty="0">
                <a:solidFill>
                  <a:srgbClr val="FF0000"/>
                </a:solidFill>
                <a:cs typeface="+mn-cs"/>
              </a:rPr>
              <a:t> </a:t>
            </a:r>
            <a:r>
              <a:rPr lang="fa-IR" sz="2400" b="1" dirty="0">
                <a:solidFill>
                  <a:srgbClr val="C00000"/>
                </a:solidFill>
                <a:cs typeface="+mn-cs"/>
              </a:rPr>
              <a:t>«پایی که جا </a:t>
            </a:r>
            <a:r>
              <a:rPr lang="fa-IR" sz="2400" b="1" dirty="0" smtClean="0">
                <a:solidFill>
                  <a:srgbClr val="C00000"/>
                </a:solidFill>
                <a:cs typeface="+mn-cs"/>
              </a:rPr>
              <a:t>ماند»</a:t>
            </a:r>
            <a:r>
              <a:rPr lang="fa-IR" sz="2400" dirty="0" smtClean="0">
                <a:solidFill>
                  <a:srgbClr val="C00000"/>
                </a:solidFill>
                <a:cs typeface="+mn-cs"/>
              </a:rPr>
              <a:t>:</a:t>
            </a:r>
            <a:r>
              <a:rPr lang="fa-IR" sz="2400" dirty="0" smtClean="0">
                <a:cs typeface="+mn-cs"/>
              </a:rPr>
              <a:t>کتاب </a:t>
            </a:r>
            <a:r>
              <a:rPr lang="fa-IR" sz="2400" dirty="0">
                <a:cs typeface="+mn-cs"/>
              </a:rPr>
              <a:t>«</a:t>
            </a:r>
            <a:r>
              <a:rPr lang="fa-IR" sz="2400" dirty="0">
                <a:solidFill>
                  <a:schemeClr val="accent1">
                    <a:lumMod val="50000"/>
                  </a:schemeClr>
                </a:solidFill>
                <a:cs typeface="+mn-cs"/>
              </a:rPr>
              <a:t>پایی که جا ماند</a:t>
            </a:r>
            <a:r>
              <a:rPr lang="fa-IR" sz="2400" dirty="0">
                <a:cs typeface="+mn-cs"/>
              </a:rPr>
              <a:t>» </a:t>
            </a:r>
            <a:r>
              <a:rPr lang="fa-IR" sz="2200" b="1" dirty="0">
                <a:cs typeface="+mn-cs"/>
              </a:rPr>
              <a:t>به قلم سید ناصر حسینی‌پور و از جمله کتاب‌هایی است که رهبر انقلاب بر آن تغریظ نوشته و نیز به زبان عربی ترجمه شده است. سید ناصر حسینی‌پور این کتاب را به «ولیدخان» از گروهبان‌های خشن که بدترین شکنجه‌ها را به اسرای ایرانی تحمیل می‌کرد، تقدیم </a:t>
            </a:r>
            <a:r>
              <a:rPr lang="fa-IR" sz="2200" b="1" dirty="0" smtClean="0">
                <a:cs typeface="+mn-cs"/>
              </a:rPr>
              <a:t>کرده است</a:t>
            </a:r>
            <a:r>
              <a:rPr lang="fa-IR" sz="2400" dirty="0" smtClean="0">
                <a:cs typeface="+mn-cs"/>
              </a:rPr>
              <a:t>.</a:t>
            </a:r>
            <a:r>
              <a:rPr lang="fa-IR" sz="2400" dirty="0"/>
              <a:t/>
            </a:r>
            <a:br>
              <a:rPr lang="fa-IR" sz="2400" dirty="0"/>
            </a:br>
            <a:r>
              <a:rPr lang="fa-IR" sz="2400" dirty="0"/>
              <a:t> </a:t>
            </a:r>
            <a:endParaRPr lang="en-US" sz="2200" b="1" dirty="0">
              <a:cs typeface="+mn-cs"/>
            </a:endParaRPr>
          </a:p>
        </p:txBody>
      </p:sp>
    </p:spTree>
    <p:extLst>
      <p:ext uri="{BB962C8B-B14F-4D97-AF65-F5344CB8AC3E}">
        <p14:creationId xmlns:p14="http://schemas.microsoft.com/office/powerpoint/2010/main" val="2388397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981" y="1383614"/>
            <a:ext cx="11876037" cy="4090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7085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235527"/>
            <a:ext cx="11554690" cy="1455161"/>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r"/>
            <a:r>
              <a:rPr lang="fa-IR" sz="2800" b="1" i="0" dirty="0" smtClean="0">
                <a:solidFill>
                  <a:srgbClr val="242021"/>
                </a:solidFill>
                <a:effectLst/>
                <a:latin typeface="AmuzehNewNormalPS"/>
              </a:rPr>
              <a:t>اردوهای راهیان نور، علاوه بر آثار وبرکات متعدد باعث میشود افراد بیندیشند که چرا و چگونه شهدا، جانبازان ورزمندگان برای حفظ اسلام، مملکت و نظام اسلامی دفاع کردند؟ آنان از ما چه توقع وانتظاری دارند؟ ما چه وظایفی در قبال ایثارآنان داریم؟</a:t>
            </a:r>
            <a:r>
              <a:rPr lang="fa-IR" sz="2800" b="1" dirty="0" smtClean="0"/>
              <a:t> </a:t>
            </a:r>
            <a:endParaRPr lang="en-US" sz="2800" b="1" dirty="0">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15637" y="2590800"/>
            <a:ext cx="5273963" cy="385617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6282267" y="2590800"/>
            <a:ext cx="4748269" cy="3856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870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4982" y="365125"/>
            <a:ext cx="6677891" cy="1325563"/>
          </a:xfr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pPr algn="ctr"/>
            <a:r>
              <a:rPr lang="fa-IR" b="1" dirty="0" smtClean="0">
                <a:solidFill>
                  <a:srgbClr val="002060"/>
                </a:solidFill>
              </a:rPr>
              <a:t>علوم و معارف دفاع مقدس</a:t>
            </a:r>
            <a:endParaRPr lang="en-US" b="1" dirty="0">
              <a:solidFill>
                <a:srgbClr val="002060"/>
              </a:solidFill>
            </a:endParaRPr>
          </a:p>
        </p:txBody>
      </p:sp>
      <p:sp>
        <p:nvSpPr>
          <p:cNvPr id="3" name="Content Placeholder 2"/>
          <p:cNvSpPr>
            <a:spLocks noGrp="1"/>
          </p:cNvSpPr>
          <p:nvPr>
            <p:ph idx="1"/>
          </p:nvPr>
        </p:nvSpPr>
        <p:spPr>
          <a:xfrm>
            <a:off x="508000" y="2455333"/>
            <a:ext cx="10956636" cy="3471334"/>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lgn="r"/>
            <a:endParaRPr lang="fa-IR" b="1" dirty="0" smtClean="0">
              <a:solidFill>
                <a:schemeClr val="tx1"/>
              </a:solidFill>
              <a:latin typeface="AmuzehNewNormalPS"/>
            </a:endParaRPr>
          </a:p>
          <a:p>
            <a:pPr algn="r">
              <a:lnSpc>
                <a:spcPct val="170000"/>
              </a:lnSpc>
            </a:pPr>
            <a:r>
              <a:rPr lang="fa-IR" sz="9600" b="1" dirty="0" smtClean="0">
                <a:solidFill>
                  <a:schemeClr val="tx1"/>
                </a:solidFill>
                <a:latin typeface="AmuzehNewNormalPS"/>
                <a:cs typeface="+mj-cs"/>
              </a:rPr>
              <a:t>انسان </a:t>
            </a:r>
            <a:r>
              <a:rPr lang="fa-IR" sz="9600" b="1" dirty="0">
                <a:solidFill>
                  <a:schemeClr val="tx1"/>
                </a:solidFill>
                <a:latin typeface="AmuzehNewNormalPS"/>
                <a:cs typeface="+mj-cs"/>
              </a:rPr>
              <a:t>در دوران دفاع مقدس، گاهى آنقدر داوطلبان جوان را مىدید که چشم انسان </a:t>
            </a:r>
            <a:r>
              <a:rPr lang="fa-IR" sz="9600" b="1" dirty="0" smtClean="0">
                <a:solidFill>
                  <a:schemeClr val="tx1"/>
                </a:solidFill>
                <a:latin typeface="AmuzehNewNormalPS"/>
                <a:cs typeface="+mj-cs"/>
              </a:rPr>
              <a:t>ازکثرت </a:t>
            </a:r>
            <a:r>
              <a:rPr lang="fa-IR" sz="9600" b="1" dirty="0">
                <a:solidFill>
                  <a:schemeClr val="tx1"/>
                </a:solidFill>
                <a:latin typeface="AmuzehNewNormalPS"/>
                <a:cs typeface="+mj-cs"/>
              </a:rPr>
              <a:t>جمعیت، سیاهى مىرفت و از شور و شوقى که اینها داشتند براى اینکه به خطوط </a:t>
            </a:r>
            <a:r>
              <a:rPr lang="fa-IR" sz="9600" b="1" dirty="0" smtClean="0">
                <a:solidFill>
                  <a:schemeClr val="tx1"/>
                </a:solidFill>
                <a:latin typeface="AmuzehNewNormalPS"/>
                <a:cs typeface="+mj-cs"/>
              </a:rPr>
              <a:t>مقدم دفاعى </a:t>
            </a:r>
            <a:r>
              <a:rPr lang="fa-IR" sz="9600" b="1" dirty="0">
                <a:solidFill>
                  <a:schemeClr val="tx1"/>
                </a:solidFill>
                <a:latin typeface="AmuzehNewNormalPS"/>
                <a:cs typeface="+mj-cs"/>
              </a:rPr>
              <a:t>بروند و از استقلال کشور در مقابل تهاجم نظامى [دشمن] دفاع </a:t>
            </a:r>
            <a:r>
              <a:rPr lang="fa-IR" sz="9600" b="1" dirty="0" smtClean="0">
                <a:solidFill>
                  <a:schemeClr val="tx1"/>
                </a:solidFill>
                <a:latin typeface="AmuzehNewNormalPS"/>
                <a:cs typeface="+mj-cs"/>
              </a:rPr>
              <a:t>کنند.</a:t>
            </a:r>
            <a:r>
              <a:rPr lang="fa-IR" sz="8000" b="1" i="0" dirty="0" smtClean="0">
                <a:solidFill>
                  <a:schemeClr val="tx1"/>
                </a:solidFill>
                <a:effectLst/>
                <a:latin typeface="Amuzeh-New-Bold"/>
                <a:cs typeface="+mj-cs"/>
              </a:rPr>
              <a:t/>
            </a:r>
            <a:br>
              <a:rPr lang="fa-IR" sz="8000" b="1" i="0" dirty="0" smtClean="0">
                <a:solidFill>
                  <a:schemeClr val="tx1"/>
                </a:solidFill>
                <a:effectLst/>
                <a:latin typeface="Amuzeh-New-Bold"/>
                <a:cs typeface="+mj-cs"/>
              </a:rPr>
            </a:br>
            <a:r>
              <a:rPr lang="fa-IR" sz="8000" b="1" i="0" dirty="0" smtClean="0">
                <a:solidFill>
                  <a:schemeClr val="tx1"/>
                </a:solidFill>
                <a:effectLst/>
                <a:latin typeface="Amuzeh-New-Bold"/>
                <a:cs typeface="+mj-cs"/>
              </a:rPr>
              <a:t>                                            </a:t>
            </a:r>
            <a:r>
              <a:rPr lang="fa-IR" sz="8000" b="1" i="0" dirty="0" smtClean="0">
                <a:solidFill>
                  <a:srgbClr val="002060"/>
                </a:solidFill>
                <a:effectLst/>
                <a:latin typeface="Amuzeh-New-Bold"/>
                <a:cs typeface="+mj-cs"/>
              </a:rPr>
              <a:t>حضرت آیت اللّٰه خامنه ای، رهبر معظم انقلاب اسلامی </a:t>
            </a:r>
            <a:r>
              <a:rPr lang="fa-IR" sz="8000" b="1" dirty="0" smtClean="0">
                <a:solidFill>
                  <a:srgbClr val="002060"/>
                </a:solidFill>
                <a:latin typeface="Amuzeh-New-Bold"/>
                <a:cs typeface="+mj-cs"/>
              </a:rPr>
              <a:t>1386/02/19</a:t>
            </a:r>
            <a:r>
              <a:rPr lang="fa-IR" sz="8000" b="1" dirty="0" smtClean="0">
                <a:solidFill>
                  <a:srgbClr val="002060"/>
                </a:solidFill>
                <a:cs typeface="+mj-cs"/>
              </a:rPr>
              <a:t> </a:t>
            </a:r>
            <a:r>
              <a:rPr lang="fa-IR" sz="5000" dirty="0" smtClean="0">
                <a:cs typeface="+mj-cs"/>
              </a:rPr>
              <a:t/>
            </a:r>
            <a:br>
              <a:rPr lang="fa-IR" sz="5000" dirty="0" smtClean="0">
                <a:cs typeface="+mj-cs"/>
              </a:rPr>
            </a:br>
            <a:r>
              <a:rPr lang="fa-IR" sz="5000" b="1" dirty="0" smtClean="0">
                <a:cs typeface="+mj-cs"/>
              </a:rPr>
              <a:t/>
            </a:r>
            <a:br>
              <a:rPr lang="fa-IR" sz="5000" b="1" dirty="0" smtClean="0">
                <a:cs typeface="+mj-cs"/>
              </a:rPr>
            </a:br>
            <a:endParaRPr lang="en-US" sz="5000" b="1" dirty="0">
              <a:cs typeface="+mj-cs"/>
            </a:endParaRPr>
          </a:p>
        </p:txBody>
      </p:sp>
    </p:spTree>
    <p:extLst>
      <p:ext uri="{BB962C8B-B14F-4D97-AF65-F5344CB8AC3E}">
        <p14:creationId xmlns:p14="http://schemas.microsoft.com/office/powerpoint/2010/main" val="192083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r"/>
            <a:r>
              <a:rPr lang="fa-IR" sz="3200" b="1" i="0" dirty="0" smtClean="0">
                <a:solidFill>
                  <a:srgbClr val="242021"/>
                </a:solidFill>
                <a:effectLst/>
                <a:latin typeface="Amuzeh-New-Bold"/>
              </a:rPr>
              <a:t/>
            </a:r>
            <a:br>
              <a:rPr lang="fa-IR" sz="3200" b="1" i="0" dirty="0" smtClean="0">
                <a:solidFill>
                  <a:srgbClr val="242021"/>
                </a:solidFill>
                <a:effectLst/>
                <a:latin typeface="Amuzeh-New-Bold"/>
              </a:rPr>
            </a:br>
            <a:r>
              <a:rPr lang="fa-IR" sz="3200" b="1" i="0" dirty="0" smtClean="0">
                <a:solidFill>
                  <a:srgbClr val="C00000"/>
                </a:solidFill>
                <a:effectLst/>
                <a:latin typeface="Amuzeh-New-Bold"/>
              </a:rPr>
              <a:t>سرزمینهای نور</a:t>
            </a:r>
            <a:r>
              <a:rPr lang="fa-IR" sz="3200" b="1" i="0" dirty="0" smtClean="0">
                <a:solidFill>
                  <a:srgbClr val="242021"/>
                </a:solidFill>
                <a:effectLst/>
                <a:latin typeface="Amuzeh-New-Bold"/>
              </a:rPr>
              <a:t/>
            </a:r>
            <a:br>
              <a:rPr lang="fa-IR" sz="3200" b="1" i="0" dirty="0" smtClean="0">
                <a:solidFill>
                  <a:srgbClr val="242021"/>
                </a:solidFill>
                <a:effectLst/>
                <a:latin typeface="Amuzeh-New-Bold"/>
              </a:rPr>
            </a:br>
            <a:r>
              <a:rPr lang="fa-IR" sz="3200" b="1" i="0" dirty="0" smtClean="0">
                <a:solidFill>
                  <a:srgbClr val="242021"/>
                </a:solidFill>
                <a:effectLst/>
                <a:latin typeface="AmuzehNewNormalPS"/>
              </a:rPr>
              <a:t>قدم گاه شیرمردانی است که هشت سال در مقابل تهاجم وحشیانه متجاوزان ایستادند تا شکوه و عزت یک ملت در برابر جهانیان حفظ شود.</a:t>
            </a:r>
            <a:r>
              <a:rPr lang="fa-IR" sz="3200" b="1" dirty="0" smtClean="0"/>
              <a:t> </a:t>
            </a:r>
            <a:r>
              <a:rPr lang="fa-IR" sz="3200" dirty="0" smtClean="0"/>
              <a:t/>
            </a:r>
            <a:br>
              <a:rPr lang="fa-IR" sz="3200" dirty="0" smtClean="0"/>
            </a:br>
            <a:endParaRPr lang="en-US" sz="3200" dirty="0">
              <a:cs typeface="B Zar" panose="00000400000000000000" pitchFamily="2" charset="-78"/>
            </a:endParaRPr>
          </a:p>
        </p:txBody>
      </p:sp>
      <p:pic>
        <p:nvPicPr>
          <p:cNvPr id="5" name="Picture 4"/>
          <p:cNvPicPr>
            <a:picLocks noChangeAspect="1"/>
          </p:cNvPicPr>
          <p:nvPr/>
        </p:nvPicPr>
        <p:blipFill>
          <a:blip r:embed="rId2"/>
          <a:stretch>
            <a:fillRect/>
          </a:stretch>
        </p:blipFill>
        <p:spPr>
          <a:xfrm>
            <a:off x="4588934" y="2810152"/>
            <a:ext cx="2904288" cy="2731245"/>
          </a:xfrm>
          <a:prstGeom prst="rect">
            <a:avLst/>
          </a:prstGeom>
        </p:spPr>
      </p:pic>
      <p:sp>
        <p:nvSpPr>
          <p:cNvPr id="7" name="Rectangle 6"/>
          <p:cNvSpPr/>
          <p:nvPr/>
        </p:nvSpPr>
        <p:spPr>
          <a:xfrm>
            <a:off x="5044269" y="5990269"/>
            <a:ext cx="2103461" cy="40011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a-IR" sz="2000" b="1" dirty="0">
                <a:latin typeface="Amuzeh-New-Bold"/>
                <a:cs typeface="+mj-cs"/>
              </a:rPr>
              <a:t>یادمان شهدای سیرانبند</a:t>
            </a:r>
            <a:endParaRPr lang="en-US" sz="2000" dirty="0">
              <a:cs typeface="+mj-cs"/>
            </a:endParaRPr>
          </a:p>
        </p:txBody>
      </p:sp>
      <p:pic>
        <p:nvPicPr>
          <p:cNvPr id="3" name="Picture 2"/>
          <p:cNvPicPr>
            <a:picLocks noChangeAspect="1"/>
          </p:cNvPicPr>
          <p:nvPr/>
        </p:nvPicPr>
        <p:blipFill>
          <a:blip r:embed="rId3"/>
          <a:stretch>
            <a:fillRect/>
          </a:stretch>
        </p:blipFill>
        <p:spPr>
          <a:xfrm>
            <a:off x="382836" y="2810152"/>
            <a:ext cx="3731964" cy="2731245"/>
          </a:xfrm>
          <a:prstGeom prst="rect">
            <a:avLst/>
          </a:prstGeom>
        </p:spPr>
      </p:pic>
      <p:pic>
        <p:nvPicPr>
          <p:cNvPr id="6" name="Picture 5"/>
          <p:cNvPicPr>
            <a:picLocks noChangeAspect="1"/>
          </p:cNvPicPr>
          <p:nvPr/>
        </p:nvPicPr>
        <p:blipFill>
          <a:blip r:embed="rId4"/>
          <a:stretch>
            <a:fillRect/>
          </a:stretch>
        </p:blipFill>
        <p:spPr>
          <a:xfrm>
            <a:off x="7967357" y="2810152"/>
            <a:ext cx="3225576" cy="2731245"/>
          </a:xfrm>
          <a:prstGeom prst="rect">
            <a:avLst/>
          </a:prstGeom>
        </p:spPr>
      </p:pic>
      <p:sp>
        <p:nvSpPr>
          <p:cNvPr id="9" name="Rectangle 8"/>
          <p:cNvSpPr/>
          <p:nvPr/>
        </p:nvSpPr>
        <p:spPr>
          <a:xfrm>
            <a:off x="8712047" y="5952271"/>
            <a:ext cx="2186817" cy="40011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a-IR" sz="2000" b="1" dirty="0" smtClean="0">
                <a:latin typeface="Amuzeh-New-Bold"/>
                <a:cs typeface="+mj-cs"/>
              </a:rPr>
              <a:t>یادمان شهدای کربلای 4</a:t>
            </a:r>
            <a:endParaRPr lang="en-US" sz="2000" dirty="0">
              <a:cs typeface="+mj-cs"/>
            </a:endParaRPr>
          </a:p>
        </p:txBody>
      </p:sp>
      <p:sp>
        <p:nvSpPr>
          <p:cNvPr id="10" name="Rectangle 9"/>
          <p:cNvSpPr/>
          <p:nvPr/>
        </p:nvSpPr>
        <p:spPr>
          <a:xfrm>
            <a:off x="1499923" y="5952271"/>
            <a:ext cx="1980029" cy="400110"/>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a-IR" sz="2000" b="1" dirty="0">
                <a:latin typeface="Amuzeh-New-Bold"/>
                <a:cs typeface="+mj-cs"/>
              </a:rPr>
              <a:t>یادمان شهدای شلمچه</a:t>
            </a:r>
            <a:endParaRPr lang="en-US" sz="2000" dirty="0">
              <a:cs typeface="+mj-cs"/>
            </a:endParaRPr>
          </a:p>
        </p:txBody>
      </p:sp>
    </p:spTree>
    <p:extLst>
      <p:ext uri="{BB962C8B-B14F-4D97-AF65-F5344CB8AC3E}">
        <p14:creationId xmlns:p14="http://schemas.microsoft.com/office/powerpoint/2010/main" val="191059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473" y="471055"/>
            <a:ext cx="10515600" cy="5347853"/>
          </a:xfr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r"/>
            <a:r>
              <a:rPr lang="fa-IR" sz="3200" b="1" i="0" dirty="0" smtClean="0">
                <a:solidFill>
                  <a:srgbClr val="C00000"/>
                </a:solidFill>
                <a:effectLst/>
                <a:latin typeface="AmuzehNewNormalPS"/>
              </a:rPr>
              <a:t>فعالیت (5)</a:t>
            </a:r>
            <a:r>
              <a:rPr lang="fa-IR" sz="3200" b="1" i="0" dirty="0" smtClean="0">
                <a:solidFill>
                  <a:srgbClr val="242021"/>
                </a:solidFill>
                <a:effectLst/>
                <a:latin typeface="AmuzehNewNormalPS"/>
              </a:rPr>
              <a:t/>
            </a:r>
            <a:br>
              <a:rPr lang="fa-IR" sz="3200" b="1" i="0" dirty="0" smtClean="0">
                <a:solidFill>
                  <a:srgbClr val="242021"/>
                </a:solidFill>
                <a:effectLst/>
                <a:latin typeface="AmuzehNewNormalPS"/>
              </a:rPr>
            </a:br>
            <a:r>
              <a:rPr lang="fa-IR" sz="3200" b="1" i="0" dirty="0" smtClean="0">
                <a:solidFill>
                  <a:srgbClr val="242021"/>
                </a:solidFill>
                <a:effectLst/>
                <a:latin typeface="AmuzehNewNormalPS"/>
              </a:rPr>
              <a:t>نتایج تحقیق دربارهٔ اردوهای راهیان نو، نشان می دهد که در بیشتر موارد مربوط به جنبه های غیرمادی این سفرها مانند آشنایی کلی با عملیات های دفاع مقدس، نقش رهبری امام خمینی ومفهوم شهادت موفق عمل شده و دانش آموزان این موارد را خوب ارزیابی کرده اند.اگر شما تا کنون در قالب اردوهای راهیان نور یا همراه خانواده به مناطق عملیاتی دفاع مقدس سفر کرده اید، نظر خود را در موارد ذکر شده در جدول زیر بنویسید.</a:t>
            </a:r>
            <a:r>
              <a:rPr lang="fa-IR" sz="3200" b="0" i="0" dirty="0" smtClean="0">
                <a:solidFill>
                  <a:srgbClr val="242021"/>
                </a:solidFill>
                <a:effectLst/>
                <a:latin typeface="AmuzehNewNormalPS"/>
              </a:rPr>
              <a:t> </a:t>
            </a:r>
            <a:r>
              <a:rPr lang="fa-IR" sz="3200" b="1" i="0" dirty="0" smtClean="0">
                <a:solidFill>
                  <a:srgbClr val="242021"/>
                </a:solidFill>
                <a:effectLst/>
                <a:latin typeface="AmuzehNewNormalPS"/>
              </a:rPr>
              <a:t>نتایج فعالیت فوق پس از جمع بندی در کلاس، برای بهره برداری در اردوهای بعدی به مسئولان مربوط ارائه خواهد شد.</a:t>
            </a:r>
            <a:r>
              <a:rPr lang="fa-IR" sz="3200" b="1" dirty="0" smtClean="0"/>
              <a:t> </a:t>
            </a:r>
            <a:r>
              <a:rPr lang="fa-IR" sz="3200" dirty="0" smtClean="0"/>
              <a:t/>
            </a:r>
            <a:br>
              <a:rPr lang="fa-IR" sz="3200" dirty="0" smtClean="0"/>
            </a:br>
            <a:r>
              <a:rPr lang="fa-IR" sz="3200" b="1" dirty="0" smtClean="0"/>
              <a:t> </a:t>
            </a:r>
            <a:r>
              <a:rPr lang="fa-IR" sz="2800" dirty="0" smtClean="0"/>
              <a:t/>
            </a:r>
            <a:br>
              <a:rPr lang="fa-IR" sz="2800" dirty="0" smtClean="0"/>
            </a:br>
            <a:endParaRPr lang="en-US" sz="2800" dirty="0">
              <a:cs typeface="B Zar" panose="00000400000000000000" pitchFamily="2" charset="-78"/>
            </a:endParaRPr>
          </a:p>
        </p:txBody>
      </p:sp>
    </p:spTree>
    <p:extLst>
      <p:ext uri="{BB962C8B-B14F-4D97-AF65-F5344CB8AC3E}">
        <p14:creationId xmlns:p14="http://schemas.microsoft.com/office/powerpoint/2010/main" val="1283576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05996031"/>
              </p:ext>
            </p:extLst>
          </p:nvPr>
        </p:nvGraphicFramePr>
        <p:xfrm>
          <a:off x="637308" y="457196"/>
          <a:ext cx="10820400" cy="6289970"/>
        </p:xfrm>
        <a:graphic>
          <a:graphicData uri="http://schemas.openxmlformats.org/drawingml/2006/table">
            <a:tbl>
              <a:tblPr firstRow="1" bandRow="1">
                <a:tableStyleId>{D7AC3CCA-C797-4891-BE02-D94E43425B78}</a:tableStyleId>
              </a:tblPr>
              <a:tblGrid>
                <a:gridCol w="2164080">
                  <a:extLst>
                    <a:ext uri="{9D8B030D-6E8A-4147-A177-3AD203B41FA5}">
                      <a16:colId xmlns:a16="http://schemas.microsoft.com/office/drawing/2014/main" xmlns="" val="1940570043"/>
                    </a:ext>
                  </a:extLst>
                </a:gridCol>
                <a:gridCol w="2164080">
                  <a:extLst>
                    <a:ext uri="{9D8B030D-6E8A-4147-A177-3AD203B41FA5}">
                      <a16:colId xmlns:a16="http://schemas.microsoft.com/office/drawing/2014/main" xmlns="" val="1831665082"/>
                    </a:ext>
                  </a:extLst>
                </a:gridCol>
                <a:gridCol w="2155768">
                  <a:extLst>
                    <a:ext uri="{9D8B030D-6E8A-4147-A177-3AD203B41FA5}">
                      <a16:colId xmlns:a16="http://schemas.microsoft.com/office/drawing/2014/main" xmlns="" val="477638733"/>
                    </a:ext>
                  </a:extLst>
                </a:gridCol>
                <a:gridCol w="3491346">
                  <a:extLst>
                    <a:ext uri="{9D8B030D-6E8A-4147-A177-3AD203B41FA5}">
                      <a16:colId xmlns:a16="http://schemas.microsoft.com/office/drawing/2014/main" xmlns="" val="2538253377"/>
                    </a:ext>
                  </a:extLst>
                </a:gridCol>
                <a:gridCol w="845126">
                  <a:extLst>
                    <a:ext uri="{9D8B030D-6E8A-4147-A177-3AD203B41FA5}">
                      <a16:colId xmlns:a16="http://schemas.microsoft.com/office/drawing/2014/main" xmlns="" val="3089166621"/>
                    </a:ext>
                  </a:extLst>
                </a:gridCol>
              </a:tblGrid>
              <a:tr h="585427">
                <a:tc>
                  <a:txBody>
                    <a:bodyPr/>
                    <a:lstStyle/>
                    <a:p>
                      <a:pPr algn="ctr"/>
                      <a:r>
                        <a:rPr lang="fa-IR" dirty="0" smtClean="0"/>
                        <a:t>نیاز به تلاش بیشتر</a:t>
                      </a:r>
                      <a:endParaRPr lang="en-US" dirty="0"/>
                    </a:p>
                  </a:txBody>
                  <a:tcPr>
                    <a:solidFill>
                      <a:schemeClr val="bg2"/>
                    </a:solidFill>
                  </a:tcPr>
                </a:tc>
                <a:tc>
                  <a:txBody>
                    <a:bodyPr/>
                    <a:lstStyle/>
                    <a:p>
                      <a:pPr algn="ctr"/>
                      <a:r>
                        <a:rPr lang="fa-IR" dirty="0" smtClean="0"/>
                        <a:t>متوسط</a:t>
                      </a:r>
                      <a:endParaRPr lang="en-US" dirty="0"/>
                    </a:p>
                  </a:txBody>
                  <a:tcPr>
                    <a:solidFill>
                      <a:schemeClr val="bg2"/>
                    </a:solidFill>
                  </a:tcPr>
                </a:tc>
                <a:tc>
                  <a:txBody>
                    <a:bodyPr/>
                    <a:lstStyle/>
                    <a:p>
                      <a:pPr algn="ctr"/>
                      <a:r>
                        <a:rPr lang="fa-IR" dirty="0" smtClean="0"/>
                        <a:t>خوب</a:t>
                      </a:r>
                      <a:endParaRPr lang="en-US" dirty="0"/>
                    </a:p>
                  </a:txBody>
                  <a:tcPr>
                    <a:solidFill>
                      <a:schemeClr val="bg2"/>
                    </a:solidFill>
                  </a:tcPr>
                </a:tc>
                <a:tc>
                  <a:txBody>
                    <a:bodyPr/>
                    <a:lstStyle/>
                    <a:p>
                      <a:pPr algn="ctr"/>
                      <a:r>
                        <a:rPr lang="fa-IR" dirty="0" smtClean="0"/>
                        <a:t>موضوعات ارزیابی</a:t>
                      </a:r>
                      <a:endParaRPr lang="en-US" dirty="0"/>
                    </a:p>
                  </a:txBody>
                  <a:tcPr>
                    <a:solidFill>
                      <a:schemeClr val="bg2"/>
                    </a:solidFill>
                  </a:tcPr>
                </a:tc>
                <a:tc>
                  <a:txBody>
                    <a:bodyPr/>
                    <a:lstStyle/>
                    <a:p>
                      <a:pPr algn="ctr"/>
                      <a:r>
                        <a:rPr lang="fa-IR" dirty="0" smtClean="0"/>
                        <a:t>ردیف</a:t>
                      </a:r>
                      <a:endParaRPr lang="en-US" dirty="0"/>
                    </a:p>
                  </a:txBody>
                  <a:tcPr>
                    <a:solidFill>
                      <a:schemeClr val="bg2"/>
                    </a:solidFill>
                  </a:tcPr>
                </a:tc>
                <a:extLst>
                  <a:ext uri="{0D108BD9-81ED-4DB2-BD59-A6C34878D82A}">
                    <a16:rowId xmlns:a16="http://schemas.microsoft.com/office/drawing/2014/main" xmlns="" val="1374176850"/>
                  </a:ext>
                </a:extLst>
              </a:tr>
              <a:tr h="585427">
                <a:tc>
                  <a:txBody>
                    <a:bodyPr/>
                    <a:lstStyle/>
                    <a:p>
                      <a:endParaRPr lang="en-US"/>
                    </a:p>
                  </a:txBody>
                  <a:tcPr>
                    <a:solidFill>
                      <a:schemeClr val="bg2"/>
                    </a:solidFill>
                  </a:tcPr>
                </a:tc>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pPr algn="r"/>
                      <a:r>
                        <a:rPr lang="fa-IR" sz="2800" b="0" i="0" dirty="0">
                          <a:solidFill>
                            <a:srgbClr val="242021"/>
                          </a:solidFill>
                          <a:effectLst/>
                          <a:latin typeface="AmuzehNewNormalPS"/>
                          <a:cs typeface="+mj-cs"/>
                        </a:rPr>
                        <a:t>مناطق مورد بازدید</a:t>
                      </a:r>
                      <a:endParaRPr lang="fa-IR" sz="2800" dirty="0">
                        <a:effectLst/>
                        <a:cs typeface="+mj-cs"/>
                      </a:endParaRPr>
                    </a:p>
                  </a:txBody>
                  <a:tcPr anchor="ctr">
                    <a:solidFill>
                      <a:schemeClr val="bg2"/>
                    </a:solidFill>
                  </a:tcPr>
                </a:tc>
                <a:tc>
                  <a:txBody>
                    <a:bodyPr/>
                    <a:lstStyle/>
                    <a:p>
                      <a:pPr algn="ctr"/>
                      <a:r>
                        <a:rPr lang="fa-IR" dirty="0" smtClean="0"/>
                        <a:t>1</a:t>
                      </a:r>
                      <a:endParaRPr lang="en-US" dirty="0"/>
                    </a:p>
                  </a:txBody>
                  <a:tcPr>
                    <a:solidFill>
                      <a:schemeClr val="bg2"/>
                    </a:solidFill>
                  </a:tcPr>
                </a:tc>
                <a:extLst>
                  <a:ext uri="{0D108BD9-81ED-4DB2-BD59-A6C34878D82A}">
                    <a16:rowId xmlns:a16="http://schemas.microsoft.com/office/drawing/2014/main" xmlns="" val="186469455"/>
                  </a:ext>
                </a:extLst>
              </a:tr>
              <a:tr h="585427">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pPr algn="r"/>
                      <a:r>
                        <a:rPr lang="fa-IR" sz="2800" b="0" i="0" dirty="0">
                          <a:solidFill>
                            <a:srgbClr val="242021"/>
                          </a:solidFill>
                          <a:effectLst/>
                          <a:latin typeface="AmuzehNewNormalPS"/>
                          <a:cs typeface="+mj-cs"/>
                        </a:rPr>
                        <a:t>مدت اردو</a:t>
                      </a:r>
                      <a:endParaRPr lang="fa-IR" sz="2800" dirty="0">
                        <a:effectLst/>
                        <a:cs typeface="+mj-cs"/>
                      </a:endParaRPr>
                    </a:p>
                  </a:txBody>
                  <a:tcPr anchor="ctr">
                    <a:solidFill>
                      <a:schemeClr val="bg2"/>
                    </a:solidFill>
                  </a:tcPr>
                </a:tc>
                <a:tc>
                  <a:txBody>
                    <a:bodyPr/>
                    <a:lstStyle/>
                    <a:p>
                      <a:pPr algn="ctr"/>
                      <a:r>
                        <a:rPr lang="fa-IR" dirty="0" smtClean="0"/>
                        <a:t>2</a:t>
                      </a:r>
                      <a:endParaRPr lang="en-US" dirty="0"/>
                    </a:p>
                  </a:txBody>
                  <a:tcPr>
                    <a:solidFill>
                      <a:schemeClr val="bg2"/>
                    </a:solidFill>
                  </a:tcPr>
                </a:tc>
                <a:extLst>
                  <a:ext uri="{0D108BD9-81ED-4DB2-BD59-A6C34878D82A}">
                    <a16:rowId xmlns:a16="http://schemas.microsoft.com/office/drawing/2014/main" xmlns="" val="886527698"/>
                  </a:ext>
                </a:extLst>
              </a:tr>
              <a:tr h="585427">
                <a:tc>
                  <a:txBody>
                    <a:bodyPr/>
                    <a:lstStyle/>
                    <a:p>
                      <a:endParaRPr lang="en-US" dirty="0"/>
                    </a:p>
                  </a:txBody>
                  <a:tcPr>
                    <a:solidFill>
                      <a:schemeClr val="bg2"/>
                    </a:solidFill>
                  </a:tcPr>
                </a:tc>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pPr algn="r"/>
                      <a:r>
                        <a:rPr lang="fa-IR" sz="2800" b="0" i="0" dirty="0">
                          <a:solidFill>
                            <a:srgbClr val="242021"/>
                          </a:solidFill>
                          <a:effectLst/>
                          <a:latin typeface="AmuzehNewNormalPS"/>
                          <a:cs typeface="+mj-cs"/>
                        </a:rPr>
                        <a:t>مسائل رفاهی</a:t>
                      </a:r>
                      <a:endParaRPr lang="fa-IR" sz="2800" dirty="0">
                        <a:effectLst/>
                        <a:cs typeface="+mj-cs"/>
                      </a:endParaRPr>
                    </a:p>
                  </a:txBody>
                  <a:tcPr anchor="ctr">
                    <a:solidFill>
                      <a:schemeClr val="bg2"/>
                    </a:solidFill>
                  </a:tcPr>
                </a:tc>
                <a:tc>
                  <a:txBody>
                    <a:bodyPr/>
                    <a:lstStyle/>
                    <a:p>
                      <a:pPr algn="ctr"/>
                      <a:r>
                        <a:rPr lang="fa-IR" dirty="0" smtClean="0"/>
                        <a:t>3</a:t>
                      </a:r>
                      <a:endParaRPr lang="en-US" dirty="0"/>
                    </a:p>
                  </a:txBody>
                  <a:tcPr>
                    <a:solidFill>
                      <a:schemeClr val="bg2"/>
                    </a:solidFill>
                  </a:tcPr>
                </a:tc>
                <a:extLst>
                  <a:ext uri="{0D108BD9-81ED-4DB2-BD59-A6C34878D82A}">
                    <a16:rowId xmlns:a16="http://schemas.microsoft.com/office/drawing/2014/main" xmlns="" val="2484272876"/>
                  </a:ext>
                </a:extLst>
              </a:tr>
              <a:tr h="585427">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pPr algn="r"/>
                      <a:r>
                        <a:rPr lang="fa-IR" sz="2800" b="0" i="0" dirty="0">
                          <a:solidFill>
                            <a:srgbClr val="242021"/>
                          </a:solidFill>
                          <a:effectLst/>
                          <a:latin typeface="AmuzehNewNormalPS"/>
                          <a:cs typeface="+mj-cs"/>
                        </a:rPr>
                        <a:t>جلسات توجیهی</a:t>
                      </a:r>
                      <a:endParaRPr lang="fa-IR" sz="2800" dirty="0">
                        <a:effectLst/>
                        <a:cs typeface="+mj-cs"/>
                      </a:endParaRPr>
                    </a:p>
                  </a:txBody>
                  <a:tcPr anchor="ctr">
                    <a:solidFill>
                      <a:schemeClr val="bg2"/>
                    </a:solidFill>
                  </a:tcPr>
                </a:tc>
                <a:tc>
                  <a:txBody>
                    <a:bodyPr/>
                    <a:lstStyle/>
                    <a:p>
                      <a:pPr algn="ctr"/>
                      <a:r>
                        <a:rPr lang="fa-IR" dirty="0" smtClean="0"/>
                        <a:t>4</a:t>
                      </a:r>
                      <a:endParaRPr lang="en-US" dirty="0"/>
                    </a:p>
                  </a:txBody>
                  <a:tcPr>
                    <a:solidFill>
                      <a:schemeClr val="bg2"/>
                    </a:solidFill>
                  </a:tcPr>
                </a:tc>
                <a:extLst>
                  <a:ext uri="{0D108BD9-81ED-4DB2-BD59-A6C34878D82A}">
                    <a16:rowId xmlns:a16="http://schemas.microsoft.com/office/drawing/2014/main" xmlns="" val="1836316310"/>
                  </a:ext>
                </a:extLst>
              </a:tr>
              <a:tr h="585427">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endParaRPr lang="en-US"/>
                    </a:p>
                  </a:txBody>
                  <a:tcPr>
                    <a:solidFill>
                      <a:schemeClr val="bg2"/>
                    </a:solidFill>
                  </a:tcPr>
                </a:tc>
                <a:tc>
                  <a:txBody>
                    <a:bodyPr/>
                    <a:lstStyle/>
                    <a:p>
                      <a:pPr algn="r"/>
                      <a:r>
                        <a:rPr lang="fa-IR" sz="2800" b="0" i="0" dirty="0" smtClean="0">
                          <a:solidFill>
                            <a:srgbClr val="242021"/>
                          </a:solidFill>
                          <a:effectLst/>
                          <a:latin typeface="AmuzehNewNormalPS"/>
                          <a:cs typeface="+mj-cs"/>
                        </a:rPr>
                        <a:t>جنبه های </a:t>
                      </a:r>
                      <a:r>
                        <a:rPr lang="fa-IR" sz="2800" b="0" i="0" dirty="0">
                          <a:solidFill>
                            <a:srgbClr val="242021"/>
                          </a:solidFill>
                          <a:effectLst/>
                          <a:latin typeface="AmuzehNewNormalPS"/>
                          <a:cs typeface="+mj-cs"/>
                        </a:rPr>
                        <a:t>تفریحی</a:t>
                      </a:r>
                      <a:endParaRPr lang="fa-IR" sz="2800" dirty="0">
                        <a:effectLst/>
                        <a:cs typeface="+mj-cs"/>
                      </a:endParaRPr>
                    </a:p>
                  </a:txBody>
                  <a:tcPr anchor="ctr">
                    <a:solidFill>
                      <a:schemeClr val="bg2"/>
                    </a:solidFill>
                  </a:tcPr>
                </a:tc>
                <a:tc>
                  <a:txBody>
                    <a:bodyPr/>
                    <a:lstStyle/>
                    <a:p>
                      <a:pPr algn="ctr"/>
                      <a:r>
                        <a:rPr lang="fa-IR" dirty="0" smtClean="0"/>
                        <a:t>5</a:t>
                      </a:r>
                      <a:endParaRPr lang="en-US" dirty="0"/>
                    </a:p>
                  </a:txBody>
                  <a:tcPr>
                    <a:solidFill>
                      <a:schemeClr val="bg2"/>
                    </a:solidFill>
                  </a:tcPr>
                </a:tc>
                <a:extLst>
                  <a:ext uri="{0D108BD9-81ED-4DB2-BD59-A6C34878D82A}">
                    <a16:rowId xmlns:a16="http://schemas.microsoft.com/office/drawing/2014/main" xmlns="" val="3590082699"/>
                  </a:ext>
                </a:extLst>
              </a:tr>
              <a:tr h="1021127">
                <a:tc>
                  <a:txBody>
                    <a:bodyPr/>
                    <a:lstStyle/>
                    <a:p>
                      <a:endParaRPr lang="en-US"/>
                    </a:p>
                  </a:txBody>
                  <a:tcPr>
                    <a:solidFill>
                      <a:schemeClr val="bg2"/>
                    </a:solidFill>
                  </a:tcPr>
                </a:tc>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pPr algn="r"/>
                      <a:r>
                        <a:rPr lang="fa-IR" sz="2800" b="0" i="0" dirty="0">
                          <a:solidFill>
                            <a:srgbClr val="242021"/>
                          </a:solidFill>
                          <a:effectLst/>
                          <a:latin typeface="AmuzehNewNormalPS"/>
                          <a:cs typeface="+mj-cs"/>
                        </a:rPr>
                        <a:t>آشنایی کلی با عملیات های دفاع مقدس</a:t>
                      </a:r>
                      <a:endParaRPr lang="fa-IR" sz="2800" dirty="0">
                        <a:effectLst/>
                        <a:cs typeface="+mj-cs"/>
                      </a:endParaRPr>
                    </a:p>
                  </a:txBody>
                  <a:tcPr anchor="ctr">
                    <a:solidFill>
                      <a:schemeClr val="bg2"/>
                    </a:solidFill>
                  </a:tcPr>
                </a:tc>
                <a:tc>
                  <a:txBody>
                    <a:bodyPr/>
                    <a:lstStyle/>
                    <a:p>
                      <a:pPr algn="ctr"/>
                      <a:r>
                        <a:rPr lang="fa-IR" dirty="0" smtClean="0"/>
                        <a:t>6</a:t>
                      </a:r>
                      <a:endParaRPr lang="en-US" dirty="0"/>
                    </a:p>
                  </a:txBody>
                  <a:tcPr>
                    <a:solidFill>
                      <a:schemeClr val="bg2"/>
                    </a:solidFill>
                  </a:tcPr>
                </a:tc>
                <a:extLst>
                  <a:ext uri="{0D108BD9-81ED-4DB2-BD59-A6C34878D82A}">
                    <a16:rowId xmlns:a16="http://schemas.microsoft.com/office/drawing/2014/main" xmlns="" val="3576882840"/>
                  </a:ext>
                </a:extLst>
              </a:tr>
              <a:tr h="585427">
                <a:tc>
                  <a:txBody>
                    <a:bodyPr/>
                    <a:lstStyle/>
                    <a:p>
                      <a:endParaRPr lang="en-US" dirty="0"/>
                    </a:p>
                  </a:txBody>
                  <a:tcPr>
                    <a:solidFill>
                      <a:schemeClr val="bg2"/>
                    </a:solidFill>
                  </a:tcPr>
                </a:tc>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pPr algn="r"/>
                      <a:r>
                        <a:rPr lang="fa-IR" sz="2800" b="0" i="0" dirty="0">
                          <a:solidFill>
                            <a:srgbClr val="242021"/>
                          </a:solidFill>
                          <a:effectLst/>
                          <a:latin typeface="AmuzehNewNormalPS"/>
                          <a:cs typeface="+mj-cs"/>
                        </a:rPr>
                        <a:t>بیان نقش رهبری امام خمینی</a:t>
                      </a:r>
                      <a:endParaRPr lang="fa-IR" sz="2800" dirty="0">
                        <a:effectLst/>
                        <a:cs typeface="+mj-cs"/>
                      </a:endParaRPr>
                    </a:p>
                  </a:txBody>
                  <a:tcPr anchor="ctr">
                    <a:solidFill>
                      <a:schemeClr val="bg2"/>
                    </a:solidFill>
                  </a:tcPr>
                </a:tc>
                <a:tc>
                  <a:txBody>
                    <a:bodyPr/>
                    <a:lstStyle/>
                    <a:p>
                      <a:pPr algn="ctr"/>
                      <a:r>
                        <a:rPr lang="fa-IR" dirty="0" smtClean="0"/>
                        <a:t>7</a:t>
                      </a:r>
                      <a:endParaRPr lang="en-US" dirty="0"/>
                    </a:p>
                  </a:txBody>
                  <a:tcPr>
                    <a:solidFill>
                      <a:schemeClr val="bg2"/>
                    </a:solidFill>
                  </a:tcPr>
                </a:tc>
                <a:extLst>
                  <a:ext uri="{0D108BD9-81ED-4DB2-BD59-A6C34878D82A}">
                    <a16:rowId xmlns:a16="http://schemas.microsoft.com/office/drawing/2014/main" xmlns="" val="1078988014"/>
                  </a:ext>
                </a:extLst>
              </a:tr>
              <a:tr h="585427">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endParaRPr lang="en-US" dirty="0"/>
                    </a:p>
                  </a:txBody>
                  <a:tcPr>
                    <a:solidFill>
                      <a:schemeClr val="bg2"/>
                    </a:solidFill>
                  </a:tcPr>
                </a:tc>
                <a:tc>
                  <a:txBody>
                    <a:bodyPr/>
                    <a:lstStyle/>
                    <a:p>
                      <a:pPr algn="r"/>
                      <a:r>
                        <a:rPr lang="fa-IR" sz="2800" b="0" i="0" dirty="0">
                          <a:solidFill>
                            <a:srgbClr val="242021"/>
                          </a:solidFill>
                          <a:effectLst/>
                          <a:latin typeface="AmuzehNewNormalPS"/>
                          <a:cs typeface="+mj-cs"/>
                        </a:rPr>
                        <a:t>بیان مفاهیم ایثار و شهادت</a:t>
                      </a:r>
                      <a:endParaRPr lang="fa-IR" sz="2800" dirty="0">
                        <a:effectLst/>
                        <a:cs typeface="+mj-cs"/>
                      </a:endParaRPr>
                    </a:p>
                  </a:txBody>
                  <a:tcPr anchor="ctr">
                    <a:solidFill>
                      <a:schemeClr val="bg2"/>
                    </a:solidFill>
                  </a:tcPr>
                </a:tc>
                <a:tc>
                  <a:txBody>
                    <a:bodyPr/>
                    <a:lstStyle/>
                    <a:p>
                      <a:pPr algn="ctr"/>
                      <a:r>
                        <a:rPr lang="fa-IR" dirty="0" smtClean="0"/>
                        <a:t>8</a:t>
                      </a:r>
                      <a:endParaRPr lang="en-US" dirty="0"/>
                    </a:p>
                  </a:txBody>
                  <a:tcPr>
                    <a:solidFill>
                      <a:schemeClr val="bg2"/>
                    </a:solidFill>
                  </a:tcPr>
                </a:tc>
                <a:extLst>
                  <a:ext uri="{0D108BD9-81ED-4DB2-BD59-A6C34878D82A}">
                    <a16:rowId xmlns:a16="http://schemas.microsoft.com/office/drawing/2014/main" xmlns="" val="897410730"/>
                  </a:ext>
                </a:extLst>
              </a:tr>
              <a:tr h="585427">
                <a:tc>
                  <a:txBody>
                    <a:bodyPr/>
                    <a:lstStyle/>
                    <a:p>
                      <a:endParaRPr lang="en-US"/>
                    </a:p>
                  </a:txBody>
                  <a:tcPr>
                    <a:solidFill>
                      <a:schemeClr val="bg2"/>
                    </a:solidFill>
                  </a:tcPr>
                </a:tc>
                <a:tc>
                  <a:txBody>
                    <a:bodyPr/>
                    <a:lstStyle/>
                    <a:p>
                      <a:endParaRPr lang="en-US"/>
                    </a:p>
                  </a:txBody>
                  <a:tcPr>
                    <a:solidFill>
                      <a:schemeClr val="bg2"/>
                    </a:solidFill>
                  </a:tcPr>
                </a:tc>
                <a:tc>
                  <a:txBody>
                    <a:bodyPr/>
                    <a:lstStyle/>
                    <a:p>
                      <a:endParaRPr lang="en-US" dirty="0"/>
                    </a:p>
                  </a:txBody>
                  <a:tcPr>
                    <a:solidFill>
                      <a:schemeClr val="bg2"/>
                    </a:solidFill>
                  </a:tcPr>
                </a:tc>
                <a:tc>
                  <a:txBody>
                    <a:bodyPr/>
                    <a:lstStyle/>
                    <a:p>
                      <a:pPr algn="r"/>
                      <a:r>
                        <a:rPr lang="fa-IR" sz="2800" b="0" i="0" dirty="0">
                          <a:solidFill>
                            <a:srgbClr val="242021"/>
                          </a:solidFill>
                          <a:effectLst/>
                          <a:latin typeface="AmuzehNewNormalPS"/>
                          <a:cs typeface="+mj-cs"/>
                        </a:rPr>
                        <a:t>سایر نظرات</a:t>
                      </a:r>
                      <a:endParaRPr lang="fa-IR" sz="2800" dirty="0">
                        <a:effectLst/>
                        <a:cs typeface="+mj-cs"/>
                      </a:endParaRPr>
                    </a:p>
                  </a:txBody>
                  <a:tcPr anchor="ctr">
                    <a:solidFill>
                      <a:schemeClr val="bg2"/>
                    </a:solidFill>
                  </a:tcPr>
                </a:tc>
                <a:tc>
                  <a:txBody>
                    <a:bodyPr/>
                    <a:lstStyle/>
                    <a:p>
                      <a:pPr algn="ctr"/>
                      <a:r>
                        <a:rPr lang="fa-IR" dirty="0" smtClean="0"/>
                        <a:t>9</a:t>
                      </a:r>
                      <a:endParaRPr lang="en-US" dirty="0"/>
                    </a:p>
                  </a:txBody>
                  <a:tcPr>
                    <a:solidFill>
                      <a:schemeClr val="bg2"/>
                    </a:solidFill>
                  </a:tcPr>
                </a:tc>
                <a:extLst>
                  <a:ext uri="{0D108BD9-81ED-4DB2-BD59-A6C34878D82A}">
                    <a16:rowId xmlns:a16="http://schemas.microsoft.com/office/drawing/2014/main" xmlns="" val="4167402406"/>
                  </a:ext>
                </a:extLst>
              </a:tr>
            </a:tbl>
          </a:graphicData>
        </a:graphic>
      </p:graphicFrame>
      <p:sp>
        <p:nvSpPr>
          <p:cNvPr id="2" name="5-Point Star 1"/>
          <p:cNvSpPr/>
          <p:nvPr/>
        </p:nvSpPr>
        <p:spPr>
          <a:xfrm>
            <a:off x="5723467" y="1134533"/>
            <a:ext cx="914400" cy="355600"/>
          </a:xfrm>
          <a:prstGeom prst="star5">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462484" y="1766807"/>
            <a:ext cx="999831" cy="377985"/>
          </a:xfrm>
          <a:prstGeom prst="rect">
            <a:avLst/>
          </a:prstGeom>
        </p:spPr>
      </p:pic>
      <p:pic>
        <p:nvPicPr>
          <p:cNvPr id="5" name="Picture 4"/>
          <p:cNvPicPr>
            <a:picLocks noChangeAspect="1"/>
          </p:cNvPicPr>
          <p:nvPr/>
        </p:nvPicPr>
        <p:blipFill>
          <a:blip r:embed="rId3"/>
          <a:stretch>
            <a:fillRect/>
          </a:stretch>
        </p:blipFill>
        <p:spPr>
          <a:xfrm>
            <a:off x="1278084" y="2308674"/>
            <a:ext cx="999831" cy="377985"/>
          </a:xfrm>
          <a:prstGeom prst="rect">
            <a:avLst/>
          </a:prstGeom>
        </p:spPr>
      </p:pic>
      <p:pic>
        <p:nvPicPr>
          <p:cNvPr id="6" name="Picture 5"/>
          <p:cNvPicPr>
            <a:picLocks noChangeAspect="1"/>
          </p:cNvPicPr>
          <p:nvPr/>
        </p:nvPicPr>
        <p:blipFill>
          <a:blip r:embed="rId3"/>
          <a:stretch>
            <a:fillRect/>
          </a:stretch>
        </p:blipFill>
        <p:spPr>
          <a:xfrm>
            <a:off x="3462483" y="2884407"/>
            <a:ext cx="999831" cy="377985"/>
          </a:xfrm>
          <a:prstGeom prst="rect">
            <a:avLst/>
          </a:prstGeom>
        </p:spPr>
      </p:pic>
      <p:pic>
        <p:nvPicPr>
          <p:cNvPr id="7" name="Picture 6"/>
          <p:cNvPicPr>
            <a:picLocks noChangeAspect="1"/>
          </p:cNvPicPr>
          <p:nvPr/>
        </p:nvPicPr>
        <p:blipFill>
          <a:blip r:embed="rId3"/>
          <a:stretch>
            <a:fillRect/>
          </a:stretch>
        </p:blipFill>
        <p:spPr>
          <a:xfrm>
            <a:off x="3462483" y="3509193"/>
            <a:ext cx="999831" cy="377985"/>
          </a:xfrm>
          <a:prstGeom prst="rect">
            <a:avLst/>
          </a:prstGeom>
        </p:spPr>
      </p:pic>
      <p:pic>
        <p:nvPicPr>
          <p:cNvPr id="12" name="Picture 11"/>
          <p:cNvPicPr>
            <a:picLocks noChangeAspect="1"/>
          </p:cNvPicPr>
          <p:nvPr/>
        </p:nvPicPr>
        <p:blipFill>
          <a:blip r:embed="rId4"/>
          <a:stretch>
            <a:fillRect/>
          </a:stretch>
        </p:blipFill>
        <p:spPr>
          <a:xfrm>
            <a:off x="5570302" y="4149432"/>
            <a:ext cx="999831" cy="377985"/>
          </a:xfrm>
          <a:prstGeom prst="rect">
            <a:avLst/>
          </a:prstGeom>
        </p:spPr>
      </p:pic>
      <p:pic>
        <p:nvPicPr>
          <p:cNvPr id="13" name="Picture 12"/>
          <p:cNvPicPr>
            <a:picLocks noChangeAspect="1"/>
          </p:cNvPicPr>
          <p:nvPr/>
        </p:nvPicPr>
        <p:blipFill>
          <a:blip r:embed="rId4"/>
          <a:stretch>
            <a:fillRect/>
          </a:stretch>
        </p:blipFill>
        <p:spPr>
          <a:xfrm>
            <a:off x="5680751" y="5073891"/>
            <a:ext cx="999831" cy="377985"/>
          </a:xfrm>
          <a:prstGeom prst="rect">
            <a:avLst/>
          </a:prstGeom>
        </p:spPr>
      </p:pic>
      <p:pic>
        <p:nvPicPr>
          <p:cNvPr id="14" name="Picture 13"/>
          <p:cNvPicPr>
            <a:picLocks noChangeAspect="1"/>
          </p:cNvPicPr>
          <p:nvPr/>
        </p:nvPicPr>
        <p:blipFill>
          <a:blip r:embed="rId4"/>
          <a:stretch>
            <a:fillRect/>
          </a:stretch>
        </p:blipFill>
        <p:spPr>
          <a:xfrm>
            <a:off x="5680751" y="5696866"/>
            <a:ext cx="999831" cy="377985"/>
          </a:xfrm>
          <a:prstGeom prst="rect">
            <a:avLst/>
          </a:prstGeom>
        </p:spPr>
      </p:pic>
      <p:pic>
        <p:nvPicPr>
          <p:cNvPr id="15" name="Picture 14"/>
          <p:cNvPicPr>
            <a:picLocks noChangeAspect="1"/>
          </p:cNvPicPr>
          <p:nvPr/>
        </p:nvPicPr>
        <p:blipFill>
          <a:blip r:embed="rId4"/>
          <a:stretch>
            <a:fillRect/>
          </a:stretch>
        </p:blipFill>
        <p:spPr>
          <a:xfrm>
            <a:off x="5638036" y="6229209"/>
            <a:ext cx="999831" cy="377985"/>
          </a:xfrm>
          <a:prstGeom prst="rect">
            <a:avLst/>
          </a:prstGeom>
        </p:spPr>
      </p:pic>
    </p:spTree>
    <p:extLst>
      <p:ext uri="{BB962C8B-B14F-4D97-AF65-F5344CB8AC3E}">
        <p14:creationId xmlns:p14="http://schemas.microsoft.com/office/powerpoint/2010/main" val="345871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346906"/>
            <a:ext cx="11379199" cy="523220"/>
          </a:xfrm>
          <a:prstGeom prst="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fa-IR" sz="2800" dirty="0" smtClean="0">
                <a:solidFill>
                  <a:srgbClr val="C00000"/>
                </a:solidFill>
                <a:latin typeface="AmuzehNewNormalPS"/>
              </a:rPr>
              <a:t>فعالیت(۶)</a:t>
            </a:r>
            <a:r>
              <a:rPr lang="fa-IR" sz="2800" dirty="0">
                <a:solidFill>
                  <a:srgbClr val="C00000"/>
                </a:solidFill>
                <a:latin typeface="AmuzehNewNormalPS"/>
              </a:rPr>
              <a:t>:</a:t>
            </a:r>
            <a:r>
              <a:rPr lang="fa-IR" sz="2800" dirty="0" smtClean="0">
                <a:solidFill>
                  <a:srgbClr val="000000"/>
                </a:solidFill>
                <a:latin typeface="AmuzehNewNormalPS"/>
              </a:rPr>
              <a:t>دربارهٔ </a:t>
            </a:r>
            <a:r>
              <a:rPr lang="fa-IR" sz="2800" dirty="0">
                <a:solidFill>
                  <a:srgbClr val="000000"/>
                </a:solidFill>
                <a:latin typeface="AmuzehNewNormalPS"/>
              </a:rPr>
              <a:t>یادمان ها و اماکن مهم قابل بازدید راهیان نور تحقیق و جدول زیر را کامل کنید.</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2479009207"/>
              </p:ext>
            </p:extLst>
          </p:nvPr>
        </p:nvGraphicFramePr>
        <p:xfrm>
          <a:off x="372533" y="1371600"/>
          <a:ext cx="11230889" cy="5140893"/>
        </p:xfrm>
        <a:graphic>
          <a:graphicData uri="http://schemas.openxmlformats.org/drawingml/2006/table">
            <a:tbl>
              <a:tblPr firstRow="1" bandRow="1">
                <a:tableStyleId>{616DA210-FB5B-4158-B5E0-FEB733F419BA}</a:tableStyleId>
              </a:tblPr>
              <a:tblGrid>
                <a:gridCol w="8365067"/>
                <a:gridCol w="2199444"/>
                <a:gridCol w="666378"/>
              </a:tblGrid>
              <a:tr h="524933">
                <a:tc>
                  <a:txBody>
                    <a:bodyPr/>
                    <a:lstStyle/>
                    <a:p>
                      <a:pPr algn="ctr"/>
                      <a:r>
                        <a:rPr lang="fa-IR" sz="1800" b="1" u="none" strike="noStrike" baseline="0" dirty="0" smtClean="0"/>
                        <a:t>معرفی مختصر مهم ترین یادمان ها و اماكن قابل بازدید</a:t>
                      </a:r>
                      <a:endParaRPr lang="en-US" b="1" dirty="0"/>
                    </a:p>
                  </a:txBody>
                  <a:tcPr/>
                </a:tc>
                <a:tc>
                  <a:txBody>
                    <a:bodyPr/>
                    <a:lstStyle/>
                    <a:p>
                      <a:pPr algn="ctr"/>
                      <a:r>
                        <a:rPr lang="fa-IR" dirty="0" smtClean="0"/>
                        <a:t>منطقه عمومی راهیان نور</a:t>
                      </a:r>
                      <a:endParaRPr lang="en-US" b="1" dirty="0"/>
                    </a:p>
                  </a:txBody>
                  <a:tcPr/>
                </a:tc>
                <a:tc>
                  <a:txBody>
                    <a:bodyPr/>
                    <a:lstStyle/>
                    <a:p>
                      <a:pPr algn="r"/>
                      <a:r>
                        <a:rPr lang="fa-IR" dirty="0" smtClean="0"/>
                        <a:t>ردیف</a:t>
                      </a:r>
                      <a:endParaRPr lang="en-US" b="1" dirty="0"/>
                    </a:p>
                  </a:txBody>
                  <a:tcPr/>
                </a:tc>
              </a:tr>
              <a:tr h="1801439">
                <a:tc>
                  <a:txBody>
                    <a:bodyPr/>
                    <a:lstStyle/>
                    <a:p>
                      <a:pPr algn="r"/>
                      <a:r>
                        <a:rPr lang="fa-IR" b="1" dirty="0" smtClean="0">
                          <a:solidFill>
                            <a:srgbClr val="C00000"/>
                          </a:solidFill>
                        </a:rPr>
                        <a:t>تنگه مرصاد</a:t>
                      </a:r>
                      <a:r>
                        <a:rPr lang="fa-IR" b="1" dirty="0" smtClean="0"/>
                        <a:t>:</a:t>
                      </a:r>
                      <a:r>
                        <a:rPr lang="fa-IR" sz="1800" b="1" kern="1200" baseline="0" dirty="0" smtClean="0"/>
                        <a:t>تنگه چهارزبر در 35 کيلومتري غرب کرمانشاه </a:t>
                      </a:r>
                      <a:r>
                        <a:rPr lang="fa-IR" b="1" dirty="0" smtClean="0"/>
                        <a:t>یادمان</a:t>
                      </a:r>
                      <a:r>
                        <a:rPr lang="fa-IR" b="1" baseline="0" dirty="0" smtClean="0"/>
                        <a:t> عملیات مرصاد که در مقابل حمله منافقین این عملیات انجام و به شکست آنها انجامید</a:t>
                      </a:r>
                    </a:p>
                    <a:p>
                      <a:pPr algn="r"/>
                      <a:r>
                        <a:rPr lang="fa-IR" b="1" baseline="0" dirty="0" smtClean="0">
                          <a:solidFill>
                            <a:srgbClr val="C00000"/>
                          </a:solidFill>
                        </a:rPr>
                        <a:t>یادمان شهدای بازی دراز</a:t>
                      </a:r>
                      <a:r>
                        <a:rPr lang="fa-IR" b="1" baseline="0" dirty="0" smtClean="0"/>
                        <a:t>:</a:t>
                      </a:r>
                      <a:r>
                        <a:rPr lang="fa-IR" sz="1800" b="1" kern="1200" baseline="0" dirty="0" smtClean="0"/>
                        <a:t>در</a:t>
                      </a:r>
                      <a:r>
                        <a:rPr lang="fa-IR" b="1" baseline="0" dirty="0" smtClean="0"/>
                        <a:t> ارتفاعات سرپل ذهاب که در زمان دفاع مقدس </a:t>
                      </a:r>
                      <a:r>
                        <a:rPr lang="fa-IR" sz="1800" b="1" kern="1200" baseline="0" dirty="0" smtClean="0"/>
                        <a:t>در ابتدای جنگ به دست مزدوران بعثی افتاد و رزمندگان مجاهد اسلام با فدا کردن جان پاکشان آن را از دشمن بازپس گرفتند و پرچم پرافتخار و مقدس کشورمان را بر فراز قله های آن به اهتزاز درآوردند.</a:t>
                      </a:r>
                      <a:r>
                        <a:rPr lang="fa-IR" b="1" dirty="0" smtClean="0"/>
                        <a:t> </a:t>
                      </a:r>
                    </a:p>
                    <a:p>
                      <a:pPr algn="r"/>
                      <a:r>
                        <a:rPr lang="fa-IR" b="1" dirty="0" smtClean="0">
                          <a:solidFill>
                            <a:srgbClr val="C00000"/>
                          </a:solidFill>
                        </a:rPr>
                        <a:t>موزه و مرکز فرهنگی دفاع مقدس کرمانشاه</a:t>
                      </a:r>
                      <a:r>
                        <a:rPr lang="fa-IR" b="1" dirty="0" smtClean="0"/>
                        <a:t/>
                      </a:r>
                      <a:br>
                        <a:rPr lang="fa-IR" b="1" dirty="0" smtClean="0"/>
                      </a:br>
                      <a:r>
                        <a:rPr lang="fa-IR" b="1" dirty="0" smtClean="0">
                          <a:solidFill>
                            <a:srgbClr val="C00000"/>
                          </a:solidFill>
                        </a:rPr>
                        <a:t>یادمان شهید شیرودی</a:t>
                      </a:r>
                      <a:r>
                        <a:rPr lang="fa-IR" b="1" dirty="0" smtClean="0"/>
                        <a:t>:این روستا در شمال غربی شهر سرپل ذهاب قرار دارد محل شهادت علی اکبر شیرودی یکی از خلبانان دلاور هوانیروز است،</a:t>
                      </a:r>
                      <a:endParaRPr lang="en-US" sz="1800" b="1" kern="1200" baseline="0" dirty="0">
                        <a:solidFill>
                          <a:srgbClr val="C00000"/>
                        </a:solidFill>
                        <a:latin typeface="+mn-lt"/>
                        <a:ea typeface="+mn-ea"/>
                        <a:cs typeface="B Jalal" panose="00000400000000000000" pitchFamily="2" charset="-78"/>
                      </a:endParaRPr>
                    </a:p>
                  </a:txBody>
                  <a:tcPr/>
                </a:tc>
                <a:tc>
                  <a:txBody>
                    <a:bodyPr/>
                    <a:lstStyle/>
                    <a:p>
                      <a:pPr marL="0" algn="r" defTabSz="914400" rtl="0" eaLnBrk="1" latinLnBrk="0" hangingPunct="1"/>
                      <a:r>
                        <a:rPr lang="fa-IR" sz="1800" b="1" kern="1200" dirty="0" smtClean="0">
                          <a:solidFill>
                            <a:schemeClr val="tx1"/>
                          </a:solidFill>
                          <a:latin typeface="+mn-lt"/>
                          <a:ea typeface="+mn-ea"/>
                          <a:cs typeface="+mn-cs"/>
                        </a:rPr>
                        <a:t>غرب :کرمانشاه</a:t>
                      </a:r>
                      <a:endParaRPr lang="en-US" sz="1800" b="1" kern="1200" dirty="0">
                        <a:solidFill>
                          <a:schemeClr val="tx1"/>
                        </a:solidFill>
                        <a:latin typeface="+mn-lt"/>
                        <a:ea typeface="+mn-ea"/>
                        <a:cs typeface="+mn-cs"/>
                      </a:endParaRPr>
                    </a:p>
                  </a:txBody>
                  <a:tcPr/>
                </a:tc>
                <a:tc>
                  <a:txBody>
                    <a:bodyPr/>
                    <a:lstStyle/>
                    <a:p>
                      <a:pPr algn="r"/>
                      <a:r>
                        <a:rPr lang="fa-IR" dirty="0" smtClean="0"/>
                        <a:t>1</a:t>
                      </a:r>
                      <a:endParaRPr lang="en-US" b="1" dirty="0"/>
                    </a:p>
                  </a:txBody>
                  <a:tcPr/>
                </a:tc>
              </a:tr>
              <a:tr h="921240">
                <a:tc>
                  <a:txBody>
                    <a:bodyPr/>
                    <a:lstStyle/>
                    <a:p>
                      <a:pPr algn="r"/>
                      <a:r>
                        <a:rPr lang="fa-IR" sz="1800" b="1" kern="1200" dirty="0" smtClean="0">
                          <a:solidFill>
                            <a:srgbClr val="C00000"/>
                          </a:solidFill>
                          <a:latin typeface="+mn-lt"/>
                          <a:ea typeface="+mn-ea"/>
                          <a:cs typeface="+mn-cs"/>
                        </a:rPr>
                        <a:t>ﯾﺎﺩﻣﺎﻥ ﺷﻠﻤﭽﻪ</a:t>
                      </a:r>
                      <a:r>
                        <a:rPr lang="fa-IR" sz="1800" b="1" kern="1200" dirty="0" smtClean="0">
                          <a:solidFill>
                            <a:schemeClr val="tx1"/>
                          </a:solidFill>
                          <a:latin typeface="+mn-lt"/>
                          <a:ea typeface="+mn-ea"/>
                          <a:cs typeface="+mn-cs"/>
                        </a:rPr>
                        <a:t>:ﺷﻠﻤﭽﻪ ﯾﮑﯽ ﺍﺯ ﻣﺤﻮﺭﻫﺎﯼ ﻫﺠﻮﻡ  ﺩﺷﻤﻦ ﺩﺭ 21/6/59 ﺑﻪ ﺧﺮﻣﺸﻬﺮ ﺑﻮﺩ</a:t>
                      </a:r>
                    </a:p>
                    <a:p>
                      <a:pPr algn="r"/>
                      <a:r>
                        <a:rPr lang="fa-IR" sz="1800" b="1" kern="1200" dirty="0" smtClean="0">
                          <a:solidFill>
                            <a:srgbClr val="C00000"/>
                          </a:solidFill>
                          <a:latin typeface="+mn-lt"/>
                          <a:ea typeface="+mn-ea"/>
                          <a:cs typeface="+mn-cs"/>
                        </a:rPr>
                        <a:t>یادمان طلاییه</a:t>
                      </a:r>
                      <a:r>
                        <a:rPr lang="fa-IR" sz="1800" b="1" kern="1200" dirty="0" smtClean="0">
                          <a:solidFill>
                            <a:schemeClr val="tx1"/>
                          </a:solidFill>
                          <a:latin typeface="+mn-lt"/>
                          <a:ea typeface="+mn-ea"/>
                          <a:cs typeface="+mn-cs"/>
                        </a:rPr>
                        <a:t>:ﻃﻼ‌ﯾﯿﻪ ﯾﮑﯽ ﺍﺯ ﻣﺤﻮﺭﻫﺎﯼ ﻣﻬﻢ ﻋﻤﻠﯿﺎﺗﯽ ﺧﯿﺒﺮ ﻭ ﺑﺪﺭ ﺑﻮﺩﻩ ﺍﺳﺖ ﮐﻪ ﺑﻌﺪ ﺍﺯ ﺩﻓﺎﻉ ﻣﻘﺪﺱ ﻣﻘﺮﯼ ﺑﺮﺍﯼ ﺟﺴﺘﺠﻮﯼ ﭘﯿﮑﺮ ﻣﻄﻬﺮ ﺷﻬﺪﺍ ﺩﺭ ﺍﯾﻦ ﻣﻨﻄﻘﻪ ﺩﺍﯾﺮ ﺷﺪ و .......</a:t>
                      </a:r>
                      <a:endParaRPr lang="en-US" sz="1800" b="1" kern="1200" dirty="0">
                        <a:solidFill>
                          <a:schemeClr val="tx1"/>
                        </a:solidFill>
                        <a:latin typeface="+mn-lt"/>
                        <a:ea typeface="+mn-ea"/>
                        <a:cs typeface="+mn-cs"/>
                      </a:endParaRPr>
                    </a:p>
                  </a:txBody>
                  <a:tcPr/>
                </a:tc>
                <a:tc>
                  <a:txBody>
                    <a:bodyPr/>
                    <a:lstStyle/>
                    <a:p>
                      <a:pPr algn="r"/>
                      <a:r>
                        <a:rPr lang="fa-IR" sz="1800" b="1" kern="1200" dirty="0" smtClean="0">
                          <a:solidFill>
                            <a:schemeClr val="tx1"/>
                          </a:solidFill>
                          <a:latin typeface="+mn-lt"/>
                          <a:ea typeface="+mn-ea"/>
                          <a:cs typeface="+mn-cs"/>
                        </a:rPr>
                        <a:t>جنوب:خرمشهر</a:t>
                      </a:r>
                      <a:endParaRPr lang="en-US" sz="1800" b="1" kern="1200" dirty="0">
                        <a:solidFill>
                          <a:schemeClr val="tx1"/>
                        </a:solidFill>
                        <a:latin typeface="+mn-lt"/>
                        <a:ea typeface="+mn-ea"/>
                        <a:cs typeface="+mn-cs"/>
                      </a:endParaRPr>
                    </a:p>
                  </a:txBody>
                  <a:tcPr/>
                </a:tc>
                <a:tc>
                  <a:txBody>
                    <a:bodyPr/>
                    <a:lstStyle/>
                    <a:p>
                      <a:pPr algn="r"/>
                      <a:r>
                        <a:rPr lang="fa-IR" dirty="0" smtClean="0"/>
                        <a:t>2</a:t>
                      </a:r>
                      <a:endParaRPr lang="en-US" b="1" dirty="0"/>
                    </a:p>
                  </a:txBody>
                  <a:tcPr/>
                </a:tc>
              </a:tr>
              <a:tr h="687427">
                <a:tc>
                  <a:txBody>
                    <a:bodyPr/>
                    <a:lstStyle/>
                    <a:p>
                      <a:pPr marL="0" algn="r" defTabSz="914400" rtl="0" eaLnBrk="1" latinLnBrk="0" hangingPunct="1"/>
                      <a:r>
                        <a:rPr lang="fa-IR" sz="1800" b="1" kern="1200" dirty="0" smtClean="0">
                          <a:solidFill>
                            <a:srgbClr val="C00000"/>
                          </a:solidFill>
                          <a:latin typeface="+mn-lt"/>
                          <a:ea typeface="+mn-ea"/>
                          <a:cs typeface="+mn-cs"/>
                        </a:rPr>
                        <a:t>ﯾﺎﺩﻣﺎﻥ ﺩﻫﻼ‌ﻭﯾﻪ</a:t>
                      </a:r>
                      <a:r>
                        <a:rPr lang="fa-IR" sz="1800" b="1" kern="1200" dirty="0" smtClean="0">
                          <a:solidFill>
                            <a:schemeClr val="tx1"/>
                          </a:solidFill>
                          <a:latin typeface="+mn-lt"/>
                          <a:ea typeface="+mn-ea"/>
                          <a:cs typeface="+mn-cs"/>
                        </a:rPr>
                        <a:t>:ﺭﻭﺳﺘﺎﯾﯽ ﺩﺭ ﻏﺮﺏ ﺳﻮﺳﻨﮕﺮﺩ ﻣﺤﻞ ﺷﻬﺎﺩﺕ ﺩﮐﺘﺮ ﭼﻤﺮﺍﻥ (ﻭﺯﯾﺮ ﺩﻓﺎﻉ ﻭ ﻧﻤﺎﯾﻨﺪﻩ ﻣﺠﻠﺲ) ﺑﻪ ﻫﻤﺮﺍﻩ ﺗﻨﯽ ﭼﻨﺪ ﺍﺯ ﻫﻤﺮﺯﻣﺎﻧﺶ ﻣﯽ‌ﺑﺎﺷﺪ. ﻫﺮ ﭼﻨﺪ ﺯﯾﺎﺭﺕ ﻗﺒﻮﺭ ﺧﻮﺍﻫﺮﺍﻥ ﻣﻌﺼﻮﻣﯽ ﮐﻪ ﺑﻪ ﺻﻮﺭﺕ ﺟﻤﻌﯽ ﻣﺪﻓﻮﻥ ﺍﯾﻦ ﺳﺮﺯﻣﯿﻦ ﺷﺪﻧﺪ ﻧﯿﺰ ﺧﺎﻟﯽ ﺍﺯ ﻟﻄﻒ ﻧﯿﺴﺖ.</a:t>
                      </a:r>
                      <a:endParaRPr lang="en-US" sz="1800" b="1" kern="1200" dirty="0">
                        <a:solidFill>
                          <a:schemeClr val="tx1"/>
                        </a:solidFill>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800" b="1" kern="1200" noProof="0" dirty="0" smtClean="0">
                          <a:solidFill>
                            <a:schemeClr val="tx1"/>
                          </a:solidFill>
                          <a:latin typeface="+mn-lt"/>
                          <a:ea typeface="+mn-ea"/>
                          <a:cs typeface="+mn-cs"/>
                        </a:rPr>
                        <a:t>جنوب: خوزستان</a:t>
                      </a:r>
                      <a:endParaRPr lang="en-US" sz="1800" b="1" kern="1200" noProof="0" dirty="0" smtClean="0">
                        <a:solidFill>
                          <a:schemeClr val="tx1"/>
                        </a:solidFill>
                        <a:latin typeface="+mn-lt"/>
                        <a:ea typeface="+mn-ea"/>
                        <a:cs typeface="+mn-cs"/>
                      </a:endParaRPr>
                    </a:p>
                    <a:p>
                      <a:pPr marL="0" algn="r" defTabSz="914400" rtl="0" eaLnBrk="1" latinLnBrk="0" hangingPunct="1"/>
                      <a:endParaRPr lang="en-US" sz="1800" b="1" kern="1200" dirty="0">
                        <a:solidFill>
                          <a:schemeClr val="tx1"/>
                        </a:solidFill>
                        <a:latin typeface="+mn-lt"/>
                        <a:ea typeface="+mn-ea"/>
                        <a:cs typeface="+mn-cs"/>
                      </a:endParaRPr>
                    </a:p>
                  </a:txBody>
                  <a:tcPr/>
                </a:tc>
                <a:tc>
                  <a:txBody>
                    <a:bodyPr/>
                    <a:lstStyle/>
                    <a:p>
                      <a:pPr algn="r"/>
                      <a:r>
                        <a:rPr lang="fa-IR" dirty="0" smtClean="0"/>
                        <a:t>3</a:t>
                      </a:r>
                      <a:endParaRPr lang="en-US" b="1" dirty="0"/>
                    </a:p>
                  </a:txBody>
                  <a:tcPr/>
                </a:tc>
              </a:tr>
              <a:tr h="494320">
                <a:tc>
                  <a:txBody>
                    <a:bodyPr/>
                    <a:lstStyle/>
                    <a:p>
                      <a:endParaRPr lang="en-US" dirty="0"/>
                    </a:p>
                  </a:txBody>
                  <a:tcPr/>
                </a:tc>
                <a:tc>
                  <a:txBody>
                    <a:bodyPr/>
                    <a:lstStyle/>
                    <a:p>
                      <a:endParaRPr lang="en-US" dirty="0"/>
                    </a:p>
                  </a:txBody>
                  <a:tcPr/>
                </a:tc>
                <a:tc>
                  <a:txBody>
                    <a:bodyPr/>
                    <a:lstStyle/>
                    <a:p>
                      <a:pPr algn="r"/>
                      <a:r>
                        <a:rPr lang="fa-IR" dirty="0" smtClean="0"/>
                        <a:t>4</a:t>
                      </a:r>
                      <a:endParaRPr lang="en-US" b="1" dirty="0"/>
                    </a:p>
                  </a:txBody>
                  <a:tcPr/>
                </a:tc>
              </a:tr>
            </a:tbl>
          </a:graphicData>
        </a:graphic>
      </p:graphicFrame>
    </p:spTree>
    <p:extLst>
      <p:ext uri="{BB962C8B-B14F-4D97-AF65-F5344CB8AC3E}">
        <p14:creationId xmlns:p14="http://schemas.microsoft.com/office/powerpoint/2010/main" val="3235265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5917" y="1116046"/>
            <a:ext cx="4382814" cy="4893647"/>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isometricOffAxis2Left"/>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r"/>
            <a:r>
              <a:rPr lang="fa-IR" sz="2400" b="1" dirty="0">
                <a:solidFill>
                  <a:srgbClr val="C00000"/>
                </a:solidFill>
                <a:latin typeface="Amuzeh-New-Bold"/>
              </a:rPr>
              <a:t>آداب سفر راهیان نور</a:t>
            </a:r>
          </a:p>
          <a:p>
            <a:pPr algn="r"/>
            <a:r>
              <a:rPr lang="fa-IR" sz="2400" dirty="0">
                <a:latin typeface="AmuzehNewNormalPS"/>
              </a:rPr>
              <a:t> </a:t>
            </a:r>
            <a:r>
              <a:rPr lang="fa-IR" sz="2400" dirty="0" smtClean="0">
                <a:latin typeface="AmuzehNewNormalPS"/>
              </a:rPr>
              <a:t>1-اجازه </a:t>
            </a:r>
            <a:r>
              <a:rPr lang="fa-IR" sz="2400" dirty="0">
                <a:latin typeface="AmuzehNewNormalPS"/>
              </a:rPr>
              <a:t>از والدین، صدقه دادن و دعای سفر، نماز اول وقت، اخلاق نیکو و رعایت بهداشت</a:t>
            </a:r>
          </a:p>
          <a:p>
            <a:pPr algn="r"/>
            <a:r>
              <a:rPr lang="fa-IR" sz="2400" dirty="0">
                <a:latin typeface="AmuzehNewNormalPS"/>
              </a:rPr>
              <a:t> </a:t>
            </a:r>
            <a:r>
              <a:rPr lang="fa-IR" sz="2400" dirty="0" smtClean="0">
                <a:latin typeface="AmuzehNewNormalPS"/>
              </a:rPr>
              <a:t>2-رعایت </a:t>
            </a:r>
            <a:r>
              <a:rPr lang="fa-IR" sz="2400" dirty="0">
                <a:latin typeface="AmuzehNewNormalPS"/>
              </a:rPr>
              <a:t>حقوق همسفران و همکاری با دوستان و مدیران کاروان</a:t>
            </a:r>
          </a:p>
          <a:p>
            <a:pPr algn="r"/>
            <a:r>
              <a:rPr lang="fa-IR" sz="2400" dirty="0">
                <a:latin typeface="AmuzehNewNormalPS"/>
              </a:rPr>
              <a:t> </a:t>
            </a:r>
            <a:r>
              <a:rPr lang="fa-IR" sz="2400" dirty="0" smtClean="0">
                <a:latin typeface="AmuzehNewNormalPS"/>
              </a:rPr>
              <a:t>3-مطالعهٔ </a:t>
            </a:r>
            <a:r>
              <a:rPr lang="fa-IR" sz="2400" dirty="0">
                <a:latin typeface="AmuzehNewNormalPS"/>
              </a:rPr>
              <a:t>تاریخچهٔ دفاع مقدس و مناطق مورد بازدید؛ همچنین دقت در حماسه ها، </a:t>
            </a:r>
            <a:r>
              <a:rPr lang="fa-IR" sz="2400" dirty="0" smtClean="0">
                <a:latin typeface="AmuzehNewNormalPS"/>
              </a:rPr>
              <a:t>آثار و </a:t>
            </a:r>
            <a:r>
              <a:rPr lang="fa-IR" sz="2400" dirty="0">
                <a:latin typeface="AmuzehNewNormalPS"/>
              </a:rPr>
              <a:t>وصیت نامه های شهدا</a:t>
            </a:r>
          </a:p>
          <a:p>
            <a:pPr algn="r"/>
            <a:r>
              <a:rPr lang="fa-IR" sz="2400" dirty="0">
                <a:latin typeface="AmuzehNewNormalPS"/>
              </a:rPr>
              <a:t> </a:t>
            </a:r>
            <a:r>
              <a:rPr lang="fa-IR" sz="2400" dirty="0" smtClean="0">
                <a:latin typeface="AmuzehNewNormalPS"/>
              </a:rPr>
              <a:t>4-حضور </a:t>
            </a:r>
            <a:r>
              <a:rPr lang="fa-IR" sz="2400" dirty="0">
                <a:latin typeface="AmuzehNewNormalPS"/>
              </a:rPr>
              <a:t>با وضو در مقبرهٔ شهدا و قرائت زیارت نامه ها</a:t>
            </a:r>
          </a:p>
          <a:p>
            <a:pPr algn="r"/>
            <a:r>
              <a:rPr lang="fa-IR" sz="2400" dirty="0">
                <a:latin typeface="AmuzehNewNormalPS"/>
              </a:rPr>
              <a:t> </a:t>
            </a:r>
            <a:r>
              <a:rPr lang="fa-IR" sz="2400" dirty="0" smtClean="0">
                <a:latin typeface="AmuzehNewNormalPS"/>
              </a:rPr>
              <a:t>5-خاطره </a:t>
            </a:r>
            <a:r>
              <a:rPr lang="fa-IR" sz="2400" dirty="0">
                <a:latin typeface="AmuzehNewNormalPS"/>
              </a:rPr>
              <a:t>نگاری، تصویربرداری و ثبت دل نوشته ها</a:t>
            </a:r>
            <a:endParaRPr lang="en-US" sz="2400" dirty="0"/>
          </a:p>
        </p:txBody>
      </p:sp>
      <p:pic>
        <p:nvPicPr>
          <p:cNvPr id="3" name="Picture 2"/>
          <p:cNvPicPr>
            <a:picLocks noChangeAspect="1"/>
          </p:cNvPicPr>
          <p:nvPr/>
        </p:nvPicPr>
        <p:blipFill>
          <a:blip r:embed="rId2"/>
          <a:stretch>
            <a:fillRect/>
          </a:stretch>
        </p:blipFill>
        <p:spPr>
          <a:xfrm>
            <a:off x="863600" y="1236133"/>
            <a:ext cx="5232399" cy="3948330"/>
          </a:xfrm>
          <a:prstGeom prst="rect">
            <a:avLst/>
          </a:prstGeom>
        </p:spPr>
      </p:pic>
      <p:sp>
        <p:nvSpPr>
          <p:cNvPr id="4" name="Rectangle 3"/>
          <p:cNvSpPr/>
          <p:nvPr/>
        </p:nvSpPr>
        <p:spPr>
          <a:xfrm>
            <a:off x="2442495" y="5825027"/>
            <a:ext cx="2074607" cy="369332"/>
          </a:xfrm>
          <a:prstGeom prst="rect">
            <a:avLst/>
          </a:pr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fa-IR" b="1" dirty="0" smtClean="0">
                <a:latin typeface="Amuzeh-New-Bold"/>
              </a:rPr>
              <a:t>یادمان </a:t>
            </a:r>
            <a:r>
              <a:rPr lang="fa-IR" b="1" dirty="0">
                <a:latin typeface="Amuzeh-New-Bold"/>
              </a:rPr>
              <a:t>شهدای </a:t>
            </a:r>
            <a:r>
              <a:rPr lang="fa-IR" b="1" dirty="0" smtClean="0">
                <a:latin typeface="Amuzeh-New-Bold"/>
              </a:rPr>
              <a:t>والفجر۸ </a:t>
            </a:r>
            <a:endParaRPr lang="en-US" dirty="0"/>
          </a:p>
        </p:txBody>
      </p:sp>
    </p:spTree>
    <p:extLst>
      <p:ext uri="{BB962C8B-B14F-4D97-AF65-F5344CB8AC3E}">
        <p14:creationId xmlns:p14="http://schemas.microsoft.com/office/powerpoint/2010/main" val="416581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01140"/>
            <a:ext cx="11362267" cy="5632311"/>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fa-IR" sz="2000" b="1" dirty="0" smtClean="0">
                <a:solidFill>
                  <a:srgbClr val="C00000"/>
                </a:solidFill>
                <a:latin typeface="Amuzeh-New-Bold"/>
                <a:cs typeface="2  Zar" panose="00000400000000000000" pitchFamily="2" charset="-78"/>
              </a:rPr>
              <a:t>بیشتر بدانید</a:t>
            </a:r>
          </a:p>
          <a:p>
            <a:pPr algn="r"/>
            <a:r>
              <a:rPr lang="fa-IR" sz="2000" b="1" dirty="0" smtClean="0">
                <a:solidFill>
                  <a:srgbClr val="002060"/>
                </a:solidFill>
                <a:latin typeface="Amuzeh-New-Bold"/>
                <a:cs typeface="2  Zar" panose="00000400000000000000" pitchFamily="2" charset="-78"/>
              </a:rPr>
              <a:t>برخی </a:t>
            </a:r>
            <a:r>
              <a:rPr lang="fa-IR" sz="2000" b="1" dirty="0">
                <a:solidFill>
                  <a:srgbClr val="002060"/>
                </a:solidFill>
                <a:latin typeface="Amuzeh-New-Bold"/>
                <a:cs typeface="2  Zar" panose="00000400000000000000" pitchFamily="2" charset="-78"/>
              </a:rPr>
              <a:t>از دل نوشته های ناب و زیبای دانش آموزان شرکت کننده در اردو های راهیان نور:</a:t>
            </a:r>
          </a:p>
          <a:p>
            <a:pPr algn="r"/>
            <a:r>
              <a:rPr lang="fa-IR" sz="2000" b="1" dirty="0">
                <a:solidFill>
                  <a:schemeClr val="accent4">
                    <a:lumMod val="50000"/>
                  </a:schemeClr>
                </a:solidFill>
                <a:latin typeface="Amuzeh-New-Bold"/>
                <a:cs typeface="2  Zar" panose="00000400000000000000" pitchFamily="2" charset="-78"/>
              </a:rPr>
              <a:t>ف. ایزدی :</a:t>
            </a:r>
          </a:p>
          <a:p>
            <a:pPr algn="r"/>
            <a:r>
              <a:rPr lang="fa-IR" sz="2000" b="1" dirty="0">
                <a:latin typeface="AmuzehNewNormalPS"/>
                <a:cs typeface="2  Zar" panose="00000400000000000000" pitchFamily="2" charset="-78"/>
              </a:rPr>
              <a:t>سلام بر ابراهیم!</a:t>
            </a:r>
          </a:p>
          <a:p>
            <a:pPr algn="r"/>
            <a:r>
              <a:rPr lang="fa-IR" sz="2000" b="1" dirty="0">
                <a:latin typeface="AmuzehNewNormalPS"/>
                <a:cs typeface="2  Zar" panose="00000400000000000000" pitchFamily="2" charset="-78"/>
              </a:rPr>
              <a:t>خیلی خوشحالم که من رو به کانالت دعوت کردی  وقتی که اَزَت خواستم، باورم نمی </a:t>
            </a:r>
            <a:r>
              <a:rPr lang="fa-IR" sz="2000" b="1" dirty="0" smtClean="0">
                <a:latin typeface="AmuzehNewNormalPS"/>
                <a:cs typeface="2  Zar" panose="00000400000000000000" pitchFamily="2" charset="-78"/>
              </a:rPr>
              <a:t>شدکه </a:t>
            </a:r>
            <a:r>
              <a:rPr lang="fa-IR" sz="2000" b="1" dirty="0">
                <a:latin typeface="AmuzehNewNormalPS"/>
                <a:cs typeface="2  Zar" panose="00000400000000000000" pitchFamily="2" charset="-78"/>
              </a:rPr>
              <a:t>من رو بیاری، ولی حالا که آوردی، قول می دم که همیشه به فکرت </a:t>
            </a:r>
            <a:r>
              <a:rPr lang="fa-IR" sz="2000" b="1" dirty="0" smtClean="0">
                <a:latin typeface="AmuzehNewNormalPS"/>
                <a:cs typeface="2  Zar" panose="00000400000000000000" pitchFamily="2" charset="-78"/>
              </a:rPr>
              <a:t>باشم. قول </a:t>
            </a:r>
            <a:r>
              <a:rPr lang="fa-IR" sz="2000" b="1" dirty="0">
                <a:latin typeface="AmuzehNewNormalPS"/>
                <a:cs typeface="2  Zar" panose="00000400000000000000" pitchFamily="2" charset="-78"/>
              </a:rPr>
              <a:t>بده که دوستانم رو که توی اتوبوس با تو دوست شدن، تنها نذاری، مثل </a:t>
            </a:r>
            <a:r>
              <a:rPr lang="fa-IR" sz="2000" b="1" dirty="0" smtClean="0">
                <a:latin typeface="AmuzehNewNormalPS"/>
                <a:cs typeface="2  Zar" panose="00000400000000000000" pitchFamily="2" charset="-78"/>
              </a:rPr>
              <a:t>من!خدا </a:t>
            </a:r>
            <a:r>
              <a:rPr lang="fa-IR" sz="2000" b="1" dirty="0">
                <a:latin typeface="AmuzehNewNormalPS"/>
                <a:cs typeface="2  Zar" panose="00000400000000000000" pitchFamily="2" charset="-78"/>
              </a:rPr>
              <a:t>حافظ! امیدوارم که بازم بیام کانال کمیل. حسّت کردم ولی ندیدمت؛ چون خودم ناپاکم</a:t>
            </a:r>
          </a:p>
          <a:p>
            <a:pPr algn="r"/>
            <a:r>
              <a:rPr lang="fa-IR" sz="2000" b="1" dirty="0">
                <a:latin typeface="AmuzehNewNormalPS"/>
                <a:cs typeface="2  Zar" panose="00000400000000000000" pitchFamily="2" charset="-78"/>
              </a:rPr>
              <a:t>و به قول معروف : چشم ناپاک کجا؟ دیدن آن پاک کجا؟</a:t>
            </a:r>
          </a:p>
          <a:p>
            <a:pPr algn="r"/>
            <a:r>
              <a:rPr lang="fa-IR" sz="2000" b="1" dirty="0">
                <a:solidFill>
                  <a:srgbClr val="0070C0"/>
                </a:solidFill>
                <a:latin typeface="Amuzeh-New-Bold"/>
                <a:cs typeface="2  Zar" panose="00000400000000000000" pitchFamily="2" charset="-78"/>
              </a:rPr>
              <a:t>م. حسن پور:</a:t>
            </a:r>
          </a:p>
          <a:p>
            <a:pPr algn="r"/>
            <a:r>
              <a:rPr lang="fa-IR" sz="2000" b="1" dirty="0">
                <a:latin typeface="AmuzehNewNormalPS"/>
                <a:cs typeface="2  Zar" panose="00000400000000000000" pitchFamily="2" charset="-78"/>
              </a:rPr>
              <a:t>در این اردو دوست شدن با شهدا را که قبل از آن فکر می کردم دست نیافتنی است، </a:t>
            </a:r>
            <a:r>
              <a:rPr lang="fa-IR" sz="2000" b="1" dirty="0" smtClean="0">
                <a:latin typeface="AmuzehNewNormalPS"/>
                <a:cs typeface="2  Zar" panose="00000400000000000000" pitchFamily="2" charset="-78"/>
              </a:rPr>
              <a:t>به دست </a:t>
            </a:r>
            <a:r>
              <a:rPr lang="fa-IR" sz="2000" b="1" dirty="0">
                <a:latin typeface="AmuzehNewNormalPS"/>
                <a:cs typeface="2  Zar" panose="00000400000000000000" pitchFamily="2" charset="-78"/>
              </a:rPr>
              <a:t>آوردم.از همه مناطق استفاده کردم و واقعاً به نظر من خوب بود. واقعاً نمی توان گفت کدام بهتر است، ولی من معراج شهدا را بیشتر دوست داشتم و فکه نیز برایم بسیار خاطره انگیز بود.</a:t>
            </a:r>
          </a:p>
          <a:p>
            <a:pPr algn="r"/>
            <a:r>
              <a:rPr lang="fa-IR" sz="2000" b="1" dirty="0">
                <a:solidFill>
                  <a:srgbClr val="7030A0"/>
                </a:solidFill>
                <a:latin typeface="Amuzeh-New-Bold"/>
                <a:cs typeface="2  Zar" panose="00000400000000000000" pitchFamily="2" charset="-78"/>
              </a:rPr>
              <a:t>ز. قربانی:</a:t>
            </a:r>
          </a:p>
          <a:p>
            <a:pPr algn="r"/>
            <a:r>
              <a:rPr lang="fa-IR" sz="2000" b="1" dirty="0">
                <a:latin typeface="AmuzehNewNormalPS"/>
                <a:cs typeface="2  Zar" panose="00000400000000000000" pitchFamily="2" charset="-78"/>
              </a:rPr>
              <a:t>این نکته را که شهدا واقعاً برای ما مهم هستند و اهمیت دارند، خوبِ خوب متوجه </a:t>
            </a:r>
            <a:r>
              <a:rPr lang="fa-IR" sz="2000" b="1" dirty="0" smtClean="0">
                <a:latin typeface="AmuzehNewNormalPS"/>
                <a:cs typeface="2  Zar" panose="00000400000000000000" pitchFamily="2" charset="-78"/>
              </a:rPr>
              <a:t>شدم.از </a:t>
            </a:r>
            <a:r>
              <a:rPr lang="fa-IR" sz="2000" b="1" dirty="0">
                <a:latin typeface="AmuzehNewNormalPS"/>
                <a:cs typeface="2  Zar" panose="00000400000000000000" pitchFamily="2" charset="-78"/>
              </a:rPr>
              <a:t>حسینیه تخریب خیلی خوشم اومد. واقعاً تأثیر خوبی بر ما </a:t>
            </a:r>
            <a:r>
              <a:rPr lang="fa-IR" sz="2000" b="1" dirty="0" smtClean="0">
                <a:latin typeface="AmuzehNewNormalPS"/>
                <a:cs typeface="2  Zar" panose="00000400000000000000" pitchFamily="2" charset="-78"/>
              </a:rPr>
              <a:t>گذاشت. بسیار </a:t>
            </a:r>
            <a:r>
              <a:rPr lang="fa-IR" sz="2000" b="1" dirty="0">
                <a:latin typeface="AmuzehNewNormalPS"/>
                <a:cs typeface="2  Zar" panose="00000400000000000000" pitchFamily="2" charset="-78"/>
              </a:rPr>
              <a:t>سفر خوبی بود و می دانم که بهترین سفر و آخرین سفری بود که این قدر خوب بود.</a:t>
            </a:r>
          </a:p>
          <a:p>
            <a:pPr algn="r"/>
            <a:r>
              <a:rPr lang="fa-IR" sz="2000" b="1" dirty="0">
                <a:latin typeface="AmuzehNewNormalPS"/>
                <a:cs typeface="2  Zar" panose="00000400000000000000" pitchFamily="2" charset="-78"/>
              </a:rPr>
              <a:t>که از شبکه دو سیما پخش شده است، نیز » از لاک جیغ تا خدا « مجموعه مستند تلویزیونی گفته های جالبی از دانش آموزان در اردوهای راهیان نور را به نمایش گذاشته است. این برنامه از وبگاه شبکه دو سیما قابل دریافت است.</a:t>
            </a:r>
            <a:endParaRPr lang="en-US" sz="2000" b="1" dirty="0">
              <a:cs typeface="2  Zar" panose="00000400000000000000" pitchFamily="2" charset="-78"/>
            </a:endParaRPr>
          </a:p>
          <a:p>
            <a:pPr algn="r"/>
            <a:endParaRPr lang="fa-IR" sz="2000" b="1" dirty="0" smtClean="0">
              <a:solidFill>
                <a:srgbClr val="C00000"/>
              </a:solidFill>
              <a:latin typeface="Amuzeh-New-Bold"/>
              <a:cs typeface="2  Zar" panose="00000400000000000000" pitchFamily="2" charset="-78"/>
            </a:endParaRPr>
          </a:p>
        </p:txBody>
      </p:sp>
    </p:spTree>
    <p:extLst>
      <p:ext uri="{BB962C8B-B14F-4D97-AF65-F5344CB8AC3E}">
        <p14:creationId xmlns:p14="http://schemas.microsoft.com/office/powerpoint/2010/main" val="1988009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8533" y="4927600"/>
            <a:ext cx="6841068" cy="1151467"/>
          </a:xfrm>
          <a:solidFill>
            <a:srgbClr val="6666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fa-IR" sz="3200" dirty="0" smtClean="0"/>
              <a:t>(یادمان شهدای گمنام کرمانشاه)</a:t>
            </a:r>
            <a:br>
              <a:rPr lang="fa-IR" sz="3200" dirty="0" smtClean="0"/>
            </a:br>
            <a:r>
              <a:rPr lang="fa-IR" sz="3200" dirty="0" smtClean="0"/>
              <a:t>ممنون از حسن توجه شما</a:t>
            </a:r>
            <a:endParaRPr lang="en-US" sz="3200" dirty="0"/>
          </a:p>
        </p:txBody>
      </p:sp>
      <p:pic>
        <p:nvPicPr>
          <p:cNvPr id="4" name="Picture 3"/>
          <p:cNvPicPr>
            <a:picLocks noChangeAspect="1"/>
          </p:cNvPicPr>
          <p:nvPr/>
        </p:nvPicPr>
        <p:blipFill>
          <a:blip r:embed="rId2"/>
          <a:stretch>
            <a:fillRect/>
          </a:stretch>
        </p:blipFill>
        <p:spPr>
          <a:xfrm>
            <a:off x="812799" y="459581"/>
            <a:ext cx="10549467" cy="4078551"/>
          </a:xfrm>
          <a:prstGeom prst="rect">
            <a:avLst/>
          </a:prstGeom>
        </p:spPr>
      </p:pic>
    </p:spTree>
    <p:extLst>
      <p:ext uri="{BB962C8B-B14F-4D97-AF65-F5344CB8AC3E}">
        <p14:creationId xmlns:p14="http://schemas.microsoft.com/office/powerpoint/2010/main" val="925175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8413" y="1308538"/>
            <a:ext cx="5013435" cy="4209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346841" y="4055310"/>
            <a:ext cx="2747219" cy="1892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8856201" y="4055310"/>
            <a:ext cx="2601311" cy="1892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stretch>
            <a:fillRect/>
          </a:stretch>
        </p:blipFill>
        <p:spPr>
          <a:xfrm>
            <a:off x="8718331" y="299546"/>
            <a:ext cx="2601311" cy="1969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6"/>
          <a:stretch>
            <a:fillRect/>
          </a:stretch>
        </p:blipFill>
        <p:spPr>
          <a:xfrm>
            <a:off x="346841" y="299546"/>
            <a:ext cx="2747219" cy="1969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21474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365125"/>
            <a:ext cx="11573164" cy="6312766"/>
          </a:xfr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a:normAutofit/>
          </a:bodyPr>
          <a:lstStyle/>
          <a:p>
            <a:pPr algn="r"/>
            <a:r>
              <a:rPr lang="fa-IR" sz="2800" b="1" i="0" dirty="0" smtClean="0">
                <a:solidFill>
                  <a:srgbClr val="C00000"/>
                </a:solidFill>
                <a:effectLst/>
                <a:latin typeface="Amuzeh-New-Bold"/>
              </a:rPr>
              <a:t>دفاع همه جانبه</a:t>
            </a:r>
            <a:r>
              <a:rPr lang="fa-IR" sz="2800" b="1" i="0" dirty="0" smtClean="0">
                <a:solidFill>
                  <a:srgbClr val="242021"/>
                </a:solidFill>
                <a:effectLst/>
                <a:latin typeface="Amuzeh-New-Bold"/>
              </a:rPr>
              <a:t/>
            </a:r>
            <a:br>
              <a:rPr lang="fa-IR" sz="2800" b="1" i="0" dirty="0" smtClean="0">
                <a:solidFill>
                  <a:srgbClr val="242021"/>
                </a:solidFill>
                <a:effectLst/>
                <a:latin typeface="Amuzeh-New-Bold"/>
              </a:rPr>
            </a:br>
            <a:r>
              <a:rPr lang="fa-IR" sz="2800" b="1" i="0" dirty="0" smtClean="0">
                <a:solidFill>
                  <a:schemeClr val="tx1"/>
                </a:solidFill>
                <a:effectLst/>
                <a:latin typeface="AmuzehNewNormalPS"/>
              </a:rPr>
              <a:t>با حمله غافلگیرانه رژیم بعثی عراق، جوانان و نوجوانان این مرز و بوم از جمله دانش آموزان شجاع</a:t>
            </a:r>
            <a:br>
              <a:rPr lang="fa-IR" sz="2800" b="1" i="0" dirty="0" smtClean="0">
                <a:solidFill>
                  <a:schemeClr val="tx1"/>
                </a:solidFill>
                <a:effectLst/>
                <a:latin typeface="AmuzehNewNormalPS"/>
              </a:rPr>
            </a:br>
            <a:r>
              <a:rPr lang="fa-IR" sz="2800" b="1" i="0" dirty="0" smtClean="0">
                <a:solidFill>
                  <a:schemeClr val="tx1"/>
                </a:solidFill>
                <a:effectLst/>
                <a:latin typeface="AmuzehNewNormalPS"/>
              </a:rPr>
              <a:t>به همراه بزرگترها با دل کندن از لذت ها و جاذبه های مادی دنیا وارد کارزار و آزمایشی بزرگ شدند</a:t>
            </a:r>
            <a:br>
              <a:rPr lang="fa-IR" sz="2800" b="1" i="0" dirty="0" smtClean="0">
                <a:solidFill>
                  <a:schemeClr val="tx1"/>
                </a:solidFill>
                <a:effectLst/>
                <a:latin typeface="AmuzehNewNormalPS"/>
              </a:rPr>
            </a:br>
            <a:r>
              <a:rPr lang="fa-IR" sz="2800" b="1" i="0" dirty="0" smtClean="0">
                <a:solidFill>
                  <a:schemeClr val="tx1"/>
                </a:solidFill>
                <a:effectLst/>
                <a:latin typeface="AmuzehNewNormalPS"/>
              </a:rPr>
              <a:t>و با حضور در جبهه ها غیرت اسلامی و ایرانی خود را به نمایش گذاشتند.</a:t>
            </a:r>
            <a:br>
              <a:rPr lang="fa-IR" sz="2800" b="1" i="0" dirty="0" smtClean="0">
                <a:solidFill>
                  <a:schemeClr val="tx1"/>
                </a:solidFill>
                <a:effectLst/>
                <a:latin typeface="AmuzehNewNormalPS"/>
              </a:rPr>
            </a:br>
            <a:r>
              <a:rPr lang="fa-IR" sz="2800" b="1" i="0" dirty="0" smtClean="0">
                <a:solidFill>
                  <a:schemeClr val="tx1"/>
                </a:solidFill>
                <a:effectLst/>
                <a:latin typeface="AmuzehNewNormalPS"/>
              </a:rPr>
              <a:t>شهرهای کشورمان از حملات هوایی و موشکی دشمن در امان نبود و گاه و بی گاه صدای آژیر</a:t>
            </a:r>
            <a:br>
              <a:rPr lang="fa-IR" sz="2800" b="1" i="0" dirty="0" smtClean="0">
                <a:solidFill>
                  <a:schemeClr val="tx1"/>
                </a:solidFill>
                <a:effectLst/>
                <a:latin typeface="AmuzehNewNormalPS"/>
              </a:rPr>
            </a:br>
            <a:r>
              <a:rPr lang="fa-IR" sz="2800" b="1" i="0" dirty="0" smtClean="0">
                <a:solidFill>
                  <a:schemeClr val="tx1"/>
                </a:solidFill>
                <a:effectLst/>
                <a:latin typeface="AmuzehNewNormalPS"/>
              </a:rPr>
              <a:t>خطر در اغلب شهرها به گوش می رسید؛ اما مردم و جوانان داوطلب همگام با نیروهای مسلح و</a:t>
            </a:r>
            <a:br>
              <a:rPr lang="fa-IR" sz="2800" b="1" i="0" dirty="0" smtClean="0">
                <a:solidFill>
                  <a:schemeClr val="tx1"/>
                </a:solidFill>
                <a:effectLst/>
                <a:latin typeface="AmuzehNewNormalPS"/>
              </a:rPr>
            </a:br>
            <a:r>
              <a:rPr lang="fa-IR" sz="2800" b="1" i="0" dirty="0" smtClean="0">
                <a:solidFill>
                  <a:schemeClr val="tx1"/>
                </a:solidFill>
                <a:effectLst/>
                <a:latin typeface="AmuzehNewNormalPS"/>
              </a:rPr>
              <a:t>جهادسازندگی با روحیه بسیجی، انگیزه الهی، تلاش و ایستادگی، توانستند بخش وسیعی از پیشروی</a:t>
            </a:r>
            <a:br>
              <a:rPr lang="fa-IR" sz="2800" b="1" i="0" dirty="0" smtClean="0">
                <a:solidFill>
                  <a:schemeClr val="tx1"/>
                </a:solidFill>
                <a:effectLst/>
                <a:latin typeface="AmuzehNewNormalPS"/>
              </a:rPr>
            </a:br>
            <a:r>
              <a:rPr lang="fa-IR" sz="2800" b="1" i="0" dirty="0" smtClean="0">
                <a:solidFill>
                  <a:schemeClr val="tx1"/>
                </a:solidFill>
                <a:effectLst/>
                <a:latin typeface="AmuzehNewNormalPS"/>
              </a:rPr>
              <a:t>نیروهای دشمن را مهار کنند.</a:t>
            </a:r>
            <a:r>
              <a:rPr lang="fa-IR" sz="2800" b="1" dirty="0" smtClean="0">
                <a:solidFill>
                  <a:schemeClr val="tx1"/>
                </a:solidFill>
              </a:rPr>
              <a:t> با</a:t>
            </a:r>
            <a:r>
              <a:rPr lang="fa-IR" sz="2800" b="0" i="0" dirty="0" smtClean="0">
                <a:solidFill>
                  <a:schemeClr val="tx1"/>
                </a:solidFill>
                <a:effectLst/>
                <a:latin typeface="AmuzehNewNormalPS"/>
              </a:rPr>
              <a:t> </a:t>
            </a:r>
            <a:r>
              <a:rPr lang="fa-IR" sz="2800" b="1" i="0" dirty="0" smtClean="0">
                <a:solidFill>
                  <a:schemeClr val="tx1"/>
                </a:solidFill>
                <a:effectLst/>
                <a:latin typeface="AmuzehNewNormalPS"/>
              </a:rPr>
              <a:t>هرعملیات موفق رزمندگان اسلام، طنین آهنگ حماسی پیروزی در صدا و سیما، چهره شهرها را دگرگون می کرد و مردم منتظر خبرهای موفقیت رزمندگان اسلام می شدند. (نوای پیروزی و آزادسازی </a:t>
            </a:r>
            <a:r>
              <a:rPr lang="fa-IR" sz="2800" b="1" i="0" dirty="0" smtClean="0">
                <a:solidFill>
                  <a:srgbClr val="C00000"/>
                </a:solidFill>
                <a:effectLst/>
                <a:latin typeface="AmuzehNewNormalPS"/>
              </a:rPr>
              <a:t>خونین شهر </a:t>
            </a:r>
            <a:r>
              <a:rPr lang="fa-IR" sz="2800" b="1" i="0" dirty="0" smtClean="0">
                <a:solidFill>
                  <a:schemeClr val="tx1"/>
                </a:solidFill>
                <a:effectLst/>
                <a:latin typeface="AmuzehNewNormalPS"/>
              </a:rPr>
              <a:t>را در عملیات بزرگ «</a:t>
            </a:r>
            <a:r>
              <a:rPr lang="fa-IR" sz="2800" b="1" i="0" dirty="0" smtClean="0">
                <a:solidFill>
                  <a:srgbClr val="C00000"/>
                </a:solidFill>
                <a:effectLst/>
                <a:latin typeface="AmuzehNewNormalPS"/>
              </a:rPr>
              <a:t>الی بیت المقدس</a:t>
            </a:r>
            <a:r>
              <a:rPr lang="fa-IR" sz="2800" b="1" i="0" dirty="0" smtClean="0">
                <a:solidFill>
                  <a:schemeClr val="tx1"/>
                </a:solidFill>
                <a:effectLst/>
                <a:latin typeface="AmuzehNewNormalPS"/>
              </a:rPr>
              <a:t>» بشنوید)</a:t>
            </a:r>
            <a:r>
              <a:rPr lang="fa-IR" sz="2800" b="1" dirty="0" smtClean="0">
                <a:solidFill>
                  <a:schemeClr val="tx1"/>
                </a:solidFill>
              </a:rPr>
              <a:t> </a:t>
            </a:r>
            <a:br>
              <a:rPr lang="fa-IR" sz="2800" b="1" dirty="0" smtClean="0">
                <a:solidFill>
                  <a:schemeClr val="tx1"/>
                </a:solidFill>
              </a:rPr>
            </a:br>
            <a:r>
              <a:rPr lang="fa-IR" sz="2800" b="1" dirty="0" smtClean="0">
                <a:solidFill>
                  <a:schemeClr val="tx1"/>
                </a:solidFill>
              </a:rPr>
              <a:t/>
            </a:r>
            <a:br>
              <a:rPr lang="fa-IR" sz="2800" b="1" dirty="0" smtClean="0">
                <a:solidFill>
                  <a:schemeClr val="tx1"/>
                </a:solidFill>
              </a:rPr>
            </a:br>
            <a:endParaRPr lang="en-US" sz="2800" b="1" dirty="0">
              <a:solidFill>
                <a:schemeClr val="tx1"/>
              </a:solidFill>
            </a:endParaRPr>
          </a:p>
        </p:txBody>
      </p:sp>
    </p:spTree>
    <p:extLst>
      <p:ext uri="{BB962C8B-B14F-4D97-AF65-F5344CB8AC3E}">
        <p14:creationId xmlns:p14="http://schemas.microsoft.com/office/powerpoint/2010/main" val="116538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3780" y="362075"/>
            <a:ext cx="11528206" cy="3847207"/>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fa-IR" sz="2000" b="1" dirty="0" smtClean="0">
                <a:solidFill>
                  <a:srgbClr val="002060"/>
                </a:solidFill>
                <a:latin typeface="AmuzehNewNormalPS"/>
                <a:cs typeface="2  Nazanin" panose="00000400000000000000" pitchFamily="2" charset="-78"/>
              </a:rPr>
              <a:t>فعالیت (1) </a:t>
            </a:r>
            <a:endParaRPr lang="fa-IR" sz="2000" b="1" dirty="0" smtClean="0">
              <a:solidFill>
                <a:srgbClr val="002060"/>
              </a:solidFill>
              <a:cs typeface="2  Nazanin" panose="00000400000000000000" pitchFamily="2" charset="-78"/>
            </a:endParaRPr>
          </a:p>
          <a:p>
            <a:pPr algn="r"/>
            <a:r>
              <a:rPr lang="fa-IR" sz="2000" b="1" dirty="0" smtClean="0">
                <a:solidFill>
                  <a:srgbClr val="C00000"/>
                </a:solidFill>
                <a:cs typeface="2  Nazanin" panose="00000400000000000000" pitchFamily="2" charset="-78"/>
              </a:rPr>
              <a:t>۱-درباره </a:t>
            </a:r>
            <a:r>
              <a:rPr lang="fa-IR" sz="2000" b="1" dirty="0">
                <a:solidFill>
                  <a:srgbClr val="C00000"/>
                </a:solidFill>
                <a:cs typeface="2  Nazanin" panose="00000400000000000000" pitchFamily="2" charset="-78"/>
              </a:rPr>
              <a:t>چگونگی جذب، آموزش و اعزام نیروهای بسیجی در دوران دفاع مقدس </a:t>
            </a:r>
            <a:r>
              <a:rPr lang="fa-IR" sz="2000" b="1" dirty="0" smtClean="0">
                <a:solidFill>
                  <a:srgbClr val="C00000"/>
                </a:solidFill>
                <a:cs typeface="2  Nazanin" panose="00000400000000000000" pitchFamily="2" charset="-78"/>
              </a:rPr>
              <a:t>تحقیق کنید </a:t>
            </a:r>
            <a:r>
              <a:rPr lang="fa-IR" sz="2000" b="1" dirty="0">
                <a:solidFill>
                  <a:srgbClr val="C00000"/>
                </a:solidFill>
                <a:cs typeface="2  Nazanin" panose="00000400000000000000" pitchFamily="2" charset="-78"/>
              </a:rPr>
              <a:t>و نتیجه را در کلاس گزارش </a:t>
            </a:r>
            <a:r>
              <a:rPr lang="fa-IR" sz="2000" b="1" dirty="0" smtClean="0">
                <a:solidFill>
                  <a:srgbClr val="C00000"/>
                </a:solidFill>
                <a:cs typeface="2  Nazanin" panose="00000400000000000000" pitchFamily="2" charset="-78"/>
              </a:rPr>
              <a:t>دهید.</a:t>
            </a:r>
          </a:p>
          <a:p>
            <a:pPr algn="just" rtl="1"/>
            <a:r>
              <a:rPr lang="fa-IR" sz="2000" b="1" dirty="0" smtClean="0">
                <a:cs typeface="2  Nazanin" panose="00000400000000000000" pitchFamily="2" charset="-78"/>
              </a:rPr>
              <a:t> </a:t>
            </a:r>
            <a:r>
              <a:rPr lang="fa-IR" sz="2000" b="1" dirty="0">
                <a:cs typeface="2  Nazanin" panose="00000400000000000000" pitchFamily="2" charset="-78"/>
              </a:rPr>
              <a:t>بعد از فرمان امام خمینی (ره) </a:t>
            </a:r>
            <a:r>
              <a:rPr lang="fa-IR" sz="2000" b="1" dirty="0" smtClean="0">
                <a:cs typeface="2  Nazanin" panose="00000400000000000000" pitchFamily="2" charset="-78"/>
              </a:rPr>
              <a:t>در۵ اذر </a:t>
            </a:r>
            <a:r>
              <a:rPr lang="fa-IR" sz="2000" b="1" dirty="0">
                <a:cs typeface="2  Nazanin" panose="00000400000000000000" pitchFamily="2" charset="-78"/>
              </a:rPr>
              <a:t>سال 1358 مبنی بر تشکیل بسیج همه آحاد ملت لبیک گفتند و پذیرای این دعوت شدند</a:t>
            </a:r>
            <a:r>
              <a:rPr lang="fa-IR" sz="2000" b="1" dirty="0" smtClean="0">
                <a:cs typeface="2  Nazanin" panose="00000400000000000000" pitchFamily="2" charset="-78"/>
              </a:rPr>
              <a:t>، </a:t>
            </a:r>
            <a:r>
              <a:rPr lang="fa-IR" sz="2000" b="1" dirty="0">
                <a:cs typeface="2  Nazanin" panose="00000400000000000000" pitchFamily="2" charset="-78"/>
              </a:rPr>
              <a:t>بیشترین جذب بسیج از مدارس و دانشگاه ها بود و مهمترین پایگاه برای جذب بسیجیان، مسجد بود</a:t>
            </a:r>
            <a:r>
              <a:rPr lang="fa-IR" sz="2000" b="1" dirty="0" smtClean="0">
                <a:cs typeface="2  Nazanin" panose="00000400000000000000" pitchFamily="2" charset="-78"/>
              </a:rPr>
              <a:t>.</a:t>
            </a:r>
            <a:r>
              <a:rPr lang="fa-IR" sz="2000" b="1" dirty="0">
                <a:cs typeface="2  Nazanin" panose="00000400000000000000" pitchFamily="2" charset="-78"/>
              </a:rPr>
              <a:t> شروع آموزش نظامی بسیج از مساجد آغاز </a:t>
            </a:r>
            <a:r>
              <a:rPr lang="fa-IR" sz="2000" b="1" dirty="0" smtClean="0">
                <a:cs typeface="2  Nazanin" panose="00000400000000000000" pitchFamily="2" charset="-78"/>
              </a:rPr>
              <a:t>شد.</a:t>
            </a:r>
            <a:r>
              <a:rPr lang="fa-IR" sz="2000" dirty="0">
                <a:latin typeface="Times New Roman" panose="02020603050405020304" pitchFamily="18" charset="0"/>
                <a:ea typeface="Times New Roman" panose="02020603050405020304" pitchFamily="18" charset="0"/>
                <a:cs typeface="IRANSans"/>
              </a:rPr>
              <a:t> </a:t>
            </a:r>
            <a:r>
              <a:rPr lang="fa-IR" sz="2000" b="1" dirty="0">
                <a:cs typeface="2  Nazanin" panose="00000400000000000000" pitchFamily="2" charset="-78"/>
              </a:rPr>
              <a:t>مساجد </a:t>
            </a:r>
            <a:r>
              <a:rPr lang="fa-IR" sz="2000" b="1" dirty="0" smtClean="0">
                <a:cs typeface="2  Nazanin" panose="00000400000000000000" pitchFamily="2" charset="-78"/>
              </a:rPr>
              <a:t>محل </a:t>
            </a:r>
            <a:r>
              <a:rPr lang="fa-IR" sz="2000" b="1" dirty="0">
                <a:cs typeface="2  Nazanin" panose="00000400000000000000" pitchFamily="2" charset="-78"/>
              </a:rPr>
              <a:t>تمرین نظامی مردان و زنان بود</a:t>
            </a:r>
            <a:r>
              <a:rPr lang="fa-IR" sz="2400" dirty="0">
                <a:solidFill>
                  <a:srgbClr val="333333"/>
                </a:solidFill>
                <a:latin typeface="Times New Roman" panose="02020603050405020304" pitchFamily="18" charset="0"/>
                <a:ea typeface="Times New Roman" panose="02020603050405020304" pitchFamily="18" charset="0"/>
                <a:cs typeface="IRANSans"/>
              </a:rPr>
              <a:t>.</a:t>
            </a:r>
            <a:endParaRPr lang="en-US" sz="3200" dirty="0">
              <a:latin typeface="Times New Roman" panose="02020603050405020304" pitchFamily="18" charset="0"/>
              <a:ea typeface="Times New Roman" panose="02020603050405020304" pitchFamily="18" charset="0"/>
            </a:endParaRPr>
          </a:p>
          <a:p>
            <a:pPr algn="r"/>
            <a:r>
              <a:rPr lang="fa-IR" sz="2000" b="1" dirty="0" smtClean="0">
                <a:cs typeface="2  Nazanin" panose="00000400000000000000" pitchFamily="2" charset="-78"/>
              </a:rPr>
              <a:t>از </a:t>
            </a:r>
            <a:r>
              <a:rPr lang="fa-IR" sz="2000" b="1" dirty="0">
                <a:cs typeface="2  Nazanin" panose="00000400000000000000" pitchFamily="2" charset="-78"/>
              </a:rPr>
              <a:t>نخستین اقدامات بسیج پس از جذب نیروهای مردمی، آموزش نظامی داوطلبان است. این آموزش شامل آمادگی جسمانی، رزم انفرادی، راهپیمایی، تامین مناطق عملیاتی، عملیات آفندی و پدافندی می </a:t>
            </a:r>
            <a:r>
              <a:rPr lang="fa-IR" sz="2000" b="1" dirty="0" smtClean="0">
                <a:cs typeface="2  Nazanin" panose="00000400000000000000" pitchFamily="2" charset="-78"/>
              </a:rPr>
              <a:t>باشد.</a:t>
            </a:r>
            <a:r>
              <a:rPr lang="fa-IR" sz="2000" b="1" dirty="0">
                <a:ea typeface="Calibri" panose="020F0502020204030204" pitchFamily="34" charset="0"/>
                <a:cs typeface="2  Nazanin" panose="00000400000000000000" pitchFamily="2" charset="-78"/>
              </a:rPr>
              <a:t> در دوران هشت سال دفاع مقدس بیش از ۵۵۰ هزار نفر از دانش‌آموزان به دفعات مکرر به جبهه‌ها اعزام شدند</a:t>
            </a:r>
            <a:r>
              <a:rPr lang="fa-IR" sz="2000" b="1" dirty="0" smtClean="0">
                <a:cs typeface="2  Nazanin" panose="00000400000000000000" pitchFamily="2" charset="-78"/>
              </a:rPr>
              <a:t>.</a:t>
            </a:r>
            <a:r>
              <a:rPr lang="fa-IR" sz="2000" b="1" dirty="0">
                <a:cs typeface="2  Nazanin" panose="00000400000000000000" pitchFamily="2" charset="-78"/>
              </a:rPr>
              <a:t> برتری ایران اسلامی در برابر نیرو‌های تا دندان مسلح رژیم بعثی عراق، در کنار رشادت‌های نیرو‌های ارتش و سپاه، به واسطه حضور داوطلبان بسیجی بود. بسیجیان از یک سو، به علت روحیات خاص خود، فضای سخت جنگ را تلطیف و نزدیک به فضای جامعه کردند، از طرف دیگر تمام اقشار جامعه را تمام‌قد به پشتیبانی از فرزندان رزمنده خود کشاندند که باعث افزایش روحیه رزمندگان حاضر در جبهه‌ها گردید.</a:t>
            </a:r>
          </a:p>
          <a:p>
            <a:pPr algn="r"/>
            <a:endParaRPr lang="en-US" sz="2000" b="1" dirty="0"/>
          </a:p>
        </p:txBody>
      </p:sp>
      <p:pic>
        <p:nvPicPr>
          <p:cNvPr id="2" name="Picture 1"/>
          <p:cNvPicPr>
            <a:picLocks noChangeAspect="1"/>
          </p:cNvPicPr>
          <p:nvPr/>
        </p:nvPicPr>
        <p:blipFill>
          <a:blip r:embed="rId2"/>
          <a:stretch>
            <a:fillRect/>
          </a:stretch>
        </p:blipFill>
        <p:spPr>
          <a:xfrm>
            <a:off x="283780" y="4403506"/>
            <a:ext cx="2459421"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3038146" y="4405148"/>
            <a:ext cx="2552700" cy="1795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9240236" y="4403506"/>
            <a:ext cx="2571750" cy="1866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stretch>
            <a:fillRect/>
          </a:stretch>
        </p:blipFill>
        <p:spPr>
          <a:xfrm>
            <a:off x="5783810" y="4403506"/>
            <a:ext cx="3263462" cy="1866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3940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309" y="522493"/>
            <a:ext cx="11477297" cy="3046988"/>
          </a:xfrm>
          <a:prstGeom prst="rect">
            <a:avLst/>
          </a:prstGeom>
          <a:solidFill>
            <a:schemeClr val="bg2">
              <a:lumMod val="90000"/>
            </a:schemeClr>
          </a:solidFill>
          <a:ln>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fa-IR" sz="2400" b="1" dirty="0" smtClean="0">
                <a:solidFill>
                  <a:srgbClr val="C00000"/>
                </a:solidFill>
                <a:latin typeface="AmuzehNewNormalPS"/>
              </a:rPr>
              <a:t>۲-سبک </a:t>
            </a:r>
            <a:r>
              <a:rPr lang="fa-IR" sz="2400" b="1" dirty="0">
                <a:solidFill>
                  <a:srgbClr val="C00000"/>
                </a:solidFill>
                <a:latin typeface="AmuzehNewNormalPS"/>
              </a:rPr>
              <a:t>زندگی، تحمل خطرات و سختی های زمان جنگ را توصیف کنید و به </a:t>
            </a:r>
            <a:r>
              <a:rPr lang="fa-IR" sz="2400" b="1" dirty="0" smtClean="0">
                <a:solidFill>
                  <a:srgbClr val="C00000"/>
                </a:solidFill>
                <a:latin typeface="AmuzehNewNormalPS"/>
              </a:rPr>
              <a:t>بحث بگذارید.</a:t>
            </a:r>
            <a:endParaRPr lang="fa-IR" sz="2400" b="1" dirty="0">
              <a:solidFill>
                <a:srgbClr val="C00000"/>
              </a:solidFill>
            </a:endParaRPr>
          </a:p>
          <a:p>
            <a:pPr algn="just" rtl="1"/>
            <a:r>
              <a:rPr lang="en-US" sz="2400" b="1" dirty="0"/>
              <a:t>‌</a:t>
            </a:r>
            <a:r>
              <a:rPr lang="fa-IR" sz="2400" b="1" dirty="0"/>
              <a:t>می توان برای آن سه بعد قائل شد: </a:t>
            </a:r>
            <a:r>
              <a:rPr lang="fa-IR" sz="2400" b="1" dirty="0" smtClean="0">
                <a:solidFill>
                  <a:srgbClr val="C00000"/>
                </a:solidFill>
              </a:rPr>
              <a:t>اول </a:t>
            </a:r>
            <a:r>
              <a:rPr lang="fa-IR" sz="2400" b="1" dirty="0">
                <a:solidFill>
                  <a:srgbClr val="C00000"/>
                </a:solidFill>
              </a:rPr>
              <a:t>بعد فکری: </a:t>
            </a:r>
            <a:r>
              <a:rPr lang="fa-IR" sz="2400" b="1" dirty="0"/>
              <a:t>الگوگیری از حضرت امام خمینی؛ره؛ در آنان (بسیج)وحدت اندیشه</a:t>
            </a:r>
            <a:r>
              <a:rPr lang="en-US" sz="2400" b="1" dirty="0"/>
              <a:t>‌</a:t>
            </a:r>
            <a:r>
              <a:rPr lang="fa-IR" sz="2400" b="1" dirty="0"/>
              <a:t>ای ایجاد کرده بود. </a:t>
            </a:r>
            <a:endParaRPr lang="en-US" sz="2400" b="1" dirty="0"/>
          </a:p>
          <a:p>
            <a:pPr algn="just" rtl="1"/>
            <a:r>
              <a:rPr lang="fa-IR" sz="2400" b="1" dirty="0" smtClean="0">
                <a:solidFill>
                  <a:srgbClr val="C00000"/>
                </a:solidFill>
              </a:rPr>
              <a:t>دوم </a:t>
            </a:r>
            <a:r>
              <a:rPr lang="fa-IR" sz="2400" b="1" dirty="0">
                <a:solidFill>
                  <a:srgbClr val="C00000"/>
                </a:solidFill>
              </a:rPr>
              <a:t>بعد روحی: </a:t>
            </a:r>
            <a:r>
              <a:rPr lang="fa-IR" sz="2400" b="1" dirty="0"/>
              <a:t>اخلاص، فداکاری و ایثارگری، دوری از نفاق و ریا، اهلیت در عمل به فرائض دینی و... بخشی از صفات بارز ایشان بود. در کنار توسل، توکل</a:t>
            </a:r>
            <a:r>
              <a:rPr lang="en-US" sz="2400" b="1" dirty="0"/>
              <a:t>‌</a:t>
            </a:r>
            <a:r>
              <a:rPr lang="fa-IR" sz="2400" b="1" dirty="0"/>
              <a:t>شان هم بالا بود.</a:t>
            </a:r>
            <a:endParaRPr lang="en-US" sz="2400" b="1" dirty="0"/>
          </a:p>
          <a:p>
            <a:pPr algn="just" rtl="1"/>
            <a:r>
              <a:rPr lang="fa-IR" sz="2400" b="1" dirty="0" smtClean="0">
                <a:solidFill>
                  <a:srgbClr val="C00000"/>
                </a:solidFill>
              </a:rPr>
              <a:t>سوم </a:t>
            </a:r>
            <a:r>
              <a:rPr lang="fa-IR" sz="2400" b="1" dirty="0">
                <a:solidFill>
                  <a:srgbClr val="C00000"/>
                </a:solidFill>
              </a:rPr>
              <a:t>بعد رفتاری و جسمی: </a:t>
            </a:r>
            <a:r>
              <a:rPr lang="fa-IR" sz="2400" b="1" dirty="0"/>
              <a:t>زیاد زحمت می</a:t>
            </a:r>
            <a:r>
              <a:rPr lang="en-US" sz="2400" b="1" dirty="0"/>
              <a:t>‌</a:t>
            </a:r>
            <a:r>
              <a:rPr lang="fa-IR" sz="2400" b="1" dirty="0"/>
              <a:t>کشیدند، کمتر می</a:t>
            </a:r>
            <a:r>
              <a:rPr lang="en-US" sz="2400" b="1" dirty="0"/>
              <a:t>‌</a:t>
            </a:r>
            <a:r>
              <a:rPr lang="fa-IR" sz="2400" b="1" dirty="0"/>
              <a:t>خوردند و کمتر می</a:t>
            </a:r>
            <a:r>
              <a:rPr lang="en-US" sz="2400" b="1" dirty="0"/>
              <a:t>‌</a:t>
            </a:r>
            <a:r>
              <a:rPr lang="fa-IR" sz="2400" b="1" dirty="0"/>
              <a:t>خوابیدند. فرهنگ حاکم بر جبهه فرهنگ کار و تلاش </a:t>
            </a:r>
            <a:r>
              <a:rPr lang="fa-IR" sz="2400" b="1" dirty="0" smtClean="0"/>
              <a:t>بود.چفیه </a:t>
            </a:r>
            <a:r>
              <a:rPr lang="fa-IR" sz="2400" b="1" dirty="0"/>
              <a:t>و پلاک هم جزو متعلقات هر فرد بود. چفیه به عنوان وسیله‌ای چندکاره اعم از حوله، سفره، زیرانداز، بادبزن، عرق‌گیر و... و پلاک هم به عنوان نشانی. </a:t>
            </a:r>
            <a:endParaRPr lang="en-US" sz="2400" b="1" dirty="0"/>
          </a:p>
        </p:txBody>
      </p:sp>
      <p:pic>
        <p:nvPicPr>
          <p:cNvPr id="3" name="Picture 2"/>
          <p:cNvPicPr>
            <a:picLocks noChangeAspect="1"/>
          </p:cNvPicPr>
          <p:nvPr/>
        </p:nvPicPr>
        <p:blipFill>
          <a:blip r:embed="rId2"/>
          <a:stretch>
            <a:fillRect/>
          </a:stretch>
        </p:blipFill>
        <p:spPr>
          <a:xfrm>
            <a:off x="4309241" y="4190846"/>
            <a:ext cx="3489434" cy="2350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stretch>
            <a:fillRect/>
          </a:stretch>
        </p:blipFill>
        <p:spPr>
          <a:xfrm>
            <a:off x="627529" y="4190846"/>
            <a:ext cx="3406590" cy="2350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8588188" y="4190845"/>
            <a:ext cx="3391325" cy="2209955"/>
          </a:xfrm>
          <a:prstGeom prst="rect">
            <a:avLst/>
          </a:prstGeom>
        </p:spPr>
      </p:pic>
    </p:spTree>
    <p:extLst>
      <p:ext uri="{BB962C8B-B14F-4D97-AF65-F5344CB8AC3E}">
        <p14:creationId xmlns:p14="http://schemas.microsoft.com/office/powerpoint/2010/main" val="40769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170" y="1267018"/>
            <a:ext cx="11590747" cy="4832092"/>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fa-IR" sz="2800" b="1" dirty="0" smtClean="0">
                <a:solidFill>
                  <a:srgbClr val="C00000"/>
                </a:solidFill>
                <a:latin typeface="AmuzehNewNormalPS"/>
              </a:rPr>
              <a:t>3-کشورهای </a:t>
            </a:r>
            <a:r>
              <a:rPr lang="fa-IR" sz="2800" b="1" dirty="0">
                <a:solidFill>
                  <a:srgbClr val="C00000"/>
                </a:solidFill>
                <a:latin typeface="AmuzehNewNormalPS"/>
              </a:rPr>
              <a:t>محرک و حامی حکومت بعثی صدام را نام ببرید و اهداف آنها را بررسی کنید</a:t>
            </a:r>
            <a:r>
              <a:rPr lang="fa-IR" sz="2800" b="1" dirty="0" smtClean="0">
                <a:solidFill>
                  <a:srgbClr val="C00000"/>
                </a:solidFill>
                <a:latin typeface="AmuzehNewNormalPS"/>
              </a:rPr>
              <a:t>.</a:t>
            </a:r>
          </a:p>
          <a:p>
            <a:pPr algn="r"/>
            <a:r>
              <a:rPr lang="fa-IR" sz="2800" b="1" dirty="0">
                <a:solidFill>
                  <a:srgbClr val="C00000"/>
                </a:solidFill>
              </a:rPr>
              <a:t>کشورهای عربی حوزه خلیج فارس بویژه </a:t>
            </a:r>
            <a:r>
              <a:rPr lang="fa-IR" sz="2800" b="1" dirty="0" smtClean="0">
                <a:solidFill>
                  <a:srgbClr val="C00000"/>
                </a:solidFill>
              </a:rPr>
              <a:t>عربستان </a:t>
            </a:r>
            <a:r>
              <a:rPr lang="fa-IR" sz="2800" b="1" dirty="0" smtClean="0">
                <a:solidFill>
                  <a:srgbClr val="000000"/>
                </a:solidFill>
              </a:rPr>
              <a:t>با  </a:t>
            </a:r>
            <a:r>
              <a:rPr lang="fa-IR" sz="2800" b="1" dirty="0">
                <a:solidFill>
                  <a:srgbClr val="000000"/>
                </a:solidFill>
              </a:rPr>
              <a:t>سقوط نظام شاهنشاهی و تشکیل حکومت کاملا شیعی، عربستان نقش خود را به عنوان رهبری جهان اسلام از دست داد و از همین رو در تلاش بود تا حکومت نوپا به زمین بخورد و ضعیف شود.</a:t>
            </a:r>
            <a:endParaRPr lang="fa-IR" sz="2800" b="1" dirty="0"/>
          </a:p>
          <a:p>
            <a:pPr algn="r"/>
            <a:r>
              <a:rPr lang="fa-IR" sz="2800" b="1" dirty="0">
                <a:solidFill>
                  <a:srgbClr val="C00000"/>
                </a:solidFill>
              </a:rPr>
              <a:t>آمریکا</a:t>
            </a:r>
            <a:r>
              <a:rPr lang="fa-IR" sz="2800" b="1" dirty="0">
                <a:solidFill>
                  <a:srgbClr val="000000"/>
                </a:solidFill>
              </a:rPr>
              <a:t> تلاش می کرد تا انقلاب ایران را منحرف کند و با حمایت از صدام بار دیگر می خواست منابع نفتی و منابع معدنی ایران را غارت </a:t>
            </a:r>
            <a:r>
              <a:rPr lang="fa-IR" sz="2800" b="1" dirty="0" smtClean="0">
                <a:solidFill>
                  <a:srgbClr val="000000"/>
                </a:solidFill>
              </a:rPr>
              <a:t>کند. </a:t>
            </a:r>
          </a:p>
          <a:p>
            <a:pPr algn="r"/>
            <a:r>
              <a:rPr lang="fa-IR" sz="2800" b="1" dirty="0" smtClean="0">
                <a:solidFill>
                  <a:srgbClr val="C00000"/>
                </a:solidFill>
              </a:rPr>
              <a:t>کشورهای </a:t>
            </a:r>
            <a:r>
              <a:rPr lang="fa-IR" sz="2800" b="1" dirty="0">
                <a:solidFill>
                  <a:srgbClr val="C00000"/>
                </a:solidFill>
              </a:rPr>
              <a:t>اروپایی و بخصوص کشور المان و </a:t>
            </a:r>
            <a:r>
              <a:rPr lang="fa-IR" sz="2800" b="1" dirty="0" smtClean="0">
                <a:solidFill>
                  <a:srgbClr val="C00000"/>
                </a:solidFill>
              </a:rPr>
              <a:t>فرانسه </a:t>
            </a:r>
            <a:r>
              <a:rPr lang="fa-IR" sz="2800" b="1" dirty="0" smtClean="0">
                <a:solidFill>
                  <a:srgbClr val="000000"/>
                </a:solidFill>
              </a:rPr>
              <a:t>با </a:t>
            </a:r>
            <a:r>
              <a:rPr lang="fa-IR" sz="2800" b="1" dirty="0">
                <a:solidFill>
                  <a:srgbClr val="000000"/>
                </a:solidFill>
              </a:rPr>
              <a:t>فروش سلاح هایی شیمیایی سعی داشتند تا هم از این راه کسب درآمد کنند و هم تسلحیات شیمایی خود را بر روی هزاران نفر انسان آزمایش کنند .</a:t>
            </a:r>
            <a:r>
              <a:rPr lang="fa-IR" sz="2800" b="1" dirty="0" smtClean="0">
                <a:solidFill>
                  <a:srgbClr val="000000"/>
                </a:solidFill>
              </a:rPr>
              <a:t> </a:t>
            </a:r>
            <a:endParaRPr lang="fa-IR" sz="2800" b="1" dirty="0"/>
          </a:p>
          <a:p>
            <a:pPr algn="r"/>
            <a:r>
              <a:rPr lang="fa-IR" sz="2800" b="1" dirty="0" smtClean="0">
                <a:solidFill>
                  <a:srgbClr val="C00000"/>
                </a:solidFill>
              </a:rPr>
              <a:t>کشور روسیه </a:t>
            </a:r>
            <a:r>
              <a:rPr lang="fa-IR" sz="2800" b="1" dirty="0" smtClean="0">
                <a:solidFill>
                  <a:srgbClr val="000000"/>
                </a:solidFill>
              </a:rPr>
              <a:t>با </a:t>
            </a:r>
            <a:r>
              <a:rPr lang="fa-IR" sz="2800" b="1" dirty="0">
                <a:solidFill>
                  <a:srgbClr val="000000"/>
                </a:solidFill>
              </a:rPr>
              <a:t>فروش تسلیحات سبک و سنگین نظامی سعی داشت از دیگر کشورهای منافع طلب عقب </a:t>
            </a:r>
            <a:r>
              <a:rPr lang="fa-IR" sz="2800" b="1" dirty="0" smtClean="0">
                <a:solidFill>
                  <a:srgbClr val="000000"/>
                </a:solidFill>
              </a:rPr>
              <a:t>نیفتد.</a:t>
            </a:r>
            <a:endParaRPr lang="en-US" sz="2800" b="1" dirty="0"/>
          </a:p>
        </p:txBody>
      </p:sp>
    </p:spTree>
    <p:extLst>
      <p:ext uri="{BB962C8B-B14F-4D97-AF65-F5344CB8AC3E}">
        <p14:creationId xmlns:p14="http://schemas.microsoft.com/office/powerpoint/2010/main" val="409511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23" y="203472"/>
            <a:ext cx="11855669" cy="4524315"/>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r"/>
            <a:r>
              <a:rPr lang="fa-IR" sz="2400" b="1" dirty="0" smtClean="0">
                <a:solidFill>
                  <a:srgbClr val="C00000"/>
                </a:solidFill>
                <a:latin typeface="AmuzehNewNormalPS"/>
              </a:rPr>
              <a:t>4-نقش سازمان های بین المللی به ویژه شورای امنیت سازمان ملل در برخورد با جنگ تحمیلی را به صورت گروهی مطالعه کنید. نتیجه را به کلاس ارائه دهید.</a:t>
            </a:r>
          </a:p>
          <a:p>
            <a:pPr algn="r"/>
            <a:r>
              <a:rPr lang="fa-IR" sz="2400" b="1" dirty="0" smtClean="0">
                <a:latin typeface="tahoma" panose="020B0604030504040204" pitchFamily="34" charset="0"/>
              </a:rPr>
              <a:t>هرگاه پیشرفتی به نفع ایران در جبهه ها حاصل می شد، </a:t>
            </a:r>
            <a:r>
              <a:rPr lang="fa-IR" sz="2400" b="1" dirty="0" smtClean="0">
                <a:solidFill>
                  <a:srgbClr val="C00000"/>
                </a:solidFill>
                <a:latin typeface="tahoma" panose="020B0604030504040204" pitchFamily="34" charset="0"/>
              </a:rPr>
              <a:t>شورای امنیت </a:t>
            </a:r>
            <a:r>
              <a:rPr lang="fa-IR" sz="2400" b="1" dirty="0" smtClean="0">
                <a:latin typeface="tahoma" panose="020B0604030504040204" pitchFamily="34" charset="0"/>
              </a:rPr>
              <a:t>قطعنامه ای صادر می کرد و به تعبیر خود از گسترش جنگ یا ادامه آن یا حملات اخیر ابراز نگرانی می نمود و در آن زمان که عراق به تحکیم مواضع خود در خاک ایران می پرداخت، شورا با سکوتی سنگین و طولانی جانب متجاوز را می گرفت. عملکرد کلی </a:t>
            </a:r>
            <a:r>
              <a:rPr lang="fa-IR" sz="2400" b="1" dirty="0" smtClean="0">
                <a:solidFill>
                  <a:srgbClr val="C00000"/>
                </a:solidFill>
                <a:latin typeface="tahoma" panose="020B0604030504040204" pitchFamily="34" charset="0"/>
              </a:rPr>
              <a:t>جنبش عدم تعهد </a:t>
            </a:r>
            <a:r>
              <a:rPr lang="fa-IR" sz="2400" b="1" dirty="0" smtClean="0">
                <a:latin typeface="tahoma" panose="020B0604030504040204" pitchFamily="34" charset="0"/>
              </a:rPr>
              <a:t>در طول جنگ ایران و عراق نشان می دهد که علی رغم فروگذار ننمودن عراق از هر گونه تخلف و جنایت، از تجاوز به خاک ایران گرفته تا نقض مقررات بین المللی در هوا و دریا و استفاده از سلاح های شیمیایی، این جنبش نتوانست موضع عادلانه، صریح و قاطعانه ای در برابر آن اتخاذ نماید.</a:t>
            </a:r>
            <a:r>
              <a:rPr lang="fa-IR" sz="2400" b="1" dirty="0">
                <a:latin typeface="tahoma" panose="020B0604030504040204" pitchFamily="34" charset="0"/>
              </a:rPr>
              <a:t> </a:t>
            </a:r>
            <a:r>
              <a:rPr lang="fa-IR" sz="2400" b="1" dirty="0">
                <a:solidFill>
                  <a:srgbClr val="C00000"/>
                </a:solidFill>
                <a:latin typeface="tahoma" panose="020B0604030504040204" pitchFamily="34" charset="0"/>
              </a:rPr>
              <a:t>سازمان کنفرانس اسلامی </a:t>
            </a:r>
            <a:r>
              <a:rPr lang="fa-IR" sz="2400" b="1" dirty="0">
                <a:latin typeface="tahoma" panose="020B0604030504040204" pitchFamily="34" charset="0"/>
              </a:rPr>
              <a:t>برخلاف اصول پذیرفته شده اساسنامه خود، در قبال تجاوز عراق به خاک ایران سکوت کرده و از محکوم نمودن متجاوز خود داری </a:t>
            </a:r>
            <a:r>
              <a:rPr lang="fa-IR" sz="2400" b="1" dirty="0" smtClean="0">
                <a:latin typeface="tahoma" panose="020B0604030504040204" pitchFamily="34" charset="0"/>
              </a:rPr>
              <a:t>کرد.</a:t>
            </a:r>
            <a:r>
              <a:rPr lang="fa-IR" sz="2400" b="1" dirty="0">
                <a:latin typeface="tahoma" panose="020B0604030504040204" pitchFamily="34" charset="0"/>
              </a:rPr>
              <a:t> امام </a:t>
            </a:r>
            <a:r>
              <a:rPr lang="fa-IR" sz="2400" b="1" dirty="0" smtClean="0">
                <a:latin typeface="tahoma" panose="020B0604030504040204" pitchFamily="34" charset="0"/>
              </a:rPr>
              <a:t>خمینی ؛ره؛ </a:t>
            </a:r>
            <a:r>
              <a:rPr lang="fa-IR" sz="2400" b="1" dirty="0">
                <a:latin typeface="tahoma" panose="020B0604030504040204" pitchFamily="34" charset="0"/>
              </a:rPr>
              <a:t>در دیدار با وزیر و معاونین وزارت سپاه وقت، مجامع بین المللی را در خدمت  ابرقدرت ها و آمریکا دانسته و اینچنین بیان می دارند </a:t>
            </a:r>
            <a:r>
              <a:rPr lang="fa-IR" sz="2400" b="1" dirty="0" smtClean="0">
                <a:latin typeface="tahoma" panose="020B0604030504040204" pitchFamily="34" charset="0"/>
              </a:rPr>
              <a:t>که:</a:t>
            </a:r>
            <a:r>
              <a:rPr lang="fa-IR" sz="2400" b="1" dirty="0">
                <a:latin typeface="tahoma" panose="020B0604030504040204" pitchFamily="34" charset="0"/>
              </a:rPr>
              <a:t>چرا مجامع بین المللى هیچ نگفتند؟ اصلًا مجامع بین المللى لفظى است در خدمت قدرت‏هاى بزرگ، نه در خدمت مظلومین و محرومین. هر ملتى باید خودش در مقابل جنایات بایستد.</a:t>
            </a:r>
            <a:endParaRPr lang="en-US" sz="2400" b="1" dirty="0"/>
          </a:p>
        </p:txBody>
      </p:sp>
      <p:pic>
        <p:nvPicPr>
          <p:cNvPr id="3" name="Picture 2"/>
          <p:cNvPicPr>
            <a:picLocks noChangeAspect="1"/>
          </p:cNvPicPr>
          <p:nvPr/>
        </p:nvPicPr>
        <p:blipFill>
          <a:blip r:embed="rId2"/>
          <a:stretch>
            <a:fillRect/>
          </a:stretch>
        </p:blipFill>
        <p:spPr>
          <a:xfrm>
            <a:off x="4878113" y="4840014"/>
            <a:ext cx="3515710" cy="1887099"/>
          </a:xfrm>
          <a:prstGeom prst="rect">
            <a:avLst/>
          </a:prstGeom>
        </p:spPr>
      </p:pic>
      <p:pic>
        <p:nvPicPr>
          <p:cNvPr id="4" name="Picture 3"/>
          <p:cNvPicPr>
            <a:picLocks noChangeAspect="1"/>
          </p:cNvPicPr>
          <p:nvPr/>
        </p:nvPicPr>
        <p:blipFill>
          <a:blip r:embed="rId3"/>
          <a:stretch>
            <a:fillRect/>
          </a:stretch>
        </p:blipFill>
        <p:spPr>
          <a:xfrm>
            <a:off x="355600" y="4840014"/>
            <a:ext cx="3601545" cy="1887099"/>
          </a:xfrm>
          <a:prstGeom prst="rect">
            <a:avLst/>
          </a:prstGeom>
        </p:spPr>
      </p:pic>
      <p:pic>
        <p:nvPicPr>
          <p:cNvPr id="5" name="Picture 4"/>
          <p:cNvPicPr>
            <a:picLocks noChangeAspect="1"/>
          </p:cNvPicPr>
          <p:nvPr/>
        </p:nvPicPr>
        <p:blipFill>
          <a:blip r:embed="rId4"/>
          <a:stretch>
            <a:fillRect/>
          </a:stretch>
        </p:blipFill>
        <p:spPr>
          <a:xfrm>
            <a:off x="8925324" y="4840013"/>
            <a:ext cx="3056467" cy="1887099"/>
          </a:xfrm>
          <a:prstGeom prst="rect">
            <a:avLst/>
          </a:prstGeom>
        </p:spPr>
      </p:pic>
    </p:spTree>
    <p:extLst>
      <p:ext uri="{BB962C8B-B14F-4D97-AF65-F5344CB8AC3E}">
        <p14:creationId xmlns:p14="http://schemas.microsoft.com/office/powerpoint/2010/main" val="30811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16567" y="819807"/>
            <a:ext cx="4650826" cy="2075319"/>
          </a:xfrm>
          <a:prstGeom prst="rect">
            <a:avLst/>
          </a:prstGeom>
        </p:spPr>
      </p:pic>
      <p:pic>
        <p:nvPicPr>
          <p:cNvPr id="7" name="Picture 6"/>
          <p:cNvPicPr>
            <a:picLocks noChangeAspect="1"/>
          </p:cNvPicPr>
          <p:nvPr/>
        </p:nvPicPr>
        <p:blipFill>
          <a:blip r:embed="rId3"/>
          <a:stretch>
            <a:fillRect/>
          </a:stretch>
        </p:blipFill>
        <p:spPr>
          <a:xfrm>
            <a:off x="6416566" y="3556032"/>
            <a:ext cx="4650827" cy="2324505"/>
          </a:xfrm>
          <a:prstGeom prst="rect">
            <a:avLst/>
          </a:prstGeom>
        </p:spPr>
      </p:pic>
      <p:pic>
        <p:nvPicPr>
          <p:cNvPr id="8" name="Picture 7"/>
          <p:cNvPicPr>
            <a:picLocks noChangeAspect="1"/>
          </p:cNvPicPr>
          <p:nvPr/>
        </p:nvPicPr>
        <p:blipFill>
          <a:blip r:embed="rId4"/>
          <a:stretch>
            <a:fillRect/>
          </a:stretch>
        </p:blipFill>
        <p:spPr>
          <a:xfrm>
            <a:off x="1008994" y="819807"/>
            <a:ext cx="4430108" cy="2075319"/>
          </a:xfrm>
          <a:prstGeom prst="rect">
            <a:avLst/>
          </a:prstGeom>
        </p:spPr>
      </p:pic>
      <p:pic>
        <p:nvPicPr>
          <p:cNvPr id="9" name="Picture 8"/>
          <p:cNvPicPr>
            <a:picLocks noChangeAspect="1"/>
          </p:cNvPicPr>
          <p:nvPr/>
        </p:nvPicPr>
        <p:blipFill>
          <a:blip r:embed="rId5"/>
          <a:stretch>
            <a:fillRect/>
          </a:stretch>
        </p:blipFill>
        <p:spPr>
          <a:xfrm>
            <a:off x="1008993" y="3556032"/>
            <a:ext cx="4430109" cy="2324505"/>
          </a:xfrm>
          <a:prstGeom prst="rect">
            <a:avLst/>
          </a:prstGeom>
        </p:spPr>
      </p:pic>
    </p:spTree>
    <p:extLst>
      <p:ext uri="{BB962C8B-B14F-4D97-AF65-F5344CB8AC3E}">
        <p14:creationId xmlns:p14="http://schemas.microsoft.com/office/powerpoint/2010/main" val="3045659955"/>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