
<file path=[Content_Types].xml><?xml version="1.0" encoding="utf-8"?>
<Types xmlns="http://schemas.openxmlformats.org/package/2006/content-types">
  <Default ContentType="image/x-emf" Extension="emf"/>
  <Default ContentType="image/jpeg" Extension="jpg"/>
  <Default ContentType="application/vnd.openxmlformats-package.relationships+xml" Extension="rels"/>
  <Default ContentType="application/xml" Extension="xml"/>
  <Default ContentType="image/jpeg" Extension="jpeg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16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tableStyles+xml" PartName="/ppt/tableStyles1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D7AC3CCA-C797-4891-BE02-D94E43425B78}" styleName="Medium Style 4">
    <a:wholeTbl>
      <a:tcTxStyle>
        <a:fontRef idx="minor">
          <a:scrgbClr b="0" g="0" r="0"/>
        </a:fontRef>
        <a:schemeClr val="dk1"/>
      </a:tcTxStyle>
      <a:tcStyle>
        <a:tcBdr>
          <a:left>
            <a:ln cmpd="sng" w="12700">
              <a:solidFill>
                <a:schemeClr val="dk1"/>
              </a:solidFill>
            </a:ln>
          </a:left>
          <a:right>
            <a:ln cmpd="sng" w="12700">
              <a:solidFill>
                <a:schemeClr val="dk1"/>
              </a:solidFill>
            </a:ln>
          </a:right>
          <a:top>
            <a:ln cmpd="sng" w="12700">
              <a:solidFill>
                <a:schemeClr val="dk1"/>
              </a:solidFill>
            </a:ln>
          </a:top>
          <a:bottom>
            <a:ln cmpd="sng" w="12700">
              <a:solidFill>
                <a:schemeClr val="dk1"/>
              </a:solidFill>
            </a:ln>
          </a:bottom>
          <a:insideH>
            <a:ln cmpd="sng" w="12700">
              <a:solidFill>
                <a:schemeClr val="dk1"/>
              </a:solidFill>
            </a:ln>
          </a:insideH>
          <a:insideV>
            <a:ln cmpd="sng" w="12700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25400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4.xml"/><Relationship Id="rId5" Type="http://schemas.openxmlformats.org/officeDocument/2006/relationships/slide" Target="slides/slide1.xml"/><Relationship Id="rId12" Type="http://schemas.openxmlformats.org/officeDocument/2006/relationships/slide" Target="slides/slide8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5" Type="http://schemas.openxmlformats.org/officeDocument/2006/relationships/slide" Target="slides/slide11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21" Type="http://schemas.openxmlformats.org/officeDocument/2006/relationships/slide" Target="slides/slide17.xml"/><Relationship Id="rId2" Type="http://schemas.openxmlformats.org/officeDocument/2006/relationships/presProps" Target="presProps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7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3" Type="http://schemas.openxmlformats.org/officeDocument/2006/relationships/tableStyles" Target="tableStyles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9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2825-BCAD-49A1-A67B-2FA1E09802D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8A13-7B7E-4E74-AC75-070A0605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1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8%AC%D9%86%DA%AF%D9%86%D8%AF%D9%87_%D9%82%D8%A7%D9%87%D8%B1_%DB%B3%DB%B1%DB%B3#cite_note-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29" y="507014"/>
            <a:ext cx="10991850" cy="59975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6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بسم الله الرحمن الرحیم</a:t>
            </a:r>
            <a:endParaRPr lang="en-US" sz="6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5" y="126125"/>
            <a:ext cx="11430000" cy="646386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3100" b="1" dirty="0" smtClean="0">
                <a:solidFill>
                  <a:srgbClr val="C00000"/>
                </a:solidFill>
                <a:latin typeface="AmuzehNewNormalPS"/>
              </a:rPr>
              <a:t>فعالیت (۲)</a:t>
            </a:r>
            <a:r>
              <a:rPr lang="fa-IR" sz="3100" b="1" dirty="0" smtClean="0">
                <a:solidFill>
                  <a:srgbClr val="000000"/>
                </a:solidFill>
                <a:latin typeface="AmuzehNewNormalPS"/>
              </a:rPr>
              <a:t/>
            </a:r>
            <a:br>
              <a:rPr lang="fa-IR" sz="3100" b="1" dirty="0" smtClean="0">
                <a:solidFill>
                  <a:srgbClr val="000000"/>
                </a:solidFill>
                <a:latin typeface="AmuzehNewNormalPS"/>
              </a:rPr>
            </a:br>
            <a:r>
              <a:rPr lang="fa-IR" sz="3100" b="1" dirty="0" smtClean="0">
                <a:solidFill>
                  <a:srgbClr val="002060"/>
                </a:solidFill>
                <a:latin typeface="AmuzehNewNormalPS"/>
              </a:rPr>
              <a:t>با استفاده </a:t>
            </a:r>
            <a:r>
              <a:rPr lang="fa-IR" sz="3100" b="1" dirty="0">
                <a:solidFill>
                  <a:srgbClr val="002060"/>
                </a:solidFill>
                <a:latin typeface="AmuzehNewNormalPS"/>
              </a:rPr>
              <a:t>از منابع معتبر نقش شهید حسن طهرانی مقدم را در پیشرفت و توسعه </a:t>
            </a:r>
            <a:r>
              <a:rPr lang="fa-IR" sz="3100" b="1" dirty="0" smtClean="0">
                <a:solidFill>
                  <a:srgbClr val="002060"/>
                </a:solidFill>
                <a:latin typeface="AmuzehNewNormalPS"/>
              </a:rPr>
              <a:t>صنایع موشکی </a:t>
            </a:r>
            <a:r>
              <a:rPr lang="fa-IR" sz="3100" b="1" dirty="0">
                <a:solidFill>
                  <a:srgbClr val="002060"/>
                </a:solidFill>
                <a:latin typeface="AmuzehNewNormalPS"/>
              </a:rPr>
              <a:t>ایران بررسی و در کلاس ارائه نمایید</a:t>
            </a:r>
            <a:r>
              <a:rPr lang="fa-IR" sz="3100" b="1" dirty="0" smtClean="0">
                <a:solidFill>
                  <a:srgbClr val="002060"/>
                </a:solidFill>
                <a:latin typeface="AmuzehNewNormalPS"/>
              </a:rPr>
              <a:t>.</a:t>
            </a:r>
            <a:r>
              <a:rPr lang="fa-IR" sz="3100" b="1" dirty="0" smtClean="0">
                <a:solidFill>
                  <a:srgbClr val="000000"/>
                </a:solidFill>
                <a:latin typeface="AmuzehNewNormalPS"/>
              </a:rPr>
              <a:t/>
            </a:r>
            <a:br>
              <a:rPr lang="fa-IR" sz="3100" b="1" dirty="0" smtClean="0">
                <a:solidFill>
                  <a:srgbClr val="000000"/>
                </a:solidFill>
                <a:latin typeface="AmuzehNewNormalPS"/>
              </a:rPr>
            </a:br>
            <a:r>
              <a:rPr lang="fa-IR" sz="3100" b="1" dirty="0" smtClean="0">
                <a:solidFill>
                  <a:srgbClr val="C00000"/>
                </a:solidFill>
                <a:latin typeface="AmuzehNewNormalPS"/>
              </a:rPr>
              <a:t>جواب:</a:t>
            </a:r>
            <a:r>
              <a:rPr lang="fa-IR" sz="3200" b="1" dirty="0"/>
              <a:t>اين شهيد گرانقدر تقریبا ۲۵ سال از عمر خود را در ایجاد و توسعه این بخش از توان دفاعی قرار داده بود و به عنوان پدر موشكي ايران لقب گرفت. از همان ابتدای تشکیل این یگان، شهید طهرانی مقدم به دنبال بومی سازی توان موشکی در کشور می‌رود و این کار را با مهندسی معکوس روی یکی از موشک‌های خریداری شده از لیبی شروع می‌کند. تا اینکه بالاخره در اواسط دهه 70 شمسی زحمات شهید طهرانی مقدم و نیروهای فرماندهی موشکی سپاه به بار می‌نشیند و اولین موشک ایرانی با نام شهاب تولید می‌شود. سردار حسن طهرانی مقدم تا روز آخر عمر خود نیز به عنوان مسئول این سازمان در ایجاد یک توان علمی و دانش پایه و زیر بنایی مشغول کارهای علمی و تحقیقاتی بود و ۲۱ آبان ۱۳۹۰، در حالی که برای آزمایشی موشکی آماده می شد، بر اثر انفجار زاغه مهمات، همراه با جمعی از همکارانش به یاران و برادر شهیدش علی پیوست.</a:t>
            </a:r>
            <a:endParaRPr lang="en-US" sz="3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8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256636"/>
            <a:ext cx="11303876" cy="6345641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latin typeface="BZarBold"/>
                <a:cs typeface="2  Nazanin" panose="00000400000000000000" pitchFamily="2" charset="-78"/>
              </a:rPr>
              <a:t>فعالیت </a:t>
            </a:r>
            <a:r>
              <a:rPr lang="fa-IR" sz="3600" b="1" dirty="0" smtClean="0">
                <a:solidFill>
                  <a:srgbClr val="FF0000"/>
                </a:solidFill>
                <a:latin typeface="BZarBold"/>
                <a:cs typeface="2  Nazanin" panose="00000400000000000000" pitchFamily="2" charset="-78"/>
              </a:rPr>
              <a:t>(3)</a:t>
            </a:r>
            <a:r>
              <a:rPr lang="fa-IR" sz="3600" b="1" dirty="0" smtClean="0">
                <a:solidFill>
                  <a:srgbClr val="FF0000"/>
                </a:solidFill>
                <a:cs typeface="2  Nazanin" panose="00000400000000000000" pitchFamily="2" charset="-78"/>
              </a:rPr>
              <a:t> </a:t>
            </a:r>
            <a:r>
              <a:rPr lang="fa-IR" sz="3600" b="1" dirty="0" smtClean="0">
                <a:cs typeface="2  Nazanin" panose="00000400000000000000" pitchFamily="2" charset="-78"/>
              </a:rPr>
              <a:t/>
            </a:r>
            <a:br>
              <a:rPr lang="fa-IR" sz="3600" b="1" dirty="0" smtClean="0">
                <a:cs typeface="2  Nazanin" panose="00000400000000000000" pitchFamily="2" charset="-78"/>
              </a:rPr>
            </a:br>
            <a:r>
              <a:rPr lang="fa-IR" sz="3600" b="1" dirty="0" smtClean="0">
                <a:solidFill>
                  <a:srgbClr val="002060"/>
                </a:solidFill>
                <a:cs typeface="2  Nazanin" panose="00000400000000000000" pitchFamily="2" charset="-78"/>
              </a:rPr>
              <a:t>ت</a:t>
            </a:r>
            <a:r>
              <a:rPr lang="fa-IR" sz="36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ولید </a:t>
            </a:r>
            <a:r>
              <a:rPr lang="fa-IR" sz="3600" b="1" dirty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تجهیزات دفاعی توسط متخصصان ایرانی چه تأثیری درتعاملات سیاسی ما در جهان دارد</a:t>
            </a:r>
            <a:r>
              <a:rPr lang="fa-IR" sz="36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؟</a:t>
            </a:r>
            <a:r>
              <a:rPr lang="fa-IR" sz="3600" b="1" dirty="0">
                <a:solidFill>
                  <a:srgbClr val="002060"/>
                </a:solidFill>
                <a:cs typeface="2 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000000"/>
                </a:solidFill>
                <a:cs typeface="2  Nazanin" panose="00000400000000000000" pitchFamily="2" charset="-78"/>
              </a:rPr>
              <a:t>تولید تجهیزات پیشرفته نظامی به معنای امنیت بیشتر در داخل کشور و رضایت مندی مردم، و رضایت مندی بیشتر مردم، یعنی مشروعیت بالای نظام در عرصه های سیاست بین </a:t>
            </a:r>
            <a:r>
              <a:rPr lang="fa-IR" sz="3600" b="1" dirty="0" smtClean="0">
                <a:solidFill>
                  <a:srgbClr val="000000"/>
                </a:solidFill>
                <a:cs typeface="2  Nazanin" panose="00000400000000000000" pitchFamily="2" charset="-78"/>
              </a:rPr>
              <a:t>المللی</a:t>
            </a:r>
            <a:r>
              <a:rPr lang="fa-IR" sz="3600" b="1" dirty="0">
                <a:solidFill>
                  <a:srgbClr val="000000"/>
                </a:solidFill>
                <a:cs typeface="2  Nazanin" panose="00000400000000000000" pitchFamily="2" charset="-78"/>
              </a:rPr>
              <a:t>.</a:t>
            </a:r>
            <a:r>
              <a:rPr lang="fa-IR" sz="3600" b="1" dirty="0" smtClean="0">
                <a:cs typeface="2 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000000"/>
                </a:solidFill>
                <a:cs typeface="2  Nazanin" panose="00000400000000000000" pitchFamily="2" charset="-78"/>
              </a:rPr>
              <a:t>قدرت و توانمندی نظامی، احترام سیاسی کشورهای مختلف را به همراه </a:t>
            </a:r>
            <a:r>
              <a:rPr lang="fa-IR" sz="3600" b="1" dirty="0" smtClean="0">
                <a:solidFill>
                  <a:srgbClr val="000000"/>
                </a:solidFill>
                <a:cs typeface="2  Nazanin" panose="00000400000000000000" pitchFamily="2" charset="-78"/>
              </a:rPr>
              <a:t>دارد </a:t>
            </a:r>
            <a:r>
              <a:rPr lang="fa-IR" sz="3600" b="1" dirty="0" smtClean="0">
                <a:cs typeface="2  Nazanin" panose="00000400000000000000" pitchFamily="2" charset="-78"/>
              </a:rPr>
              <a:t>این </a:t>
            </a:r>
            <a:r>
              <a:rPr lang="fa-IR" sz="3600" b="1" dirty="0">
                <a:cs typeface="2  Nazanin" panose="00000400000000000000" pitchFamily="2" charset="-78"/>
              </a:rPr>
              <a:t>تولید برای کشور ما نیز توانایی محسوب می شود به طوری که کشور های دیگر در برخورد و تعاملات سیاسی با کشور ما نمی توانند به چشم کشوری ضعیف نگاه </a:t>
            </a:r>
            <a:r>
              <a:rPr lang="fa-IR" sz="3600" b="1" dirty="0" smtClean="0">
                <a:cs typeface="2  Nazanin" panose="00000400000000000000" pitchFamily="2" charset="-78"/>
              </a:rPr>
              <a:t>کنند.</a:t>
            </a:r>
            <a:br>
              <a:rPr lang="fa-IR" sz="3600" b="1" dirty="0" smtClean="0">
                <a:cs typeface="2  Nazanin" panose="00000400000000000000" pitchFamily="2" charset="-78"/>
              </a:rPr>
            </a:br>
            <a:r>
              <a:rPr lang="fa-IR" sz="3600" b="1" dirty="0" smtClean="0">
                <a:cs typeface="2  Nazanin" panose="00000400000000000000" pitchFamily="2" charset="-78"/>
              </a:rPr>
              <a:t/>
            </a:r>
            <a:br>
              <a:rPr lang="fa-IR" sz="3600" b="1" dirty="0" smtClean="0">
                <a:cs typeface="2  Nazanin" panose="00000400000000000000" pitchFamily="2" charset="-78"/>
              </a:rPr>
            </a:br>
            <a:endParaRPr lang="en-US" sz="36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6976"/>
            <a:ext cx="10515600" cy="170481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r"/>
            <a:r>
              <a:rPr lang="fa-IR" sz="2800" b="1" dirty="0" smtClean="0">
                <a:solidFill>
                  <a:srgbClr val="242021"/>
                </a:solidFill>
                <a:latin typeface="AmuzehNewNormalPS"/>
              </a:rPr>
              <a:t>نمونه هایی </a:t>
            </a:r>
            <a:r>
              <a:rPr lang="fa-IR" sz="2800" b="1" dirty="0">
                <a:solidFill>
                  <a:srgbClr val="242021"/>
                </a:solidFill>
                <a:latin typeface="AmuzehNewNormalPS"/>
              </a:rPr>
              <a:t>از دستاوردهای داخلی که مظهر اقتدار دفاعی میهن عزیز ما هستند </a:t>
            </a:r>
            <a:r>
              <a:rPr lang="fa-IR" sz="2800" b="1" dirty="0" smtClean="0">
                <a:solidFill>
                  <a:srgbClr val="242021"/>
                </a:solidFill>
                <a:latin typeface="AmuzehNewNormalPS"/>
              </a:rPr>
              <a:t>عبارتند از:</a:t>
            </a:r>
            <a:r>
              <a:rPr lang="fa-IR" sz="2800" dirty="0" smtClean="0">
                <a:solidFill>
                  <a:srgbClr val="242021"/>
                </a:solidFill>
                <a:latin typeface="AmuzehNewNormalPS"/>
              </a:rPr>
              <a:t/>
            </a:r>
            <a:br>
              <a:rPr lang="fa-IR" sz="2800" dirty="0" smtClean="0">
                <a:solidFill>
                  <a:srgbClr val="242021"/>
                </a:solidFill>
                <a:latin typeface="AmuzehNewNormalPS"/>
              </a:rPr>
            </a:br>
            <a:r>
              <a:rPr lang="fa-IR" sz="2800" dirty="0" smtClean="0"/>
              <a:t> </a:t>
            </a:r>
            <a:r>
              <a:rPr lang="fa-IR" sz="2800" b="1" i="0" dirty="0" smtClean="0">
                <a:solidFill>
                  <a:srgbClr val="242021"/>
                </a:solidFill>
                <a:effectLst/>
                <a:latin typeface="Amuzeh-New-Bold"/>
              </a:rPr>
              <a:t>صنایع موشکی: (ایران جزو </a:t>
            </a:r>
            <a:r>
              <a:rPr lang="fa-IR" sz="2800" b="1" i="0" dirty="0" smtClean="0">
                <a:solidFill>
                  <a:srgbClr val="C00000"/>
                </a:solidFill>
                <a:effectLst/>
                <a:latin typeface="Amuzeh-New-Bold"/>
              </a:rPr>
              <a:t>٦ </a:t>
            </a:r>
            <a:r>
              <a:rPr lang="fa-IR" sz="2800" b="1" i="0" dirty="0" smtClean="0">
                <a:solidFill>
                  <a:srgbClr val="242021"/>
                </a:solidFill>
                <a:effectLst/>
                <a:latin typeface="Amuzeh-New-Bold"/>
              </a:rPr>
              <a:t>قدرت موشکی جهان</a:t>
            </a:r>
            <a:r>
              <a:rPr lang="fa-IR" sz="2800" dirty="0" smtClean="0"/>
              <a:t>)</a:t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800" y="2707122"/>
            <a:ext cx="4857749" cy="380797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05600" y="2707122"/>
            <a:ext cx="4649788" cy="38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95" y="247973"/>
            <a:ext cx="5889356" cy="106938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muzeh-New-Bold"/>
              </a:rPr>
              <a:t>صنایع هوایی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1423" y="2064123"/>
            <a:ext cx="4552950" cy="25077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0094" y="2064123"/>
            <a:ext cx="3994656" cy="250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4800473"/>
            <a:ext cx="4057650" cy="20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138" y="365125"/>
            <a:ext cx="4788977" cy="132556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صنایع دریایی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173" y="3924300"/>
            <a:ext cx="3352027" cy="23431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15300" y="4057650"/>
            <a:ext cx="3352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705100"/>
            <a:ext cx="2705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614" y="365125"/>
            <a:ext cx="3921071" cy="132556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صنایع زمینی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388" y="1943540"/>
            <a:ext cx="4942862" cy="2552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650" y="2025913"/>
            <a:ext cx="5124449" cy="238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4831465"/>
            <a:ext cx="5886450" cy="2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6461"/>
            <a:ext cx="11871434" cy="602857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latin typeface="AmuzehNewNormalPS"/>
              </a:rPr>
              <a:t>فعالیت (4</a:t>
            </a:r>
            <a:r>
              <a:rPr lang="fa-IR" sz="2400" b="1" dirty="0" smtClean="0">
                <a:solidFill>
                  <a:srgbClr val="FF0000"/>
                </a:solidFill>
                <a:latin typeface="AmuzehNewNormalPS"/>
              </a:rPr>
              <a:t>)</a:t>
            </a:r>
            <a:r>
              <a:rPr lang="fa-IR" sz="2800" b="1" dirty="0" smtClean="0">
                <a:solidFill>
                  <a:srgbClr val="242021"/>
                </a:solidFill>
                <a:latin typeface="AmuzehNewNormalPS"/>
              </a:rPr>
              <a:t/>
            </a:r>
            <a:br>
              <a:rPr lang="fa-IR" sz="2800" b="1" dirty="0" smtClean="0">
                <a:solidFill>
                  <a:srgbClr val="242021"/>
                </a:solidFill>
                <a:latin typeface="AmuzehNewNormalPS"/>
              </a:rPr>
            </a:br>
            <a:r>
              <a:rPr lang="fa-IR" sz="24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با </a:t>
            </a:r>
            <a:r>
              <a:rPr lang="fa-IR" sz="2400" b="1" dirty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استفاده از منابع معتبر (مانند سایت وزارت دفاع و</a:t>
            </a:r>
            <a:r>
              <a:rPr lang="fa-IR" sz="24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… ) یکی </a:t>
            </a:r>
            <a:r>
              <a:rPr lang="fa-IR" sz="2400" b="1" dirty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از تولیدات داخلی معرفی شده </a:t>
            </a:r>
            <a:r>
              <a:rPr lang="fa-IR" sz="24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دراین </a:t>
            </a:r>
            <a:r>
              <a:rPr lang="fa-IR" sz="2400" b="1" dirty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درس یا موارد دیگری را </a:t>
            </a:r>
            <a:r>
              <a:rPr lang="fa-IR" sz="24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به </a:t>
            </a:r>
            <a:r>
              <a:rPr lang="fa-IR" sz="2400" b="1" dirty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دلخواه انتخاب و درباره قابلیتهای آن تحقیق </a:t>
            </a:r>
            <a:r>
              <a:rPr lang="fa-IR" sz="24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کنید؟</a:t>
            </a:r>
            <a:r>
              <a:rPr lang="fa-IR" sz="24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/>
            </a:r>
            <a:br>
              <a:rPr lang="fa-IR" sz="24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400" b="1" dirty="0" smtClean="0">
                <a:cs typeface="2  Nazanin" panose="00000400000000000000" pitchFamily="2" charset="-78"/>
              </a:rPr>
              <a:t>قاهر </a:t>
            </a:r>
            <a:r>
              <a:rPr lang="fa-IR" sz="2400" b="1" dirty="0">
                <a:cs typeface="2  Nazanin" panose="00000400000000000000" pitchFamily="2" charset="-78"/>
              </a:rPr>
              <a:t>یک </a:t>
            </a:r>
            <a:r>
              <a:rPr lang="fa-IR" sz="2400" b="1" dirty="0" smtClean="0">
                <a:cs typeface="2  Nazanin" panose="00000400000000000000" pitchFamily="2" charset="-78"/>
              </a:rPr>
              <a:t>جنگنده </a:t>
            </a:r>
            <a:r>
              <a:rPr lang="fa-IR" sz="2400" b="1" dirty="0">
                <a:cs typeface="2  Nazanin" panose="00000400000000000000" pitchFamily="2" charset="-78"/>
              </a:rPr>
              <a:t>جت دوموتوره و </a:t>
            </a:r>
            <a:r>
              <a:rPr lang="fa-IR" sz="2400" b="1" dirty="0" smtClean="0">
                <a:cs typeface="2  Nazanin" panose="00000400000000000000" pitchFamily="2" charset="-78"/>
              </a:rPr>
              <a:t>تک‌ سرنشینه </a:t>
            </a:r>
            <a:r>
              <a:rPr lang="fa-IR" sz="2400" b="1" dirty="0">
                <a:cs typeface="2  Nazanin" panose="00000400000000000000" pitchFamily="2" charset="-78"/>
              </a:rPr>
              <a:t>با دو ورودی هوا در دو طرف کابین خلبان و دو خروجی است. طول قاهر کمتر از ۱۶ متر و </a:t>
            </a:r>
            <a:r>
              <a:rPr lang="fa-IR" sz="2400" b="1" dirty="0" smtClean="0">
                <a:cs typeface="2  Nazanin" panose="00000400000000000000" pitchFamily="2" charset="-78"/>
              </a:rPr>
              <a:t>فاصله </a:t>
            </a:r>
            <a:r>
              <a:rPr lang="fa-IR" sz="2400" b="1" dirty="0">
                <a:cs typeface="2  Nazanin" panose="00000400000000000000" pitchFamily="2" charset="-78"/>
              </a:rPr>
              <a:t>دو نوک بال آن کمتر از ۱۱ متر تخمین زده می‌شود. این جنگنده توانایی </a:t>
            </a:r>
            <a:r>
              <a:rPr lang="fa-IR" sz="2400" b="1" dirty="0" smtClean="0">
                <a:cs typeface="2  Nazanin" panose="00000400000000000000" pitchFamily="2" charset="-78"/>
              </a:rPr>
              <a:t>حمل تسلیحات </a:t>
            </a:r>
            <a:r>
              <a:rPr lang="fa-IR" sz="2400" b="1" dirty="0">
                <a:cs typeface="2  Nazanin" panose="00000400000000000000" pitchFamily="2" charset="-78"/>
              </a:rPr>
              <a:t>پیشرفته بومی را دارد و از قدرت تهاجمی بالا برخوردار است. قابلیت نشست و برخاست با طول باند کوتاه و تعمیر و نگهداری آسان و سریع از دیگر ویژگی هواپیمای قاهر۳۱۳ می‌باشد. همچنین گفته شده‌است که این جنگنده ایرانی قادر است، ۶ موشک هوا به هوا را در خود جای دهد. طبق اظهارات احمد وحیدی وزیر دفاع وقت ایران، این جنگنده دارای سطح مقطع راداری بسیار کم بوده و با تجهیزات پیشرفته ساخته شده و به سامانه‌های الکترواویونیک مجهز می‌باشد. به </a:t>
            </a:r>
            <a:r>
              <a:rPr lang="fa-IR" sz="2400" b="1" dirty="0" smtClean="0">
                <a:cs typeface="2  Nazanin" panose="00000400000000000000" pitchFamily="2" charset="-78"/>
              </a:rPr>
              <a:t>گفته </a:t>
            </a:r>
            <a:r>
              <a:rPr lang="fa-IR" sz="2400" b="1" dirty="0">
                <a:cs typeface="2  Nazanin" panose="00000400000000000000" pitchFamily="2" charset="-78"/>
              </a:rPr>
              <a:t>وی این جنگنده قادر به حمل تسلیحات </a:t>
            </a:r>
            <a:r>
              <a:rPr lang="fa-IR" sz="2400" b="1" dirty="0" smtClean="0">
                <a:cs typeface="2  Nazanin" panose="00000400000000000000" pitchFamily="2" charset="-78"/>
              </a:rPr>
              <a:t>پیشرفته </a:t>
            </a:r>
            <a:r>
              <a:rPr lang="fa-IR" sz="2400" b="1" dirty="0">
                <a:cs typeface="2  Nazanin" panose="00000400000000000000" pitchFamily="2" charset="-78"/>
              </a:rPr>
              <a:t>بومی بوده و از قدرت تهاجمی بالایی برخوردار است. وحیدی قابلیت نشست و پرواز با طول باند کوتاه ، توانایی انجام عملیات پروازی در ارتفاع پست و تعمیر و نگهداری آسان و سریع را از دیگر ویژگی‌های این جنگنده برشمرد. هرچند برخی از کارشناسان بین‌المللی آن را شبیه به یک مدل آزمایشی دانسته‌اند؛ و طبق گفته وزیر دفاع در هفته دولت ۱۳۹۵ اعلام کرد نمونه اصلی ساخته شده و سپاه نیازمند و کاربر هواپیمای مورد نظر می‌باشد و تا اواخر سال آماده نصب موتور و تست اصلی هست و این هواپیما بیشتر نمونه پژوهشی است و در صورت سفارش تولید خواهد </a:t>
            </a:r>
            <a:r>
              <a:rPr lang="fa-IR" sz="2400" b="1" dirty="0" smtClean="0">
                <a:cs typeface="2  Nazanin" panose="00000400000000000000" pitchFamily="2" charset="-78"/>
              </a:rPr>
              <a:t>شد.</a:t>
            </a:r>
            <a:r>
              <a:rPr lang="fa-IR" sz="3600" b="1" baseline="30000" dirty="0">
                <a:hlinkClick r:id="rId2"/>
              </a:rPr>
              <a:t/>
            </a:r>
            <a:br>
              <a:rPr lang="fa-IR" sz="3600" b="1" baseline="30000" dirty="0">
                <a:hlinkClick r:id="rId2"/>
              </a:rPr>
            </a:br>
            <a:r>
              <a:rPr lang="fa-IR" sz="3600" dirty="0" smtClean="0"/>
              <a:t> </a:t>
            </a:r>
            <a:br>
              <a:rPr lang="fa-IR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56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07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4000" b="1" dirty="0" smtClean="0">
                <a:solidFill>
                  <a:srgbClr val="002060"/>
                </a:solidFill>
                <a:latin typeface="AmuzehNewNormalPS"/>
                <a:cs typeface="2  Nazanin" panose="00000400000000000000" pitchFamily="2" charset="-78"/>
              </a:rPr>
              <a:t>ممنون از بذل توجه شما</a:t>
            </a:r>
            <a:endParaRPr lang="en-US" sz="4000" b="1" dirty="0">
              <a:solidFill>
                <a:srgbClr val="002060"/>
              </a:solidFill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8" y="1072056"/>
            <a:ext cx="2861643" cy="3767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14" y="1072056"/>
            <a:ext cx="3008586" cy="37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995746"/>
            <a:ext cx="11666482" cy="455371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پاورپوینت </a:t>
            </a:r>
            <a:r>
              <a:rPr lang="fa-IR" dirty="0" smtClean="0">
                <a:solidFill>
                  <a:srgbClr val="FF0000"/>
                </a:solidFill>
              </a:rPr>
              <a:t>درس </a:t>
            </a:r>
            <a:r>
              <a:rPr lang="fa-IR" dirty="0" smtClean="0">
                <a:solidFill>
                  <a:srgbClr val="FF0000"/>
                </a:solidFill>
              </a:rPr>
              <a:t>دوم(اقتدار دفاعی) </a:t>
            </a:r>
            <a:r>
              <a:rPr lang="fa-IR" dirty="0" smtClean="0"/>
              <a:t>آمادگی دفاعی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متوسطه دوم به </a:t>
            </a:r>
            <a:r>
              <a:rPr lang="fa-IR" dirty="0" smtClean="0"/>
              <a:t>همراه جواب فعالیت ها.</a:t>
            </a:r>
            <a:br>
              <a:rPr lang="fa-IR" dirty="0" smtClean="0"/>
            </a:br>
            <a:r>
              <a:rPr lang="fa-IR" dirty="0" smtClean="0"/>
              <a:t>طراح:</a:t>
            </a:r>
            <a:br>
              <a:rPr lang="fa-IR" dirty="0" smtClean="0"/>
            </a:br>
            <a:r>
              <a:rPr lang="fa-IR" dirty="0" smtClean="0"/>
              <a:t>سهیلا قلخانی و بیژن کریمی</a:t>
            </a:r>
            <a:br>
              <a:rPr lang="fa-IR" dirty="0" smtClean="0"/>
            </a:br>
            <a:r>
              <a:rPr lang="fa-IR" dirty="0" smtClean="0"/>
              <a:t>گروه </a:t>
            </a:r>
            <a:r>
              <a:rPr lang="fa-IR" dirty="0" smtClean="0"/>
              <a:t>آموزشی آمادگی دفاعی </a:t>
            </a:r>
            <a:r>
              <a:rPr lang="fa-IR" dirty="0" smtClean="0">
                <a:solidFill>
                  <a:srgbClr val="FF0000"/>
                </a:solidFill>
              </a:rPr>
              <a:t>کرمانشاه</a:t>
            </a:r>
            <a:br>
              <a:rPr lang="fa-IR" dirty="0" smtClean="0">
                <a:solidFill>
                  <a:srgbClr val="FF0000"/>
                </a:solidFill>
              </a:rPr>
            </a:br>
            <a:r>
              <a:rPr lang="fa-IR" dirty="0" smtClean="0">
                <a:solidFill>
                  <a:srgbClr val="FF0000"/>
                </a:solidFill>
              </a:rPr>
              <a:t>سال تحصیلی ۹۹-۱۴۰۰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2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365125"/>
            <a:ext cx="5198918" cy="6271202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3200" b="1" i="0" dirty="0" smtClean="0">
                <a:solidFill>
                  <a:srgbClr val="C00000"/>
                </a:solidFill>
                <a:effectLst/>
                <a:latin typeface="AmuzehNewNormalPS"/>
              </a:rPr>
              <a:t>جمهوری اسلامی </a:t>
            </a:r>
            <a:r>
              <a:rPr lang="fa-IR" sz="3200" b="1" i="0" dirty="0" smtClean="0">
                <a:solidFill>
                  <a:srgbClr val="242021"/>
                </a:solidFill>
                <a:effectLst/>
                <a:latin typeface="AmuzehNewNormalPS"/>
              </a:rPr>
              <a:t>ثابت کرده است، نشان داده که در دفاع از خود کاملاً مقتدرانه عمل میکند،در نهایت </a:t>
            </a:r>
            <a:r>
              <a:rPr lang="fa-IR" sz="3200" b="1" i="0" dirty="0" smtClean="0">
                <a:solidFill>
                  <a:srgbClr val="C00000"/>
                </a:solidFill>
                <a:effectLst/>
                <a:latin typeface="AmuzehNewNormalPS"/>
              </a:rPr>
              <a:t>اقتدار</a:t>
            </a:r>
            <a:r>
              <a:rPr lang="fa-IR" sz="3200" b="1" i="0" dirty="0" smtClean="0">
                <a:solidFill>
                  <a:srgbClr val="242021"/>
                </a:solidFill>
                <a:effectLst/>
                <a:latin typeface="AmuzehNewNormalPS"/>
              </a:rPr>
              <a:t> همه ملت مثل یک مشت مستحکم گرد میآیند و در مقابل متجاوز، در مقابل مهاجم غیرمنطقی می ایستند، در دفاع ملت ما یکپارچگی کامل دارند وخود را آماده نگه میدارند.</a:t>
            </a:r>
            <a:br>
              <a:rPr lang="fa-IR" sz="3200" b="1" i="0" dirty="0" smtClean="0">
                <a:solidFill>
                  <a:srgbClr val="242021"/>
                </a:solidFill>
                <a:effectLst/>
                <a:latin typeface="AmuzehNewNormalPS"/>
              </a:rPr>
            </a:br>
            <a: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  <a:t> </a:t>
            </a:r>
            <a:b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</a:br>
            <a: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  <a:t>حضرت آیت اللّٰه خامنه ای، رهبر معظم </a:t>
            </a:r>
            <a:b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</a:br>
            <a: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  <a:t>انقلاب اسلامی ۱۳۹۴/۱۰/۳۰</a:t>
            </a:r>
            <a:r>
              <a:rPr lang="fa-IR" sz="3200" b="1" dirty="0" smtClean="0"/>
              <a:t> </a:t>
            </a:r>
            <a:r>
              <a:rPr lang="fa-IR" sz="3200" dirty="0" smtClean="0"/>
              <a:t/>
            </a:r>
            <a:br>
              <a:rPr lang="fa-IR" sz="3200" dirty="0" smtClean="0"/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65126"/>
            <a:ext cx="5663345" cy="61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0"/>
            <a:ext cx="10515599" cy="261850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FF0000"/>
                </a:solidFill>
                <a:latin typeface="Amuzeh-New-Bold"/>
              </a:rPr>
              <a:t>اقتدار دفاعی</a:t>
            </a:r>
            <a:r>
              <a:rPr lang="fa-IR" sz="3200" dirty="0" smtClean="0">
                <a:solidFill>
                  <a:srgbClr val="FF0000"/>
                </a:solidFill>
              </a:rPr>
              <a:t> 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3200" b="1" dirty="0">
                <a:solidFill>
                  <a:srgbClr val="242021"/>
                </a:solidFill>
                <a:latin typeface="Amuzeh-New-Bold"/>
              </a:rPr>
              <a:t>دفاع، جزئی از هویت یک ملت زنده است</a:t>
            </a:r>
            <a:r>
              <a:rPr lang="fa-IR" sz="3200" dirty="0" smtClean="0"/>
              <a:t> </a:t>
            </a:r>
            <a:br>
              <a:rPr lang="fa-IR" sz="3200" dirty="0" smtClean="0"/>
            </a:br>
            <a:r>
              <a:rPr lang="fa-IR" sz="3200" b="1" dirty="0">
                <a:solidFill>
                  <a:srgbClr val="242021"/>
                </a:solidFill>
                <a:latin typeface="Amuzeh-New-Bold"/>
              </a:rPr>
              <a:t>حضرت </a:t>
            </a:r>
            <a:r>
              <a:rPr lang="fa-IR" sz="3200" b="1" dirty="0" smtClean="0">
                <a:solidFill>
                  <a:srgbClr val="242021"/>
                </a:solidFill>
                <a:latin typeface="Amuzeh-New-Bold"/>
              </a:rPr>
              <a:t>آیت اللّٰه خامنه ای</a:t>
            </a:r>
            <a:r>
              <a:rPr lang="fa-IR" sz="3200" b="1" dirty="0">
                <a:solidFill>
                  <a:srgbClr val="242021"/>
                </a:solidFill>
                <a:latin typeface="Amuzeh-New-Bold"/>
              </a:rPr>
              <a:t>، رهبر معظم انقلاب اسلامی</a:t>
            </a:r>
            <a:r>
              <a:rPr lang="fa-IR" sz="3200" dirty="0" smtClean="0"/>
              <a:t> </a:t>
            </a:r>
            <a:br>
              <a:rPr lang="fa-IR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3103418"/>
            <a:ext cx="11830050" cy="32973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3200" b="1" i="0" dirty="0" smtClean="0">
                <a:solidFill>
                  <a:srgbClr val="FF0000"/>
                </a:solidFill>
                <a:effectLst/>
                <a:latin typeface="Amuzeh-New-Bold"/>
              </a:rPr>
              <a:t>اقتدار چیست؟</a:t>
            </a:r>
            <a: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  <a:t/>
            </a:r>
            <a:br>
              <a:rPr lang="fa-IR" sz="3200" b="1" i="0" dirty="0" smtClean="0">
                <a:solidFill>
                  <a:srgbClr val="242021"/>
                </a:solidFill>
                <a:effectLst/>
                <a:latin typeface="Amuzeh-New-Bold"/>
              </a:rPr>
            </a:b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در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فرهنگنامه های 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فارسی اقتدار به معنی توانا شدن،توانستن، توانمندی و قدرت به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رسمیت شناخته 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شده آمده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است.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ا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قتدار 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یعنی فرد یا حکومت از چنان مقبولیتی برخوردار باشدکه نظر او در موضوع یا مسائلی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که پیش 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میآید، حرف آخر باشد و دیگران از او اطاعت کنند. منابع اقتدار شامل قدرت نظامی،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سیاسی،اقتصادی</a:t>
            </a:r>
            <a:r>
              <a:rPr lang="fa-IR" sz="3200" b="1" dirty="0">
                <a:solidFill>
                  <a:srgbClr val="242021"/>
                </a:solidFill>
                <a:latin typeface="AmuzehNewNormalPS"/>
              </a:rPr>
              <a:t>، علمی و فرهنگی </a:t>
            </a:r>
            <a:r>
              <a:rPr lang="fa-IR" sz="3200" b="1" dirty="0" smtClean="0">
                <a:solidFill>
                  <a:srgbClr val="242021"/>
                </a:solidFill>
                <a:latin typeface="AmuzehNewNormalPS"/>
              </a:rPr>
              <a:t>است</a:t>
            </a:r>
            <a:r>
              <a:rPr lang="fa-IR" sz="3200" b="1" dirty="0" smtClean="0">
                <a:solidFill>
                  <a:schemeClr val="tx1"/>
                </a:solidFill>
              </a:rPr>
              <a:t>.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2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57250"/>
            <a:ext cx="1106805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733265" y="1705690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atin typeface="Tahoma" panose="020B0604030504040204" pitchFamily="34" charset="0"/>
                <a:cs typeface="Tahoma" panose="020B0604030504040204" pitchFamily="34" charset="0"/>
              </a:rPr>
              <a:t>اقتصاد قوی و مقاوم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821272" y="3105090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علم پیشرفته و روزافزون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95902" y="4138196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حفظ روحیه انقلابی گری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0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150" y="171451"/>
            <a:ext cx="7372350" cy="838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fa-IR" sz="2700" b="1" dirty="0" smtClean="0">
                <a:solidFill>
                  <a:srgbClr val="FF0000"/>
                </a:solidFill>
              </a:rPr>
              <a:t>فعالیت (1) </a:t>
            </a:r>
            <a:r>
              <a:rPr lang="fa-IR" sz="3200" b="1" dirty="0" smtClean="0">
                <a:solidFill>
                  <a:prstClr val="black"/>
                </a:solidFill>
              </a:rPr>
              <a:t/>
            </a:r>
            <a:br>
              <a:rPr lang="fa-IR" sz="3200" b="1" dirty="0" smtClean="0">
                <a:solidFill>
                  <a:prstClr val="black"/>
                </a:solidFill>
              </a:rPr>
            </a:br>
            <a:r>
              <a:rPr lang="fa-IR" sz="3200" b="1" dirty="0" smtClean="0">
                <a:solidFill>
                  <a:srgbClr val="002060"/>
                </a:solidFill>
                <a:latin typeface="AmuzehNewNormalPS"/>
              </a:rPr>
              <a:t>دربارهٔ هر یک از منابع اقتدار چند نمونه ذکر کنید.</a:t>
            </a:r>
            <a:r>
              <a:rPr lang="fa-IR" sz="3200" b="1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05169"/>
              </p:ext>
            </p:extLst>
          </p:nvPr>
        </p:nvGraphicFramePr>
        <p:xfrm>
          <a:off x="171450" y="1184936"/>
          <a:ext cx="11925300" cy="55734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51480"/>
                <a:gridCol w="1878000"/>
                <a:gridCol w="1295820"/>
              </a:tblGrid>
              <a:tr h="658005"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/>
                        <a:t>نمونه ها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/>
                        <a:t>نوع اقتدار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/>
                        <a:t>ردیف</a:t>
                      </a:r>
                      <a:endParaRPr lang="en-US" sz="3600" dirty="0"/>
                    </a:p>
                  </a:txBody>
                  <a:tcPr/>
                </a:tc>
              </a:tr>
              <a:tr h="846006"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ساخت </a:t>
                      </a:r>
                      <a:r>
                        <a:rPr lang="fa-IR" sz="2400" b="1" i="0" dirty="0" smtClean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سامانه های </a:t>
                      </a:r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موشکی و </a:t>
                      </a:r>
                      <a:r>
                        <a:rPr lang="fa-IR" sz="2400" b="1" i="0" dirty="0" smtClean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فضایی</a:t>
                      </a:r>
                    </a:p>
                    <a:p>
                      <a:pPr algn="r"/>
                      <a:r>
                        <a:rPr lang="fa-IR" sz="2400" b="1" i="0" dirty="0" smtClean="0">
                          <a:solidFill>
                            <a:srgbClr val="C00000"/>
                          </a:solidFill>
                          <a:effectLst/>
                          <a:latin typeface="AmuzehNewNormalPS"/>
                        </a:rPr>
                        <a:t>پرتاب ماهواره امید- تولید انواع زیر دریایی-ساخت هواپیمای بدون خلبان و........</a:t>
                      </a:r>
                      <a:endParaRPr lang="fa-IR" sz="2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نظامی</a:t>
                      </a:r>
                      <a:endParaRPr lang="fa-I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152795"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مردم سالاری </a:t>
                      </a:r>
                      <a:r>
                        <a:rPr lang="fa-IR" sz="2400" b="1" i="0" dirty="0" smtClean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دینی</a:t>
                      </a:r>
                    </a:p>
                    <a:p>
                      <a:pPr algn="r"/>
                      <a:r>
                        <a:rPr lang="fa-IR" sz="2400" b="1" i="0" dirty="0" smtClean="0">
                          <a:solidFill>
                            <a:srgbClr val="C00000"/>
                          </a:solidFill>
                          <a:effectLst/>
                          <a:latin typeface="AmuzehNewNormalPS"/>
                        </a:rPr>
                        <a:t>تثبیت</a:t>
                      </a:r>
                      <a:r>
                        <a:rPr lang="fa-IR" sz="2400" b="1" i="0" baseline="0" dirty="0" smtClean="0">
                          <a:solidFill>
                            <a:srgbClr val="C00000"/>
                          </a:solidFill>
                          <a:effectLst/>
                          <a:latin typeface="AmuzehNewNormalPS"/>
                        </a:rPr>
                        <a:t> تمامیت ارضی و هویت سرزمینی ایران – قطع هر نوع وابستگی و حق رای در تعیین نمایندگان توسط مردم و ......</a:t>
                      </a:r>
                      <a:endParaRPr lang="fa-IR" sz="2400" b="1" i="0" dirty="0" smtClean="0">
                        <a:solidFill>
                          <a:srgbClr val="C00000"/>
                        </a:solidFill>
                        <a:effectLst/>
                        <a:latin typeface="AmuzehNewNormalP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سیاسی</a:t>
                      </a:r>
                      <a:endParaRPr lang="fa-I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846006">
                <a:tc>
                  <a:txBody>
                    <a:bodyPr/>
                    <a:lstStyle/>
                    <a:p>
                      <a:pPr algn="r"/>
                      <a:r>
                        <a:rPr lang="fa-IR" sz="2400" b="1" dirty="0" smtClean="0">
                          <a:solidFill>
                            <a:schemeClr val="tx1"/>
                          </a:solidFill>
                        </a:rPr>
                        <a:t>تولید محصولات کشاورزی</a:t>
                      </a:r>
                    </a:p>
                    <a:p>
                      <a:pPr algn="r"/>
                      <a:r>
                        <a:rPr lang="fa-IR" sz="2400" b="1" dirty="0" smtClean="0">
                          <a:solidFill>
                            <a:srgbClr val="C00000"/>
                          </a:solidFill>
                        </a:rPr>
                        <a:t>ساخت راه</a:t>
                      </a:r>
                      <a:r>
                        <a:rPr lang="fa-IR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</a:rPr>
                        <a:t>آهن – فرودگاه – اسکله </a:t>
                      </a:r>
                      <a:r>
                        <a:rPr lang="fa-IR" sz="2400" b="1" baseline="0" dirty="0" smtClean="0">
                          <a:solidFill>
                            <a:srgbClr val="C00000"/>
                          </a:solidFill>
                        </a:rPr>
                        <a:t>- سد و....</a:t>
                      </a:r>
                      <a:endParaRPr lang="fa-IR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اقتصادی</a:t>
                      </a:r>
                      <a:endParaRPr lang="fa-I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846006"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سلول های </a:t>
                      </a:r>
                      <a:r>
                        <a:rPr lang="fa-IR" sz="2400" b="1" i="0" dirty="0" smtClean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بنیادین</a:t>
                      </a:r>
                    </a:p>
                    <a:p>
                      <a:pPr algn="r"/>
                      <a:r>
                        <a:rPr lang="fa-IR" sz="2400" b="1" i="0" dirty="0" smtClean="0">
                          <a:solidFill>
                            <a:srgbClr val="C00000"/>
                          </a:solidFill>
                          <a:effectLst/>
                          <a:latin typeface="AmuzehNewNormalPS"/>
                        </a:rPr>
                        <a:t>فناوری نانو – پیشرفت صلح امیز هسته ایی و........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علمی و</a:t>
                      </a:r>
                      <a:b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</a:br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فناوری</a:t>
                      </a:r>
                      <a:endParaRPr lang="fa-I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1152795">
                <a:tc>
                  <a:txBody>
                    <a:bodyPr/>
                    <a:lstStyle/>
                    <a:p>
                      <a:pPr algn="r"/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فرهنگ عاشورایی</a:t>
                      </a:r>
                    </a:p>
                    <a:p>
                      <a:pPr algn="r"/>
                      <a:r>
                        <a:rPr lang="fa-IR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بسیج دانش آموزی- احیای ارزش ها و سنت های اسلامی - جشنواره های تربیتی و هنری و.......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400" b="1" i="0" dirty="0">
                          <a:solidFill>
                            <a:srgbClr val="242021"/>
                          </a:solidFill>
                          <a:effectLst/>
                          <a:latin typeface="AmuzehNewNormalPS"/>
                        </a:rPr>
                        <a:t>فرهنگی</a:t>
                      </a:r>
                      <a:endParaRPr lang="fa-IR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8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46075"/>
            <a:ext cx="11315700" cy="5880692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r"/>
            <a:r>
              <a:rPr lang="fa-IR" sz="3100" b="1" i="0" dirty="0" smtClean="0">
                <a:solidFill>
                  <a:srgbClr val="FF0000"/>
                </a:solidFill>
                <a:effectLst/>
                <a:latin typeface="Amuzeh-New-Bold"/>
                <a:cs typeface="2  Nazanin" panose="00000400000000000000" pitchFamily="2" charset="-78"/>
              </a:rPr>
              <a:t>اقتدار دفاعی </a:t>
            </a:r>
            <a:r>
              <a:rPr lang="fa-IR" sz="3100" b="1" i="0" dirty="0" smtClean="0">
                <a:solidFill>
                  <a:srgbClr val="242021"/>
                </a:solidFill>
                <a:effectLst/>
                <a:latin typeface="Amuzeh-New-Bold"/>
                <a:cs typeface="2  Nazanin" panose="00000400000000000000" pitchFamily="2" charset="-78"/>
              </a:rPr>
              <a:t/>
            </a:r>
            <a:br>
              <a:rPr lang="fa-IR" sz="3100" b="1" i="0" dirty="0" smtClean="0">
                <a:solidFill>
                  <a:srgbClr val="242021"/>
                </a:solidFill>
                <a:effectLst/>
                <a:latin typeface="Amuzeh-New-Bold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در دوران قبل از پیروزی انقلاب اسلامی امور نظامی و دفاعی کشور عزیز ما در جهت اهداف، منافع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و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سیاست های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استعماری بیگانگان بود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به طوری که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به نیروهای مسلح ما حتی اجازه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نمی دادند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به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قطعات تسلیحات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پیشرفته دست بزنند و آمریکا با اعزام حدود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45000 مستشار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نظامی اداره امور ارتش را در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اختیار گرفته و هر گونه ابتکار و خلاقیت را از نیروهای داخلی سلب کرده بود.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بعد از پیروزی انقلاب شرایط متحول شد و تحولات چشمگیری خصوصاً در مقطع دفاع مقدس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پدید آمد. جنگ تحمیلی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واقعیت هایی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را تحمیل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می کرد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که نتیجه آن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شکل گیری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صنایع دفاعی بود.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بسیاری از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سلاح هایی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را که قبل از انقلاب نه تولید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می شد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و نه اجازه تولید آن را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می دادند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از رهگذر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جنگ و تحریم اقتصادی و با طراحی مهندسی معکوس در داخل توسط نیروهای متخصص مؤمن و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انقلابی نظیر شهید حسن طهرانی مقدم، پدر موشکی ایران، شکل گرفت. هر قدر فشارها بیشتر شد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خودباوری صنعت دفاعی بیشتر متبلور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گردید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. هم اکنون جمهوری اسلامی از بزرگترین توان و قدرت</a:t>
            </a:r>
            <a:b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</a:b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بازدارندگی موشکی برخوردار است که از یک طرف تماماً بومی و از سوی دیگر تحت اختیار </a:t>
            </a:r>
            <a:r>
              <a:rPr lang="fa-IR" sz="2700" b="1" dirty="0" smtClean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نیروهای داخلی </a:t>
            </a:r>
            <a:r>
              <a:rPr lang="fa-IR" sz="2700" b="1" dirty="0">
                <a:solidFill>
                  <a:srgbClr val="242021"/>
                </a:solidFill>
                <a:latin typeface="AmuzehNewNormalPS"/>
                <a:cs typeface="2  Nazanin" panose="00000400000000000000" pitchFamily="2" charset="-78"/>
              </a:rPr>
              <a:t>قرار دارد و با هزینه اندک این همه امکان فراهم شده است</a:t>
            </a:r>
            <a:r>
              <a:rPr lang="fa-IR" sz="2700" b="1" dirty="0" smtClean="0">
                <a:cs typeface="2  Nazanin" panose="00000400000000000000" pitchFamily="2" charset="-78"/>
              </a:rPr>
              <a:t> .</a:t>
            </a:r>
            <a:br>
              <a:rPr lang="fa-IR" sz="2700" b="1" dirty="0" smtClean="0">
                <a:cs typeface="2  Nazanin" panose="00000400000000000000" pitchFamily="2" charset="-78"/>
              </a:rPr>
            </a:br>
            <a:endParaRPr lang="en-US" sz="27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87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572" y="511065"/>
            <a:ext cx="54673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64476" y="5149053"/>
            <a:ext cx="1015562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400" b="1" dirty="0">
                <a:latin typeface="Amuzeh-New-Bold"/>
              </a:rPr>
              <a:t>شهید حسن طهرانی مقدم </a:t>
            </a:r>
            <a:r>
              <a:rPr lang="fa-IR" sz="2400" b="1" dirty="0" smtClean="0">
                <a:latin typeface="Amuzeh-New-Bold"/>
              </a:rPr>
              <a:t>پدرموشکی ایران:</a:t>
            </a:r>
            <a:endParaRPr lang="fa-IR" sz="2400" b="1" dirty="0">
              <a:latin typeface="Amuzeh-New-Bold"/>
            </a:endParaRPr>
          </a:p>
          <a:p>
            <a:r>
              <a:rPr lang="fa-IR" sz="2400" b="1" dirty="0">
                <a:latin typeface="Amuzeh-New-Bold"/>
              </a:rPr>
              <a:t>فقط انسان های ضعیف به اندازه امکاناتشان کار می </a:t>
            </a:r>
            <a:r>
              <a:rPr lang="fa-IR" sz="2400" b="1" dirty="0" smtClean="0">
                <a:latin typeface="Amuzeh-New-Bold"/>
              </a:rPr>
              <a:t>کنند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511065"/>
            <a:ext cx="50764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79" y="867103"/>
            <a:ext cx="5268133" cy="46350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fa-IR" b="1" dirty="0" smtClean="0">
              <a:solidFill>
                <a:srgbClr val="242021"/>
              </a:solidFill>
              <a:latin typeface="AmuzehNewNormalPS"/>
            </a:endParaRPr>
          </a:p>
          <a:p>
            <a:pPr algn="r"/>
            <a:r>
              <a:rPr lang="fa-IR" b="1" dirty="0" smtClean="0">
                <a:solidFill>
                  <a:srgbClr val="242021"/>
                </a:solidFill>
                <a:latin typeface="AmuzehNewNormalPS"/>
              </a:rPr>
              <a:t>سیاستهای 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دفاعی ایران اسلامی بر محورهایی همچون </a:t>
            </a:r>
            <a:r>
              <a:rPr lang="fa-IR" b="1" dirty="0">
                <a:solidFill>
                  <a:srgbClr val="C00000"/>
                </a:solidFill>
                <a:latin typeface="AmuzehNewNormalPS"/>
              </a:rPr>
              <a:t>خودکفایی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، </a:t>
            </a:r>
            <a:r>
              <a:rPr lang="fa-IR" b="1" dirty="0">
                <a:solidFill>
                  <a:schemeClr val="accent1"/>
                </a:solidFill>
                <a:latin typeface="AmuzehNewNormalPS"/>
              </a:rPr>
              <a:t>استقلال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،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latin typeface="AmuzehNewNormalPS"/>
              </a:rPr>
              <a:t>تولید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latin typeface="AmuzehNewNormalPS"/>
              </a:rPr>
              <a:t>داخلی</a:t>
            </a:r>
            <a:r>
              <a:rPr lang="fa-IR" b="1" dirty="0" smtClean="0">
                <a:solidFill>
                  <a:srgbClr val="242021"/>
                </a:solidFill>
                <a:latin typeface="AmuzehNewNormalPS"/>
              </a:rPr>
              <a:t>،</a:t>
            </a:r>
            <a:r>
              <a:rPr lang="fa-IR" b="1" dirty="0" smtClean="0">
                <a:solidFill>
                  <a:srgbClr val="00B050"/>
                </a:solidFill>
                <a:latin typeface="AmuzehNewNormalPS"/>
              </a:rPr>
              <a:t>بازدارندگی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، </a:t>
            </a:r>
            <a:r>
              <a:rPr lang="fa-IR" b="1" dirty="0">
                <a:solidFill>
                  <a:srgbClr val="7030A0"/>
                </a:solidFill>
                <a:latin typeface="AmuzehNewNormalPS"/>
              </a:rPr>
              <a:t>تأمین امنیت منطقه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 و...استوار است. </a:t>
            </a:r>
            <a:r>
              <a:rPr lang="fa-IR" b="1" dirty="0" smtClean="0">
                <a:solidFill>
                  <a:srgbClr val="242021"/>
                </a:solidFill>
                <a:latin typeface="AmuzehNewNormalPS"/>
              </a:rPr>
              <a:t>فناوری های 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پیشرفته دفاعی ما در </a:t>
            </a:r>
            <a:r>
              <a:rPr lang="fa-IR" b="1" dirty="0" smtClean="0">
                <a:solidFill>
                  <a:srgbClr val="242021"/>
                </a:solidFill>
                <a:latin typeface="AmuzehNewNormalPS"/>
              </a:rPr>
              <a:t>حوزه های </a:t>
            </a:r>
            <a:r>
              <a:rPr lang="fa-IR" b="1" dirty="0">
                <a:solidFill>
                  <a:srgbClr val="242021"/>
                </a:solidFill>
                <a:latin typeface="AmuzehNewNormalPS"/>
              </a:rPr>
              <a:t>ساخت</a:t>
            </a:r>
            <a:br>
              <a:rPr lang="fa-IR" b="1" dirty="0">
                <a:solidFill>
                  <a:srgbClr val="242021"/>
                </a:solidFill>
                <a:latin typeface="AmuzehNewNormalPS"/>
              </a:rPr>
            </a:br>
            <a:r>
              <a:rPr lang="fa-IR" b="1" dirty="0">
                <a:solidFill>
                  <a:srgbClr val="242021"/>
                </a:solidFill>
                <a:latin typeface="AmuzehNewNormalPS"/>
              </a:rPr>
              <a:t>موشک، سلاح و مهمات، خودروهای زرهی، صنایع هوایی و فضایی، مخابرات و...چشمگیر است.</a:t>
            </a:r>
            <a:r>
              <a:rPr lang="fa-IR" b="1" dirty="0" smtClean="0"/>
              <a:t> </a:t>
            </a:r>
            <a:br>
              <a:rPr lang="fa-IR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2135" y="1749973"/>
            <a:ext cx="5386953" cy="2113191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b="1" dirty="0">
                <a:solidFill>
                  <a:srgbClr val="C00000"/>
                </a:solidFill>
                <a:latin typeface="Amuzeh-New-Bold"/>
              </a:rPr>
              <a:t>دستاوردهای دفاعی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fa-IR" sz="2400" b="1" dirty="0">
                <a:solidFill>
                  <a:srgbClr val="242021"/>
                </a:solidFill>
                <a:latin typeface="AmuzehNewNormalPS"/>
              </a:rPr>
              <a:t>هدف اصلی از تولید سلاح در جمهوری اسلامی ایران دفاع و مقابله با دشمنان زورگوست.</a:t>
            </a:r>
            <a:br>
              <a:rPr lang="fa-IR" sz="2400" b="1" dirty="0">
                <a:solidFill>
                  <a:srgbClr val="242021"/>
                </a:solidFill>
                <a:latin typeface="AmuzehNewNormalPS"/>
              </a:rPr>
            </a:br>
            <a:r>
              <a:rPr lang="fa-IR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muzeh-New-Bold"/>
              </a:rPr>
              <a:t>حضرت آیت اللّٰه خامنه ای، رهبر معظم انقلاب اسلامی</a:t>
            </a: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sz="2400" b="1" dirty="0" smtClean="0"/>
              <a:t/>
            </a:r>
            <a:br>
              <a:rPr lang="fa-IR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14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