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0" r:id="rId1"/>
  </p:sldMasterIdLst>
  <p:notesMasterIdLst>
    <p:notesMasterId r:id="rId77"/>
  </p:notesMasterIdLst>
  <p:sldIdLst>
    <p:sldId id="257" r:id="rId2"/>
    <p:sldId id="258" r:id="rId3"/>
    <p:sldId id="332" r:id="rId4"/>
    <p:sldId id="329" r:id="rId5"/>
    <p:sldId id="392" r:id="rId6"/>
    <p:sldId id="299" r:id="rId7"/>
    <p:sldId id="391" r:id="rId8"/>
    <p:sldId id="390" r:id="rId9"/>
    <p:sldId id="389" r:id="rId10"/>
    <p:sldId id="331" r:id="rId11"/>
    <p:sldId id="330" r:id="rId12"/>
    <p:sldId id="333" r:id="rId13"/>
    <p:sldId id="335" r:id="rId14"/>
    <p:sldId id="339" r:id="rId15"/>
    <p:sldId id="336" r:id="rId16"/>
    <p:sldId id="337" r:id="rId17"/>
    <p:sldId id="396" r:id="rId18"/>
    <p:sldId id="338" r:id="rId19"/>
    <p:sldId id="395" r:id="rId20"/>
    <p:sldId id="334" r:id="rId21"/>
    <p:sldId id="397" r:id="rId22"/>
    <p:sldId id="340" r:id="rId23"/>
    <p:sldId id="341" r:id="rId24"/>
    <p:sldId id="343" r:id="rId25"/>
    <p:sldId id="344" r:id="rId26"/>
    <p:sldId id="345" r:id="rId27"/>
    <p:sldId id="388" r:id="rId28"/>
    <p:sldId id="346" r:id="rId29"/>
    <p:sldId id="347" r:id="rId30"/>
    <p:sldId id="348" r:id="rId31"/>
    <p:sldId id="349" r:id="rId32"/>
    <p:sldId id="350" r:id="rId33"/>
    <p:sldId id="398" r:id="rId34"/>
    <p:sldId id="353" r:id="rId35"/>
    <p:sldId id="354" r:id="rId36"/>
    <p:sldId id="355" r:id="rId37"/>
    <p:sldId id="356" r:id="rId38"/>
    <p:sldId id="357" r:id="rId39"/>
    <p:sldId id="358" r:id="rId40"/>
    <p:sldId id="404" r:id="rId41"/>
    <p:sldId id="362" r:id="rId42"/>
    <p:sldId id="360" r:id="rId43"/>
    <p:sldId id="361" r:id="rId44"/>
    <p:sldId id="399" r:id="rId45"/>
    <p:sldId id="400" r:id="rId46"/>
    <p:sldId id="363" r:id="rId47"/>
    <p:sldId id="364" r:id="rId48"/>
    <p:sldId id="401" r:id="rId49"/>
    <p:sldId id="365" r:id="rId50"/>
    <p:sldId id="402" r:id="rId51"/>
    <p:sldId id="368" r:id="rId52"/>
    <p:sldId id="403" r:id="rId53"/>
    <p:sldId id="366" r:id="rId54"/>
    <p:sldId id="405" r:id="rId55"/>
    <p:sldId id="367" r:id="rId56"/>
    <p:sldId id="372" r:id="rId57"/>
    <p:sldId id="373" r:id="rId58"/>
    <p:sldId id="374" r:id="rId59"/>
    <p:sldId id="375" r:id="rId60"/>
    <p:sldId id="376" r:id="rId61"/>
    <p:sldId id="377" r:id="rId62"/>
    <p:sldId id="378" r:id="rId63"/>
    <p:sldId id="379" r:id="rId64"/>
    <p:sldId id="412" r:id="rId65"/>
    <p:sldId id="380" r:id="rId66"/>
    <p:sldId id="410" r:id="rId67"/>
    <p:sldId id="381" r:id="rId68"/>
    <p:sldId id="415" r:id="rId69"/>
    <p:sldId id="411" r:id="rId70"/>
    <p:sldId id="416" r:id="rId71"/>
    <p:sldId id="383" r:id="rId72"/>
    <p:sldId id="384" r:id="rId73"/>
    <p:sldId id="417" r:id="rId74"/>
    <p:sldId id="385" r:id="rId75"/>
    <p:sldId id="413" r:id="rId76"/>
  </p:sldIdLst>
  <p:sldSz cx="9144000" cy="6858000" type="screen4x3"/>
  <p:notesSz cx="6858000" cy="9144000"/>
  <p:embeddedFontLst>
    <p:embeddedFont>
      <p:font typeface="Calibri" panose="020F0502020204030204" pitchFamily="34" charset="0"/>
      <p:regular r:id="rId78"/>
      <p:bold r:id="rId79"/>
      <p:italic r:id="rId80"/>
      <p:boldItalic r:id="rId81"/>
    </p:embeddedFont>
    <p:embeddedFont>
      <p:font typeface="B Kamran" panose="00000400000000000000" pitchFamily="2" charset="-78"/>
      <p:regular r:id="rId82"/>
      <p:bold r:id="rId83"/>
    </p:embeddedFont>
    <p:embeddedFont>
      <p:font typeface="Plantagenet Cherokee" panose="020B0604020202020204" charset="0"/>
      <p:regular r:id="rId84"/>
    </p:embeddedFont>
    <p:embeddedFont>
      <p:font typeface="B Baran Outline" panose="00000400000000000000" pitchFamily="2" charset="-78"/>
      <p:regular r:id="rId85"/>
      <p:italic r:id="rId86"/>
    </p:embeddedFont>
    <p:embeddedFont>
      <p:font typeface="B Roya" panose="00000400000000000000" pitchFamily="2" charset="-78"/>
      <p:regular r:id="rId87"/>
      <p:bold r:id="rId8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F7C9"/>
    <a:srgbClr val="43EB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71" autoAdjust="0"/>
  </p:normalViewPr>
  <p:slideViewPr>
    <p:cSldViewPr>
      <p:cViewPr>
        <p:scale>
          <a:sx n="78" d="100"/>
          <a:sy n="78" d="100"/>
        </p:scale>
        <p:origin x="-11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7.fntdata"/><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2.fntdata"/><Relationship Id="rId87"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5.fntdata"/><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11B8A-BC60-4180-A7B0-8DF392EA34A7}"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en-US"/>
        </a:p>
      </dgm:t>
    </dgm:pt>
    <dgm:pt modelId="{3953CEEE-9CE0-4EA1-A9A9-DD00492FF860}">
      <dgm:prSet phldrT="[Text]" custT="1"/>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fa-IR"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تنفس سلولی سلول ها</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gm:t>
    </dgm:pt>
    <dgm:pt modelId="{8BE68431-19F0-4016-89F1-D41B7C044D96}" type="parTrans" cxnId="{20E5F66E-5D9A-44D7-B5D7-2D628F6A9B3A}">
      <dgm:prSet/>
      <dgm:spPr/>
      <dgm:t>
        <a:bodyPr/>
        <a:lstStyle/>
        <a:p>
          <a:endParaRPr lang="en-US"/>
        </a:p>
      </dgm:t>
    </dgm:pt>
    <dgm:pt modelId="{3F47D809-BEC2-48DA-A4D2-42D468F67E6E}" type="sibTrans" cxnId="{20E5F66E-5D9A-44D7-B5D7-2D628F6A9B3A}">
      <dgm:prSet custT="1"/>
      <dgm:spPr/>
      <dgm:t>
        <a:bodyPr/>
        <a:lstStyle/>
        <a:p>
          <a:endParaRPr lang="en-US" sz="1100"/>
        </a:p>
      </dgm:t>
    </dgm:pt>
    <dgm:pt modelId="{430BDC03-71B5-4F40-8B43-EE5C19383A7F}">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خون</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49957794-FC6F-4842-930C-9F3ECBEAABB5}" type="parTrans" cxnId="{25C398FC-FC30-4B42-94FC-57440B8FB9B2}">
      <dgm:prSet/>
      <dgm:spPr/>
      <dgm:t>
        <a:bodyPr/>
        <a:lstStyle/>
        <a:p>
          <a:endParaRPr lang="en-US"/>
        </a:p>
      </dgm:t>
    </dgm:pt>
    <dgm:pt modelId="{6A08A3C0-FB90-488B-BED6-32846FCE4ADE}" type="sibTrans" cxnId="{25C398FC-FC30-4B42-94FC-57440B8FB9B2}">
      <dgm:prSet/>
      <dgm:spPr/>
      <dgm:t>
        <a:bodyPr/>
        <a:lstStyle/>
        <a:p>
          <a:endParaRPr lang="en-US"/>
        </a:p>
      </dgm:t>
    </dgm:pt>
    <dgm:pt modelId="{62E30D92-46BB-4A2E-B084-8DE71F6F92BE}">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دستگاه</a:t>
          </a:r>
          <a:r>
            <a:rPr lang="fa-I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تنفس</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E64A5A8B-B7CA-4435-A616-1FEA40BF2FA9}" type="parTrans" cxnId="{C3296CA6-E19F-4CAA-B450-11AF3D83817C}">
      <dgm:prSet/>
      <dgm:spPr/>
      <dgm:t>
        <a:bodyPr/>
        <a:lstStyle/>
        <a:p>
          <a:endParaRPr lang="en-US"/>
        </a:p>
      </dgm:t>
    </dgm:pt>
    <dgm:pt modelId="{1A7D35DD-D61B-4508-8E45-5639A11132FA}" type="sibTrans" cxnId="{C3296CA6-E19F-4CAA-B450-11AF3D83817C}">
      <dgm:prSet/>
      <dgm:spPr/>
      <dgm:t>
        <a:bodyPr/>
        <a:lstStyle/>
        <a:p>
          <a:endParaRPr lang="en-US"/>
        </a:p>
      </dgm:t>
    </dgm:pt>
    <dgm:pt modelId="{36BC8519-E587-43E1-8111-8C11252E3E84}">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r>
            <a:rPr lang="fa-IR"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دم</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5F0991A-CEEE-4E4D-AAF7-7B47CC18157D}" type="parTrans" cxnId="{D709EFFC-F688-4ED4-87ED-374F1857588C}">
      <dgm:prSet/>
      <dgm:spPr/>
      <dgm:t>
        <a:bodyPr/>
        <a:lstStyle/>
        <a:p>
          <a:endParaRPr lang="en-US"/>
        </a:p>
      </dgm:t>
    </dgm:pt>
    <dgm:pt modelId="{C5F9CD8A-981C-4B93-9C04-308C63D742A8}" type="sibTrans" cxnId="{D709EFFC-F688-4ED4-87ED-374F1857588C}">
      <dgm:prSet/>
      <dgm:spPr/>
      <dgm:t>
        <a:bodyPr/>
        <a:lstStyle/>
        <a:p>
          <a:endParaRPr lang="en-US"/>
        </a:p>
      </dgm:t>
    </dgm:pt>
    <dgm:pt modelId="{051BDE18-2922-472C-A525-BBD06A479A4F}">
      <dgm:prSet phldrT="[Text]" custT="1"/>
      <dgm:spPr/>
      <dgm:t>
        <a:bodyPr/>
        <a:lstStyle/>
        <a:p>
          <a:r>
            <a:rPr lang="fa-IR"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بازدم</a:t>
          </a:r>
          <a:endParaRPr lang="en-US"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2E6D4A1C-B959-4E1B-92F1-379BC43D9E3A}" type="parTrans" cxnId="{2109EC2A-1099-4A45-AA89-8462E3E98FE2}">
      <dgm:prSet/>
      <dgm:spPr/>
      <dgm:t>
        <a:bodyPr/>
        <a:lstStyle/>
        <a:p>
          <a:endParaRPr lang="en-US"/>
        </a:p>
      </dgm:t>
    </dgm:pt>
    <dgm:pt modelId="{FEA2E1F5-0E6C-4405-A088-D66B347D13B2}" type="sibTrans" cxnId="{2109EC2A-1099-4A45-AA89-8462E3E98FE2}">
      <dgm:prSet custT="1"/>
      <dgm:spPr/>
      <dgm:t>
        <a:bodyPr/>
        <a:lstStyle/>
        <a:p>
          <a:endParaRPr lang="en-US" sz="2400" dirty="0"/>
        </a:p>
      </dgm:t>
    </dgm:pt>
    <dgm:pt modelId="{DCCA50D3-8E32-4783-98F8-F9D872A9414E}" type="pres">
      <dgm:prSet presAssocID="{DF711B8A-BC60-4180-A7B0-8DF392EA34A7}" presName="Name0" presStyleCnt="0">
        <dgm:presLayoutVars>
          <dgm:dir/>
          <dgm:resizeHandles val="exact"/>
        </dgm:presLayoutVars>
      </dgm:prSet>
      <dgm:spPr/>
      <dgm:t>
        <a:bodyPr/>
        <a:lstStyle/>
        <a:p>
          <a:endParaRPr lang="en-US"/>
        </a:p>
      </dgm:t>
    </dgm:pt>
    <dgm:pt modelId="{46FC43C4-8968-4EE2-B787-E01A73CFA8A1}" type="pres">
      <dgm:prSet presAssocID="{3953CEEE-9CE0-4EA1-A9A9-DD00492FF860}" presName="node" presStyleLbl="node1" presStyleIdx="0" presStyleCnt="5" custScaleX="81020" custLinFactNeighborX="25352" custLinFactNeighborY="-49262">
        <dgm:presLayoutVars>
          <dgm:bulletEnabled val="1"/>
        </dgm:presLayoutVars>
      </dgm:prSet>
      <dgm:spPr/>
      <dgm:t>
        <a:bodyPr/>
        <a:lstStyle/>
        <a:p>
          <a:endParaRPr lang="en-US"/>
        </a:p>
      </dgm:t>
    </dgm:pt>
    <dgm:pt modelId="{64F755C4-A4C4-4FCF-9B81-098E7B973716}" type="pres">
      <dgm:prSet presAssocID="{3F47D809-BEC2-48DA-A4D2-42D468F67E6E}" presName="sibTrans" presStyleLbl="sibTrans2D1" presStyleIdx="0" presStyleCnt="4" custScaleX="183674" custScaleY="48263" custLinFactNeighborX="3571" custLinFactNeighborY="22709"/>
      <dgm:spPr/>
      <dgm:t>
        <a:bodyPr/>
        <a:lstStyle/>
        <a:p>
          <a:endParaRPr lang="en-US"/>
        </a:p>
      </dgm:t>
    </dgm:pt>
    <dgm:pt modelId="{B720607C-D1E3-4409-BD91-52946C287799}" type="pres">
      <dgm:prSet presAssocID="{3F47D809-BEC2-48DA-A4D2-42D468F67E6E}" presName="connectorText" presStyleLbl="sibTrans2D1" presStyleIdx="0" presStyleCnt="4"/>
      <dgm:spPr/>
      <dgm:t>
        <a:bodyPr/>
        <a:lstStyle/>
        <a:p>
          <a:endParaRPr lang="en-US"/>
        </a:p>
      </dgm:t>
    </dgm:pt>
    <dgm:pt modelId="{FEF3DB08-CBAA-4E33-A229-817B5533CF0F}" type="pres">
      <dgm:prSet presAssocID="{430BDC03-71B5-4F40-8B43-EE5C19383A7F}" presName="node" presStyleLbl="node1" presStyleIdx="1" presStyleCnt="5" custScaleX="72882" custLinFactNeighborX="-9913" custLinFactNeighborY="-46262">
        <dgm:presLayoutVars>
          <dgm:bulletEnabled val="1"/>
        </dgm:presLayoutVars>
      </dgm:prSet>
      <dgm:spPr/>
      <dgm:t>
        <a:bodyPr/>
        <a:lstStyle/>
        <a:p>
          <a:endParaRPr lang="en-US"/>
        </a:p>
      </dgm:t>
    </dgm:pt>
    <dgm:pt modelId="{AACE8E80-CD20-4B22-9ED7-286FBA9A6B52}" type="pres">
      <dgm:prSet presAssocID="{6A08A3C0-FB90-488B-BED6-32846FCE4ADE}" presName="sibTrans" presStyleLbl="sibTrans2D1" presStyleIdx="1" presStyleCnt="4" custScaleX="153275" custScaleY="68041" custLinFactNeighborX="-8821" custLinFactNeighborY="34274"/>
      <dgm:spPr/>
      <dgm:t>
        <a:bodyPr/>
        <a:lstStyle/>
        <a:p>
          <a:endParaRPr lang="en-US"/>
        </a:p>
      </dgm:t>
    </dgm:pt>
    <dgm:pt modelId="{820DD50C-CB7E-45F4-B359-BC30D3187349}" type="pres">
      <dgm:prSet presAssocID="{6A08A3C0-FB90-488B-BED6-32846FCE4ADE}" presName="connectorText" presStyleLbl="sibTrans2D1" presStyleIdx="1" presStyleCnt="4"/>
      <dgm:spPr/>
      <dgm:t>
        <a:bodyPr/>
        <a:lstStyle/>
        <a:p>
          <a:endParaRPr lang="en-US"/>
        </a:p>
      </dgm:t>
    </dgm:pt>
    <dgm:pt modelId="{B7DAB323-159C-4C9C-9EE0-92DB255FDBEE}" type="pres">
      <dgm:prSet presAssocID="{62E30D92-46BB-4A2E-B084-8DE71F6F92BE}" presName="node" presStyleLbl="node1" presStyleIdx="2" presStyleCnt="5" custLinFactNeighborX="-13517" custLinFactNeighborY="-51096">
        <dgm:presLayoutVars>
          <dgm:bulletEnabled val="1"/>
        </dgm:presLayoutVars>
      </dgm:prSet>
      <dgm:spPr/>
      <dgm:t>
        <a:bodyPr/>
        <a:lstStyle/>
        <a:p>
          <a:endParaRPr lang="en-US"/>
        </a:p>
      </dgm:t>
    </dgm:pt>
    <dgm:pt modelId="{41D3D613-DE6B-4CE4-8C91-F03E8B520785}" type="pres">
      <dgm:prSet presAssocID="{1A7D35DD-D61B-4508-8E45-5639A11132FA}" presName="sibTrans" presStyleLbl="sibTrans2D1" presStyleIdx="2" presStyleCnt="4" custAng="21302017" custScaleX="114211" custScaleY="83132" custLinFactNeighborX="197" custLinFactNeighborY="17866"/>
      <dgm:spPr/>
      <dgm:t>
        <a:bodyPr/>
        <a:lstStyle/>
        <a:p>
          <a:endParaRPr lang="en-US"/>
        </a:p>
      </dgm:t>
    </dgm:pt>
    <dgm:pt modelId="{6E6C5F16-89B8-4695-BA50-8C560CC5BE02}" type="pres">
      <dgm:prSet presAssocID="{1A7D35DD-D61B-4508-8E45-5639A11132FA}" presName="connectorText" presStyleLbl="sibTrans2D1" presStyleIdx="2" presStyleCnt="4"/>
      <dgm:spPr/>
      <dgm:t>
        <a:bodyPr/>
        <a:lstStyle/>
        <a:p>
          <a:endParaRPr lang="en-US"/>
        </a:p>
      </dgm:t>
    </dgm:pt>
    <dgm:pt modelId="{9062F685-4B55-4F89-8A12-DFCCF62273B5}" type="pres">
      <dgm:prSet presAssocID="{051BDE18-2922-472C-A525-BBD06A479A4F}" presName="node" presStyleLbl="node1" presStyleIdx="3" presStyleCnt="5" custScaleY="51370" custLinFactX="1983" custLinFactNeighborX="100000" custLinFactNeighborY="-15775">
        <dgm:presLayoutVars>
          <dgm:bulletEnabled val="1"/>
        </dgm:presLayoutVars>
      </dgm:prSet>
      <dgm:spPr/>
      <dgm:t>
        <a:bodyPr/>
        <a:lstStyle/>
        <a:p>
          <a:endParaRPr lang="en-US"/>
        </a:p>
      </dgm:t>
    </dgm:pt>
    <dgm:pt modelId="{F15AE4A1-2CF4-41FC-82C6-0DA96E25E722}" type="pres">
      <dgm:prSet presAssocID="{FEA2E1F5-0E6C-4405-A088-D66B347D13B2}" presName="sibTrans" presStyleLbl="sibTrans2D1" presStyleIdx="3" presStyleCnt="4" custAng="4405915" custFlipHor="1" custScaleX="847459" custScaleY="60510" custLinFactX="3800000" custLinFactY="-300000" custLinFactNeighborX="3849953" custLinFactNeighborY="-375307"/>
      <dgm:spPr/>
      <dgm:t>
        <a:bodyPr/>
        <a:lstStyle/>
        <a:p>
          <a:endParaRPr lang="en-US"/>
        </a:p>
      </dgm:t>
    </dgm:pt>
    <dgm:pt modelId="{B7964F5D-BEA9-4854-92E2-8F27009E9FD2}" type="pres">
      <dgm:prSet presAssocID="{FEA2E1F5-0E6C-4405-A088-D66B347D13B2}" presName="connectorText" presStyleLbl="sibTrans2D1" presStyleIdx="3" presStyleCnt="4"/>
      <dgm:spPr/>
      <dgm:t>
        <a:bodyPr/>
        <a:lstStyle/>
        <a:p>
          <a:endParaRPr lang="en-US"/>
        </a:p>
      </dgm:t>
    </dgm:pt>
    <dgm:pt modelId="{8CE3BDC6-387D-4FD6-977D-245EBD492556}" type="pres">
      <dgm:prSet presAssocID="{36BC8519-E587-43E1-8111-8C11252E3E84}" presName="node" presStyleLbl="node1" presStyleIdx="4" presStyleCnt="5" custScaleY="47186" custLinFactX="-124122" custLinFactNeighborX="-200000" custLinFactNeighborY="-82688">
        <dgm:presLayoutVars>
          <dgm:bulletEnabled val="1"/>
        </dgm:presLayoutVars>
      </dgm:prSet>
      <dgm:spPr/>
      <dgm:t>
        <a:bodyPr/>
        <a:lstStyle/>
        <a:p>
          <a:endParaRPr lang="en-US"/>
        </a:p>
      </dgm:t>
    </dgm:pt>
  </dgm:ptLst>
  <dgm:cxnLst>
    <dgm:cxn modelId="{25C398FC-FC30-4B42-94FC-57440B8FB9B2}" srcId="{DF711B8A-BC60-4180-A7B0-8DF392EA34A7}" destId="{430BDC03-71B5-4F40-8B43-EE5C19383A7F}" srcOrd="1" destOrd="0" parTransId="{49957794-FC6F-4842-930C-9F3ECBEAABB5}" sibTransId="{6A08A3C0-FB90-488B-BED6-32846FCE4ADE}"/>
    <dgm:cxn modelId="{B1BEF604-D9B9-4C5C-BEF0-90326AD95D69}" type="presOf" srcId="{62E30D92-46BB-4A2E-B084-8DE71F6F92BE}" destId="{B7DAB323-159C-4C9C-9EE0-92DB255FDBEE}" srcOrd="0" destOrd="0" presId="urn:microsoft.com/office/officeart/2005/8/layout/process1"/>
    <dgm:cxn modelId="{20E5F66E-5D9A-44D7-B5D7-2D628F6A9B3A}" srcId="{DF711B8A-BC60-4180-A7B0-8DF392EA34A7}" destId="{3953CEEE-9CE0-4EA1-A9A9-DD00492FF860}" srcOrd="0" destOrd="0" parTransId="{8BE68431-19F0-4016-89F1-D41B7C044D96}" sibTransId="{3F47D809-BEC2-48DA-A4D2-42D468F67E6E}"/>
    <dgm:cxn modelId="{305D4671-F10F-4C94-B807-9E76CB976BD5}" type="presOf" srcId="{FEA2E1F5-0E6C-4405-A088-D66B347D13B2}" destId="{B7964F5D-BEA9-4854-92E2-8F27009E9FD2}" srcOrd="1" destOrd="0" presId="urn:microsoft.com/office/officeart/2005/8/layout/process1"/>
    <dgm:cxn modelId="{CCD76526-E90E-48EB-81D6-F4FA779C52BB}" type="presOf" srcId="{3953CEEE-9CE0-4EA1-A9A9-DD00492FF860}" destId="{46FC43C4-8968-4EE2-B787-E01A73CFA8A1}" srcOrd="0" destOrd="0" presId="urn:microsoft.com/office/officeart/2005/8/layout/process1"/>
    <dgm:cxn modelId="{DC1374CF-99F5-4BA9-B01E-B6985C48C3A0}" type="presOf" srcId="{DF711B8A-BC60-4180-A7B0-8DF392EA34A7}" destId="{DCCA50D3-8E32-4783-98F8-F9D872A9414E}" srcOrd="0" destOrd="0" presId="urn:microsoft.com/office/officeart/2005/8/layout/process1"/>
    <dgm:cxn modelId="{78ABAE34-4FD7-4885-AC6A-9538EEC9259A}" type="presOf" srcId="{36BC8519-E587-43E1-8111-8C11252E3E84}" destId="{8CE3BDC6-387D-4FD6-977D-245EBD492556}" srcOrd="0" destOrd="0" presId="urn:microsoft.com/office/officeart/2005/8/layout/process1"/>
    <dgm:cxn modelId="{2758B490-C81F-43E2-AC2B-EF21A660ED6E}" type="presOf" srcId="{FEA2E1F5-0E6C-4405-A088-D66B347D13B2}" destId="{F15AE4A1-2CF4-41FC-82C6-0DA96E25E722}" srcOrd="0" destOrd="0" presId="urn:microsoft.com/office/officeart/2005/8/layout/process1"/>
    <dgm:cxn modelId="{5B974A24-13C7-4160-8DB3-49813022510F}" type="presOf" srcId="{3F47D809-BEC2-48DA-A4D2-42D468F67E6E}" destId="{64F755C4-A4C4-4FCF-9B81-098E7B973716}" srcOrd="0" destOrd="0" presId="urn:microsoft.com/office/officeart/2005/8/layout/process1"/>
    <dgm:cxn modelId="{DE939D2B-C024-4B0E-8A09-BEF82DC8D140}" type="presOf" srcId="{1A7D35DD-D61B-4508-8E45-5639A11132FA}" destId="{6E6C5F16-89B8-4695-BA50-8C560CC5BE02}" srcOrd="1" destOrd="0" presId="urn:microsoft.com/office/officeart/2005/8/layout/process1"/>
    <dgm:cxn modelId="{C3296CA6-E19F-4CAA-B450-11AF3D83817C}" srcId="{DF711B8A-BC60-4180-A7B0-8DF392EA34A7}" destId="{62E30D92-46BB-4A2E-B084-8DE71F6F92BE}" srcOrd="2" destOrd="0" parTransId="{E64A5A8B-B7CA-4435-A616-1FEA40BF2FA9}" sibTransId="{1A7D35DD-D61B-4508-8E45-5639A11132FA}"/>
    <dgm:cxn modelId="{B0198C9C-D03D-435B-8902-D1A316F491B0}" type="presOf" srcId="{1A7D35DD-D61B-4508-8E45-5639A11132FA}" destId="{41D3D613-DE6B-4CE4-8C91-F03E8B520785}" srcOrd="0" destOrd="0" presId="urn:microsoft.com/office/officeart/2005/8/layout/process1"/>
    <dgm:cxn modelId="{2109EC2A-1099-4A45-AA89-8462E3E98FE2}" srcId="{DF711B8A-BC60-4180-A7B0-8DF392EA34A7}" destId="{051BDE18-2922-472C-A525-BBD06A479A4F}" srcOrd="3" destOrd="0" parTransId="{2E6D4A1C-B959-4E1B-92F1-379BC43D9E3A}" sibTransId="{FEA2E1F5-0E6C-4405-A088-D66B347D13B2}"/>
    <dgm:cxn modelId="{D709EFFC-F688-4ED4-87ED-374F1857588C}" srcId="{DF711B8A-BC60-4180-A7B0-8DF392EA34A7}" destId="{36BC8519-E587-43E1-8111-8C11252E3E84}" srcOrd="4" destOrd="0" parTransId="{65F0991A-CEEE-4E4D-AAF7-7B47CC18157D}" sibTransId="{C5F9CD8A-981C-4B93-9C04-308C63D742A8}"/>
    <dgm:cxn modelId="{6C31D0C1-006B-4C40-BE61-5BFC6B0FB73A}" type="presOf" srcId="{6A08A3C0-FB90-488B-BED6-32846FCE4ADE}" destId="{AACE8E80-CD20-4B22-9ED7-286FBA9A6B52}" srcOrd="0" destOrd="0" presId="urn:microsoft.com/office/officeart/2005/8/layout/process1"/>
    <dgm:cxn modelId="{9E06A2E9-08D1-472B-8B82-160528861D37}" type="presOf" srcId="{430BDC03-71B5-4F40-8B43-EE5C19383A7F}" destId="{FEF3DB08-CBAA-4E33-A229-817B5533CF0F}" srcOrd="0" destOrd="0" presId="urn:microsoft.com/office/officeart/2005/8/layout/process1"/>
    <dgm:cxn modelId="{7661DEEB-30F5-4AB8-BBFB-C36685133A68}" type="presOf" srcId="{051BDE18-2922-472C-A525-BBD06A479A4F}" destId="{9062F685-4B55-4F89-8A12-DFCCF62273B5}" srcOrd="0" destOrd="0" presId="urn:microsoft.com/office/officeart/2005/8/layout/process1"/>
    <dgm:cxn modelId="{8EDBB611-2155-4FEB-A53D-ED209B86060E}" type="presOf" srcId="{6A08A3C0-FB90-488B-BED6-32846FCE4ADE}" destId="{820DD50C-CB7E-45F4-B359-BC30D3187349}" srcOrd="1" destOrd="0" presId="urn:microsoft.com/office/officeart/2005/8/layout/process1"/>
    <dgm:cxn modelId="{EA872DCF-6866-4671-B3CD-BBB8FD842BE0}" type="presOf" srcId="{3F47D809-BEC2-48DA-A4D2-42D468F67E6E}" destId="{B720607C-D1E3-4409-BD91-52946C287799}" srcOrd="1" destOrd="0" presId="urn:microsoft.com/office/officeart/2005/8/layout/process1"/>
    <dgm:cxn modelId="{1AD652F1-CCAE-43A8-8281-43ED343575E7}" type="presParOf" srcId="{DCCA50D3-8E32-4783-98F8-F9D872A9414E}" destId="{46FC43C4-8968-4EE2-B787-E01A73CFA8A1}" srcOrd="0" destOrd="0" presId="urn:microsoft.com/office/officeart/2005/8/layout/process1"/>
    <dgm:cxn modelId="{C6FC5716-D9E0-416C-A086-4AC0FF21A70B}" type="presParOf" srcId="{DCCA50D3-8E32-4783-98F8-F9D872A9414E}" destId="{64F755C4-A4C4-4FCF-9B81-098E7B973716}" srcOrd="1" destOrd="0" presId="urn:microsoft.com/office/officeart/2005/8/layout/process1"/>
    <dgm:cxn modelId="{32FB8DA4-38A3-480D-994A-850DD5FC51F4}" type="presParOf" srcId="{64F755C4-A4C4-4FCF-9B81-098E7B973716}" destId="{B720607C-D1E3-4409-BD91-52946C287799}" srcOrd="0" destOrd="0" presId="urn:microsoft.com/office/officeart/2005/8/layout/process1"/>
    <dgm:cxn modelId="{F2120BA4-2406-482D-BBB2-1B45D41565A2}" type="presParOf" srcId="{DCCA50D3-8E32-4783-98F8-F9D872A9414E}" destId="{FEF3DB08-CBAA-4E33-A229-817B5533CF0F}" srcOrd="2" destOrd="0" presId="urn:microsoft.com/office/officeart/2005/8/layout/process1"/>
    <dgm:cxn modelId="{AE95112D-9C2E-443D-A62D-704604FC7A5C}" type="presParOf" srcId="{DCCA50D3-8E32-4783-98F8-F9D872A9414E}" destId="{AACE8E80-CD20-4B22-9ED7-286FBA9A6B52}" srcOrd="3" destOrd="0" presId="urn:microsoft.com/office/officeart/2005/8/layout/process1"/>
    <dgm:cxn modelId="{AC7712DE-3A72-40A4-A174-DE35502D34B9}" type="presParOf" srcId="{AACE8E80-CD20-4B22-9ED7-286FBA9A6B52}" destId="{820DD50C-CB7E-45F4-B359-BC30D3187349}" srcOrd="0" destOrd="0" presId="urn:microsoft.com/office/officeart/2005/8/layout/process1"/>
    <dgm:cxn modelId="{92C2D67A-3D2F-4069-92C6-798F2AF19A10}" type="presParOf" srcId="{DCCA50D3-8E32-4783-98F8-F9D872A9414E}" destId="{B7DAB323-159C-4C9C-9EE0-92DB255FDBEE}" srcOrd="4" destOrd="0" presId="urn:microsoft.com/office/officeart/2005/8/layout/process1"/>
    <dgm:cxn modelId="{34FDC7D3-CD9D-43FA-8249-DD577321414C}" type="presParOf" srcId="{DCCA50D3-8E32-4783-98F8-F9D872A9414E}" destId="{41D3D613-DE6B-4CE4-8C91-F03E8B520785}" srcOrd="5" destOrd="0" presId="urn:microsoft.com/office/officeart/2005/8/layout/process1"/>
    <dgm:cxn modelId="{5AE33502-1594-4BF0-BA7A-2AA1BE01CC54}" type="presParOf" srcId="{41D3D613-DE6B-4CE4-8C91-F03E8B520785}" destId="{6E6C5F16-89B8-4695-BA50-8C560CC5BE02}" srcOrd="0" destOrd="0" presId="urn:microsoft.com/office/officeart/2005/8/layout/process1"/>
    <dgm:cxn modelId="{8A5BFFB8-D075-47F1-8944-77D911623A6F}" type="presParOf" srcId="{DCCA50D3-8E32-4783-98F8-F9D872A9414E}" destId="{9062F685-4B55-4F89-8A12-DFCCF62273B5}" srcOrd="6" destOrd="0" presId="urn:microsoft.com/office/officeart/2005/8/layout/process1"/>
    <dgm:cxn modelId="{9F3111EF-4A07-45B2-B6E3-6D62E8E3AF74}" type="presParOf" srcId="{DCCA50D3-8E32-4783-98F8-F9D872A9414E}" destId="{F15AE4A1-2CF4-41FC-82C6-0DA96E25E722}" srcOrd="7" destOrd="0" presId="urn:microsoft.com/office/officeart/2005/8/layout/process1"/>
    <dgm:cxn modelId="{6BDD5F72-C66C-4D29-9B34-564E33C2A27C}" type="presParOf" srcId="{F15AE4A1-2CF4-41FC-82C6-0DA96E25E722}" destId="{B7964F5D-BEA9-4854-92E2-8F27009E9FD2}" srcOrd="0" destOrd="0" presId="urn:microsoft.com/office/officeart/2005/8/layout/process1"/>
    <dgm:cxn modelId="{2035DC9E-F301-443D-9B5D-0196D0230588}" type="presParOf" srcId="{DCCA50D3-8E32-4783-98F8-F9D872A9414E}" destId="{8CE3BDC6-387D-4FD6-977D-245EBD492556}"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C43C4-8968-4EE2-B787-E01A73CFA8A1}">
      <dsp:nvSpPr>
        <dsp:cNvPr id="0" name=""/>
        <dsp:cNvSpPr/>
      </dsp:nvSpPr>
      <dsp:spPr>
        <a:xfrm>
          <a:off x="107818" y="1771663"/>
          <a:ext cx="1476407" cy="7100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1066800">
            <a:lnSpc>
              <a:spcPct val="90000"/>
            </a:lnSpc>
            <a:spcBef>
              <a:spcPct val="0"/>
            </a:spcBef>
            <a:spcAft>
              <a:spcPct val="35000"/>
            </a:spcAft>
          </a:pPr>
          <a:r>
            <a:rPr lang="fa-IR" sz="2400" b="1" kern="12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تنفس سلولی سلول ها</a:t>
          </a:r>
          <a:endParaRPr lang="en-US" sz="24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sp:txBody>
      <dsp:txXfrm>
        <a:off x="128615" y="1792460"/>
        <a:ext cx="1434813" cy="668482"/>
      </dsp:txXfrm>
    </dsp:sp>
    <dsp:sp modelId="{64F755C4-A4C4-4FCF-9B81-098E7B973716}">
      <dsp:nvSpPr>
        <dsp:cNvPr id="0" name=""/>
        <dsp:cNvSpPr/>
      </dsp:nvSpPr>
      <dsp:spPr>
        <a:xfrm rot="36921">
          <a:off x="1611634" y="2131416"/>
          <a:ext cx="565774" cy="21811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611636" y="2174687"/>
        <a:ext cx="500340" cy="130868"/>
      </dsp:txXfrm>
    </dsp:sp>
    <dsp:sp modelId="{FEF3DB08-CBAA-4E33-A229-817B5533CF0F}">
      <dsp:nvSpPr>
        <dsp:cNvPr id="0" name=""/>
        <dsp:cNvSpPr/>
      </dsp:nvSpPr>
      <dsp:spPr>
        <a:xfrm>
          <a:off x="2165384" y="1792965"/>
          <a:ext cx="1328110" cy="7100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955800">
            <a:lnSpc>
              <a:spcPct val="90000"/>
            </a:lnSpc>
            <a:spcBef>
              <a:spcPct val="0"/>
            </a:spcBef>
            <a:spcAft>
              <a:spcPct val="35000"/>
            </a:spcAft>
          </a:pPr>
          <a:r>
            <a:rPr lang="fa-IR" sz="44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خون</a:t>
          </a:r>
          <a:endParaRPr lang="en-US" sz="54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sp:txBody>
      <dsp:txXfrm>
        <a:off x="2186181" y="1813762"/>
        <a:ext cx="1286516" cy="668482"/>
      </dsp:txXfrm>
    </dsp:sp>
    <dsp:sp modelId="{AACE8E80-CD20-4B22-9ED7-286FBA9A6B52}">
      <dsp:nvSpPr>
        <dsp:cNvPr id="0" name=""/>
        <dsp:cNvSpPr/>
      </dsp:nvSpPr>
      <dsp:spPr>
        <a:xfrm rot="21547906">
          <a:off x="3536273" y="2133702"/>
          <a:ext cx="560416" cy="30749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536278" y="2195900"/>
        <a:ext cx="468168" cy="184495"/>
      </dsp:txXfrm>
    </dsp:sp>
    <dsp:sp modelId="{B7DAB323-159C-4C9C-9EE0-92DB255FDBEE}">
      <dsp:nvSpPr>
        <dsp:cNvPr id="0" name=""/>
        <dsp:cNvSpPr/>
      </dsp:nvSpPr>
      <dsp:spPr>
        <a:xfrm>
          <a:off x="4183279" y="1758640"/>
          <a:ext cx="1822274" cy="7100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244600">
            <a:lnSpc>
              <a:spcPct val="90000"/>
            </a:lnSpc>
            <a:spcBef>
              <a:spcPct val="0"/>
            </a:spcBef>
            <a:spcAft>
              <a:spcPct val="35000"/>
            </a:spcAft>
          </a:pPr>
          <a:r>
            <a:rPr lang="fa-IR" sz="2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دستگاه</a:t>
          </a:r>
          <a:r>
            <a:rPr lang="fa-IR" sz="32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تنفس</a:t>
          </a:r>
          <a:endParaRPr lang="en-US" sz="32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4204076" y="1779437"/>
        <a:ext cx="1780680" cy="668482"/>
      </dsp:txXfrm>
    </dsp:sp>
    <dsp:sp modelId="{41D3D613-DE6B-4CE4-8C91-F03E8B520785}">
      <dsp:nvSpPr>
        <dsp:cNvPr id="0" name=""/>
        <dsp:cNvSpPr/>
      </dsp:nvSpPr>
      <dsp:spPr>
        <a:xfrm rot="13601">
          <a:off x="6204399" y="2133254"/>
          <a:ext cx="569717" cy="37569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204399" y="2208170"/>
        <a:ext cx="457009" cy="225415"/>
      </dsp:txXfrm>
    </dsp:sp>
    <dsp:sp modelId="{9062F685-4B55-4F89-8A12-DFCCF62273B5}">
      <dsp:nvSpPr>
        <dsp:cNvPr id="0" name=""/>
        <dsp:cNvSpPr/>
      </dsp:nvSpPr>
      <dsp:spPr>
        <a:xfrm>
          <a:off x="6942878" y="2182102"/>
          <a:ext cx="1822274" cy="3647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بازدم</a:t>
          </a:r>
          <a:endParaRPr lang="en-US" sz="16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6953562" y="2192786"/>
        <a:ext cx="1800906" cy="343398"/>
      </dsp:txXfrm>
    </dsp:sp>
    <dsp:sp modelId="{F15AE4A1-2CF4-41FC-82C6-0DA96E25E722}">
      <dsp:nvSpPr>
        <dsp:cNvPr id="0" name=""/>
        <dsp:cNvSpPr/>
      </dsp:nvSpPr>
      <dsp:spPr>
        <a:xfrm rot="1029020" flipH="1">
          <a:off x="10920166" y="-136729"/>
          <a:ext cx="562467" cy="27345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10800000">
        <a:off x="11000380" y="-69941"/>
        <a:ext cx="480429" cy="164075"/>
      </dsp:txXfrm>
    </dsp:sp>
    <dsp:sp modelId="{8CE3BDC6-387D-4FD6-977D-245EBD492556}">
      <dsp:nvSpPr>
        <dsp:cNvPr id="0" name=""/>
        <dsp:cNvSpPr/>
      </dsp:nvSpPr>
      <dsp:spPr>
        <a:xfrm>
          <a:off x="6938049" y="1721823"/>
          <a:ext cx="1822274" cy="3350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422400">
            <a:lnSpc>
              <a:spcPct val="90000"/>
            </a:lnSpc>
            <a:spcBef>
              <a:spcPct val="0"/>
            </a:spcBef>
            <a:spcAft>
              <a:spcPct val="35000"/>
            </a:spcAft>
          </a:pPr>
          <a:r>
            <a:rPr lang="fa-IR" sz="32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دم</a:t>
          </a:r>
          <a:endParaRPr lang="en-US" sz="32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6947862" y="1731636"/>
        <a:ext cx="1802648" cy="3154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47F760-D556-4B32-BE14-DD848005FAEB}" type="datetimeFigureOut">
              <a:rPr lang="en-US" smtClean="0"/>
              <a:t>11/7/2019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95A3B-02E1-49EA-842C-FD1D6AEBD345}" type="slidenum">
              <a:rPr lang="en-US" smtClean="0"/>
              <a:t>‹#›</a:t>
            </a:fld>
            <a:endParaRPr lang="en-US"/>
          </a:p>
        </p:txBody>
      </p:sp>
    </p:spTree>
    <p:extLst>
      <p:ext uri="{BB962C8B-B14F-4D97-AF65-F5344CB8AC3E}">
        <p14:creationId xmlns:p14="http://schemas.microsoft.com/office/powerpoint/2010/main" val="323673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85BA81-72EB-4BF4-AE92-FD8820EBB43A}" type="slidenum">
              <a:rPr lang="en-US" smtClean="0"/>
              <a:t>1</a:t>
            </a:fld>
            <a:endParaRPr lang="en-US"/>
          </a:p>
        </p:txBody>
      </p:sp>
    </p:spTree>
    <p:extLst>
      <p:ext uri="{BB962C8B-B14F-4D97-AF65-F5344CB8AC3E}">
        <p14:creationId xmlns:p14="http://schemas.microsoft.com/office/powerpoint/2010/main" val="296250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95A3B-02E1-49EA-842C-FD1D6AEBD345}" type="slidenum">
              <a:rPr lang="en-US" smtClean="0"/>
              <a:t>9</a:t>
            </a:fld>
            <a:endParaRPr lang="en-US"/>
          </a:p>
        </p:txBody>
      </p:sp>
    </p:spTree>
    <p:extLst>
      <p:ext uri="{BB962C8B-B14F-4D97-AF65-F5344CB8AC3E}">
        <p14:creationId xmlns:p14="http://schemas.microsoft.com/office/powerpoint/2010/main" val="278024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95A3B-02E1-49EA-842C-FD1D6AEBD345}" type="slidenum">
              <a:rPr lang="en-US" smtClean="0"/>
              <a:t>67</a:t>
            </a:fld>
            <a:endParaRPr lang="en-US"/>
          </a:p>
        </p:txBody>
      </p:sp>
    </p:spTree>
    <p:extLst>
      <p:ext uri="{BB962C8B-B14F-4D97-AF65-F5344CB8AC3E}">
        <p14:creationId xmlns:p14="http://schemas.microsoft.com/office/powerpoint/2010/main" val="271847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95A3B-02E1-49EA-842C-FD1D6AEBD345}" type="slidenum">
              <a:rPr lang="en-US" smtClean="0"/>
              <a:t>71</a:t>
            </a:fld>
            <a:endParaRPr lang="en-US"/>
          </a:p>
        </p:txBody>
      </p:sp>
    </p:spTree>
    <p:extLst>
      <p:ext uri="{BB962C8B-B14F-4D97-AF65-F5344CB8AC3E}">
        <p14:creationId xmlns:p14="http://schemas.microsoft.com/office/powerpoint/2010/main" val="271847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70378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90218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56431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92462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22903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56281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11/7/2019</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76713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11/7/2019</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23106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11/7/2019</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10290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98387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11/7/2019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46463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D8BD707-D9CF-40AE-B4C6-C98DA3205C09}" type="datetimeFigureOut">
              <a:rPr lang="en-US" smtClean="0"/>
              <a:pPr/>
              <a:t>11/7/2019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439825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Autofit/>
          </a:bodyPr>
          <a:lstStyle/>
          <a:p>
            <a:pPr algn="ctr" rtl="1"/>
            <a:r>
              <a:rPr lang="fa-IR" sz="7200" b="1" dirty="0" smtClean="0">
                <a:solidFill>
                  <a:srgbClr val="C00000"/>
                </a:solidFill>
                <a:cs typeface="B Roya" pitchFamily="2" charset="-78"/>
              </a:rPr>
              <a:t>بسم</a:t>
            </a:r>
            <a:r>
              <a:rPr lang="fa-IR" sz="7200" b="1" dirty="0">
                <a:solidFill>
                  <a:srgbClr val="C00000"/>
                </a:solidFill>
                <a:cs typeface="B Roya" pitchFamily="2" charset="-78"/>
              </a:rPr>
              <a:t> </a:t>
            </a:r>
            <a:r>
              <a:rPr lang="fa-IR" sz="7200" b="1" dirty="0" smtClean="0">
                <a:solidFill>
                  <a:srgbClr val="C00000"/>
                </a:solidFill>
                <a:cs typeface="B Roya" pitchFamily="2" charset="-78"/>
              </a:rPr>
              <a:t>الله الرحمن الرحیم </a:t>
            </a:r>
            <a:endParaRPr lang="en-US" sz="7200" b="1" dirty="0">
              <a:solidFill>
                <a:srgbClr val="C00000"/>
              </a:solidFill>
              <a:cs typeface="B Roya" pitchFamily="2" charset="-78"/>
            </a:endParaRPr>
          </a:p>
        </p:txBody>
      </p:sp>
    </p:spTree>
    <p:custDataLst>
      <p:tags r:id="rId1"/>
    </p:custDataLst>
    <p:extLst>
      <p:ext uri="{BB962C8B-B14F-4D97-AF65-F5344CB8AC3E}">
        <p14:creationId xmlns:p14="http://schemas.microsoft.com/office/powerpoint/2010/main" val="1270274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ساز و کار دستگاه تنفس</a:t>
            </a:r>
          </a:p>
        </p:txBody>
      </p:sp>
      <p:sp>
        <p:nvSpPr>
          <p:cNvPr id="10" name="Subtitle 2"/>
          <p:cNvSpPr>
            <a:spLocks noGrp="1"/>
          </p:cNvSpPr>
          <p:nvPr>
            <p:ph type="subTitle" idx="1"/>
          </p:nvPr>
        </p:nvSpPr>
        <p:spPr>
          <a:xfrm>
            <a:off x="642937" y="1828800"/>
            <a:ext cx="8272463" cy="4419600"/>
          </a:xfrm>
          <a:solidFill>
            <a:schemeClr val="bg1">
              <a:lumMod val="95000"/>
            </a:schemeClr>
          </a:solidFill>
        </p:spPr>
        <p:txBody>
          <a:bodyPr anchor="t">
            <a:normAutofit fontScale="62500" lnSpcReduction="20000"/>
          </a:bodyPr>
          <a:lstStyle/>
          <a:p>
            <a:pPr marL="457200" indent="-457200" algn="r" rtl="1">
              <a:buFont typeface="Wingdings" pitchFamily="2" charset="2"/>
              <a:buChar char="v"/>
            </a:pPr>
            <a:r>
              <a:rPr lang="fa-IR" sz="4500" dirty="0" smtClean="0">
                <a:ln w="18415" cmpd="sng">
                  <a:noFill/>
                  <a:prstDash val="solid"/>
                </a:ln>
                <a:effectLst>
                  <a:outerShdw blurRad="63500" dir="3600000" algn="tl" rotWithShape="0">
                    <a:srgbClr val="000000">
                      <a:alpha val="70000"/>
                    </a:srgbClr>
                  </a:outerShdw>
                </a:effectLst>
                <a:cs typeface="B Kamran" pitchFamily="2" charset="-78"/>
              </a:rPr>
              <a:t>ترکیب هوای دمی </a:t>
            </a:r>
          </a:p>
          <a:p>
            <a:pPr marL="457200" indent="-457200" algn="r" rtl="1">
              <a:buFont typeface="Wingdings" pitchFamily="2" charset="2"/>
              <a:buChar char="ü"/>
            </a:pPr>
            <a:r>
              <a:rPr lang="fa-IR"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اکسیژن زیاد </a:t>
            </a:r>
          </a:p>
          <a:p>
            <a:pPr marL="457200" indent="-457200" algn="r" rtl="1">
              <a:buFont typeface="Wingdings" pitchFamily="2" charset="2"/>
              <a:buChar char="ü"/>
            </a:pPr>
            <a:r>
              <a:rPr lang="fa-IR"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دی اکسید کربن کم </a:t>
            </a:r>
          </a:p>
          <a:p>
            <a:pPr marL="457200" indent="-457200" algn="r" rtl="1">
              <a:buFont typeface="Wingdings" pitchFamily="2" charset="2"/>
              <a:buChar char="ü"/>
            </a:pPr>
            <a:r>
              <a:rPr lang="fa-IR"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مقداری هم نیتروژن</a:t>
            </a:r>
          </a:p>
          <a:p>
            <a:pPr algn="r" rtl="1"/>
            <a:endPar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marL="457200" indent="-457200" algn="r" rtl="1">
              <a:buFont typeface="Wingdings" pitchFamily="2" charset="2"/>
              <a:buChar char="v"/>
            </a:pPr>
            <a:r>
              <a:rPr lang="fa-IR" sz="4500" dirty="0" smtClean="0">
                <a:ln w="18415" cmpd="sng">
                  <a:noFill/>
                  <a:prstDash val="solid"/>
                </a:ln>
                <a:effectLst>
                  <a:outerShdw blurRad="63500" dir="3600000" algn="tl" rotWithShape="0">
                    <a:srgbClr val="000000">
                      <a:alpha val="70000"/>
                    </a:srgbClr>
                  </a:outerShdw>
                </a:effectLst>
                <a:cs typeface="B Kamran" pitchFamily="2" charset="-78"/>
              </a:rPr>
              <a:t>ترکیب هوای بازدمی </a:t>
            </a:r>
          </a:p>
          <a:p>
            <a:pPr marL="457200" indent="-457200" algn="r" rtl="1">
              <a:buFont typeface="Wingdings" pitchFamily="2" charset="2"/>
              <a:buChar char="ü"/>
            </a:pPr>
            <a:r>
              <a:rPr lang="fa-IR"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اکسیژن کم </a:t>
            </a:r>
          </a:p>
          <a:p>
            <a:pPr marL="457200" indent="-457200" algn="r" rtl="1">
              <a:buFont typeface="Wingdings" pitchFamily="2" charset="2"/>
              <a:buChar char="ü"/>
            </a:pPr>
            <a:r>
              <a:rPr lang="fa-IR"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دی اکسید کربن زیاد </a:t>
            </a:r>
          </a:p>
          <a:p>
            <a:pPr marL="457200" indent="-457200" algn="r" rtl="1">
              <a:buFont typeface="Wingdings" pitchFamily="2" charset="2"/>
              <a:buChar char="ü"/>
            </a:pPr>
            <a:r>
              <a:rPr lang="fa-IR"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مقداری هم نیتروژن </a:t>
            </a:r>
          </a:p>
          <a:p>
            <a:pPr marL="457200" indent="-457200" algn="r" rtl="1">
              <a:buFont typeface="Wingdings" pitchFamily="2" charset="2"/>
              <a:buChar char="ü"/>
            </a:pPr>
            <a:endParaRPr lang="fa-IR"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endParaRPr>
          </a:p>
          <a:p>
            <a:pPr marL="457200" indent="-457200" algn="just" rtl="1">
              <a:buFont typeface="Wingdings" pitchFamily="2" charset="2"/>
              <a:buChar char="v"/>
            </a:pPr>
            <a:r>
              <a:rPr lang="fa-IR" sz="3800" b="1" dirty="0" smtClean="0">
                <a:ln w="18415" cmpd="sng">
                  <a:noFill/>
                  <a:prstDash val="solid"/>
                </a:ln>
                <a:effectLst>
                  <a:outerShdw blurRad="63500" dir="3600000" algn="tl" rotWithShape="0">
                    <a:srgbClr val="000000">
                      <a:alpha val="70000"/>
                    </a:srgbClr>
                  </a:outerShdw>
                </a:effectLst>
                <a:cs typeface="B Kamran" pitchFamily="2" charset="-78"/>
              </a:rPr>
              <a:t>معرف های دی اکسید کربن </a:t>
            </a:r>
          </a:p>
          <a:p>
            <a:pPr marL="457200" indent="-457200" algn="just" rtl="1">
              <a:buFont typeface="Wingdings" pitchFamily="2" charset="2"/>
              <a:buChar char="ü"/>
            </a:pPr>
            <a:r>
              <a:rPr lang="fa-IR"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برم تیمول بلو آبی رنگ است در ترکیب با دی اکسید کربن زرد رنگ می شود.</a:t>
            </a:r>
          </a:p>
          <a:p>
            <a:pPr marL="457200" indent="-457200" algn="just" rtl="1">
              <a:buFont typeface="Wingdings" pitchFamily="2" charset="2"/>
              <a:buChar char="ü"/>
            </a:pPr>
            <a:r>
              <a:rPr lang="fa-IR"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آب آهک یا کلسیم کربنات بی رنگ است در ترکیب با دی اکسید کربن شیری رنگ می شود.</a:t>
            </a:r>
          </a:p>
          <a:p>
            <a:pPr algn="just" rtl="1"/>
            <a:endParaRPr lang="fa-IR" dirty="0">
              <a:ln w="18415" cmpd="sng">
                <a:noFill/>
                <a:prstDash val="solid"/>
              </a:ln>
              <a:solidFill>
                <a:srgbClr val="C00000"/>
              </a:solidFill>
              <a:effectLst>
                <a:outerShdw blurRad="63500" dir="3600000" algn="tl" rotWithShape="0">
                  <a:srgbClr val="000000">
                    <a:alpha val="70000"/>
                  </a:srgbClr>
                </a:outerShdw>
              </a:effectLst>
              <a:cs typeface="B Kamran" pitchFamily="2" charset="-7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2209800"/>
            <a:ext cx="2457450"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343356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anim calcmode="lin" valueType="num">
                                      <p:cBhvr>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1000"/>
                                        <p:tgtEl>
                                          <p:spTgt spid="10">
                                            <p:txEl>
                                              <p:pRg st="7" end="7"/>
                                            </p:txEl>
                                          </p:spTgt>
                                        </p:tgtEl>
                                      </p:cBhvr>
                                    </p:animEffect>
                                    <p:anim calcmode="lin" valueType="num">
                                      <p:cBhvr>
                                        <p:cTn id="57"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xEl>
                                              <p:pRg st="8" end="8"/>
                                            </p:txEl>
                                          </p:spTgt>
                                        </p:tgtEl>
                                        <p:attrNameLst>
                                          <p:attrName>style.visibility</p:attrName>
                                        </p:attrNameLst>
                                      </p:cBhvr>
                                      <p:to>
                                        <p:strVal val="visible"/>
                                      </p:to>
                                    </p:set>
                                    <p:animEffect transition="in" filter="fade">
                                      <p:cBhvr>
                                        <p:cTn id="63" dur="1000"/>
                                        <p:tgtEl>
                                          <p:spTgt spid="10">
                                            <p:txEl>
                                              <p:pRg st="8" end="8"/>
                                            </p:txEl>
                                          </p:spTgt>
                                        </p:tgtEl>
                                      </p:cBhvr>
                                    </p:animEffect>
                                    <p:anim calcmode="lin" valueType="num">
                                      <p:cBhvr>
                                        <p:cTn id="64"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xEl>
                                              <p:pRg st="10" end="10"/>
                                            </p:txEl>
                                          </p:spTgt>
                                        </p:tgtEl>
                                        <p:attrNameLst>
                                          <p:attrName>style.visibility</p:attrName>
                                        </p:attrNameLst>
                                      </p:cBhvr>
                                      <p:to>
                                        <p:strVal val="visible"/>
                                      </p:to>
                                    </p:set>
                                    <p:animEffect transition="in" filter="fade">
                                      <p:cBhvr>
                                        <p:cTn id="70" dur="1000"/>
                                        <p:tgtEl>
                                          <p:spTgt spid="10">
                                            <p:txEl>
                                              <p:pRg st="10" end="10"/>
                                            </p:txEl>
                                          </p:spTgt>
                                        </p:tgtEl>
                                      </p:cBhvr>
                                    </p:animEffect>
                                    <p:anim calcmode="lin" valueType="num">
                                      <p:cBhvr>
                                        <p:cTn id="71"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0">
                                            <p:txEl>
                                              <p:pRg st="11" end="11"/>
                                            </p:txEl>
                                          </p:spTgt>
                                        </p:tgtEl>
                                        <p:attrNameLst>
                                          <p:attrName>style.visibility</p:attrName>
                                        </p:attrNameLst>
                                      </p:cBhvr>
                                      <p:to>
                                        <p:strVal val="visible"/>
                                      </p:to>
                                    </p:set>
                                    <p:animEffect transition="in" filter="fade">
                                      <p:cBhvr>
                                        <p:cTn id="77" dur="1000"/>
                                        <p:tgtEl>
                                          <p:spTgt spid="10">
                                            <p:txEl>
                                              <p:pRg st="11" end="11"/>
                                            </p:txEl>
                                          </p:spTgt>
                                        </p:tgtEl>
                                      </p:cBhvr>
                                    </p:animEffect>
                                    <p:anim calcmode="lin" valueType="num">
                                      <p:cBhvr>
                                        <p:cTn id="78" dur="1000" fill="hold"/>
                                        <p:tgtEl>
                                          <p:spTgt spid="10">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10">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0">
                                            <p:txEl>
                                              <p:pRg st="12" end="12"/>
                                            </p:txEl>
                                          </p:spTgt>
                                        </p:tgtEl>
                                        <p:attrNameLst>
                                          <p:attrName>style.visibility</p:attrName>
                                        </p:attrNameLst>
                                      </p:cBhvr>
                                      <p:to>
                                        <p:strVal val="visible"/>
                                      </p:to>
                                    </p:set>
                                    <p:animEffect transition="in" filter="fade">
                                      <p:cBhvr>
                                        <p:cTn id="84" dur="1000"/>
                                        <p:tgtEl>
                                          <p:spTgt spid="10">
                                            <p:txEl>
                                              <p:pRg st="12" end="12"/>
                                            </p:txEl>
                                          </p:spTgt>
                                        </p:tgtEl>
                                      </p:cBhvr>
                                    </p:animEffect>
                                    <p:anim calcmode="lin" valueType="num">
                                      <p:cBhvr>
                                        <p:cTn id="85" dur="1000" fill="hold"/>
                                        <p:tgtEl>
                                          <p:spTgt spid="10">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10">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p:cTn id="91" dur="1000" fill="hold"/>
                                        <p:tgtEl>
                                          <p:spTgt spid="2"/>
                                        </p:tgtEl>
                                        <p:attrNameLst>
                                          <p:attrName>ppt_w</p:attrName>
                                        </p:attrNameLst>
                                      </p:cBhvr>
                                      <p:tavLst>
                                        <p:tav tm="0">
                                          <p:val>
                                            <p:fltVal val="0"/>
                                          </p:val>
                                        </p:tav>
                                        <p:tav tm="100000">
                                          <p:val>
                                            <p:strVal val="#ppt_w"/>
                                          </p:val>
                                        </p:tav>
                                      </p:tavLst>
                                    </p:anim>
                                    <p:anim calcmode="lin" valueType="num">
                                      <p:cBhvr>
                                        <p:cTn id="92" dur="1000" fill="hold"/>
                                        <p:tgtEl>
                                          <p:spTgt spid="2"/>
                                        </p:tgtEl>
                                        <p:attrNameLst>
                                          <p:attrName>ppt_h</p:attrName>
                                        </p:attrNameLst>
                                      </p:cBhvr>
                                      <p:tavLst>
                                        <p:tav tm="0">
                                          <p:val>
                                            <p:fltVal val="0"/>
                                          </p:val>
                                        </p:tav>
                                        <p:tav tm="100000">
                                          <p:val>
                                            <p:strVal val="#ppt_h"/>
                                          </p:val>
                                        </p:tav>
                                      </p:tavLst>
                                    </p:anim>
                                    <p:anim calcmode="lin" valueType="num">
                                      <p:cBhvr>
                                        <p:cTn id="93" dur="1000" fill="hold"/>
                                        <p:tgtEl>
                                          <p:spTgt spid="2"/>
                                        </p:tgtEl>
                                        <p:attrNameLst>
                                          <p:attrName>style.rotation</p:attrName>
                                        </p:attrNameLst>
                                      </p:cBhvr>
                                      <p:tavLst>
                                        <p:tav tm="0">
                                          <p:val>
                                            <p:fltVal val="90"/>
                                          </p:val>
                                        </p:tav>
                                        <p:tav tm="100000">
                                          <p:val>
                                            <p:fltVal val="0"/>
                                          </p:val>
                                        </p:tav>
                                      </p:tavLst>
                                    </p:anim>
                                    <p:animEffect transition="in" filter="fade">
                                      <p:cBhvr>
                                        <p:cTn id="9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بخش های عملکردی دستگاه تنفس</a:t>
            </a:r>
          </a:p>
        </p:txBody>
      </p:sp>
      <p:sp>
        <p:nvSpPr>
          <p:cNvPr id="10" name="Subtitle 2"/>
          <p:cNvSpPr>
            <a:spLocks noGrp="1"/>
          </p:cNvSpPr>
          <p:nvPr>
            <p:ph type="subTitle" idx="1"/>
          </p:nvPr>
        </p:nvSpPr>
        <p:spPr>
          <a:xfrm>
            <a:off x="4038600" y="1924050"/>
            <a:ext cx="4876800" cy="4038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fontScale="92500" lnSpcReduction="20000"/>
          </a:bodyPr>
          <a:lstStyle/>
          <a:p>
            <a:pPr marL="457200" indent="-457200" algn="r" rtl="1">
              <a:buFont typeface="Wingdings" pitchFamily="2" charset="2"/>
              <a:buChar char="v"/>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قسمت های عملکردی دستگاه تنفس </a:t>
            </a:r>
          </a:p>
          <a:p>
            <a:pPr marL="514350" indent="-514350" algn="r" rtl="1">
              <a:buAutoNum type="arabicPeriod"/>
            </a:pPr>
            <a:r>
              <a:rPr lang="fa-IR"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بخش هادی </a:t>
            </a:r>
          </a:p>
          <a:p>
            <a:pPr algn="r"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از بینی شروع شده و تا نایژک های انتهایی ادامه دارد.</a:t>
            </a:r>
          </a:p>
          <a:p>
            <a:pPr algn="r"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2. </a:t>
            </a:r>
            <a:r>
              <a:rPr lang="fa-IR"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بخش مبادله ای </a:t>
            </a:r>
          </a:p>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از حبابک های تبادلی و نایژک مبادله ای تشکیل شده است. </a:t>
            </a:r>
            <a:r>
              <a:rPr lang="fa-IR"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ک</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ه وظیفه تبادل گاز ها بین خون و هوا را بر عهده دارد. </a:t>
            </a:r>
          </a:p>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endParaRPr lang="fa-IR" b="1" dirty="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93" y="1726324"/>
            <a:ext cx="3343275" cy="4400550"/>
          </a:xfrm>
          <a:prstGeom prst="rect">
            <a:avLst/>
          </a:prstGeom>
          <a:solidFill>
            <a:schemeClr val="bg1">
              <a:lumMod val="95000"/>
            </a:scheme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343356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وظایف بخش هادی </a:t>
            </a:r>
          </a:p>
        </p:txBody>
      </p:sp>
      <p:sp>
        <p:nvSpPr>
          <p:cNvPr id="10" name="Subtitle 2"/>
          <p:cNvSpPr>
            <a:spLocks noGrp="1"/>
          </p:cNvSpPr>
          <p:nvPr>
            <p:ph type="subTitle" idx="1"/>
          </p:nvPr>
        </p:nvSpPr>
        <p:spPr>
          <a:xfrm>
            <a:off x="642937" y="1752600"/>
            <a:ext cx="8272463" cy="4038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algn="r"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از ابتدای بینی تا نایژک های انتهایی</a:t>
            </a:r>
            <a:r>
              <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بخش هادی را تشکیل می دهند.</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بخش هادی از مجاری تنفسی تشکیل شده است که 1-هوارا وارد شش کرده و پس از تبادل آن را خارج می کنند.</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2-هم چنین ساختار این مجاری به گونه است که در طی مسیر آن را از ناخالصی ها و میکروب ها پاک سازی می کنند.</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3-وظیفه دیگر بخش هادی مرطوب و گرم کردن هوای دمی است تا آماده تبادل شود.</a:t>
            </a:r>
          </a:p>
          <a:p>
            <a:pPr algn="just"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298023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بخش هادی(بینی) </a:t>
            </a:r>
          </a:p>
        </p:txBody>
      </p:sp>
      <p:sp>
        <p:nvSpPr>
          <p:cNvPr id="10" name="Subtitle 2"/>
          <p:cNvSpPr>
            <a:spLocks noGrp="1"/>
          </p:cNvSpPr>
          <p:nvPr>
            <p:ph type="subTitle" idx="1"/>
          </p:nvPr>
        </p:nvSpPr>
        <p:spPr>
          <a:xfrm>
            <a:off x="642937" y="1752600"/>
            <a:ext cx="8272463" cy="4038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lnSpcReduction="10000"/>
          </a:bodyPr>
          <a:lstStyle/>
          <a:p>
            <a:pPr algn="r"/>
            <a:r>
              <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بخش هادی دستگاه تنفس،مخاط مژک دار تنها در ابتدای مسیر ورود هوا در بینی وجود نداردو در سایر بخش های بخش هادی وجوددارد( البته در دهان نیز مخاط مژک دار وجود ندارد.)</a:t>
            </a:r>
          </a:p>
          <a:p>
            <a:pPr algn="r"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ابتدای بخش هادی از پوست تشکیل شده است که دارای مو های ریزی برای گیر انداختن ذرات ناخالصی است. </a:t>
            </a:r>
          </a:p>
          <a:p>
            <a:pPr algn="r"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a:t>
            </a:r>
            <a:r>
              <a:rPr lang="fa-IR" sz="28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ابتدای بینی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شبکه ای وسیع از رگ ها وجود داردکه این شبکه بسیار سطحی است که موجب گرم شدن هوای دمی می شود. به همین دلیل مستعد خونریزی نیز است.</a:t>
            </a:r>
          </a:p>
          <a:p>
            <a:pPr algn="r"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پس از آن مخاط مژک دار شروع می شود که قادر است ماده مخاطی ترشح کند.</a:t>
            </a:r>
          </a:p>
          <a:p>
            <a:pPr algn="r"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ماده مخاطی ضد میکروب بوده و میکروب ها را به دام می اندازد.</a:t>
            </a:r>
          </a:p>
          <a:p>
            <a:pPr algn="r" rtl="1"/>
            <a:endPar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algn="just"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4076747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ipe(down)">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بخش هادی(بینی) </a:t>
            </a:r>
          </a:p>
        </p:txBody>
      </p:sp>
      <p:sp>
        <p:nvSpPr>
          <p:cNvPr id="10" name="Subtitle 2"/>
          <p:cNvSpPr>
            <a:spLocks noGrp="1"/>
          </p:cNvSpPr>
          <p:nvPr>
            <p:ph type="subTitle" idx="1"/>
          </p:nvPr>
        </p:nvSpPr>
        <p:spPr>
          <a:xfrm>
            <a:off x="4343400" y="1752600"/>
            <a:ext cx="4572000" cy="4038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lnSpcReduction="10000"/>
          </a:bodyPr>
          <a:lstStyle/>
          <a:p>
            <a:pPr marL="457200" indent="-457200" algn="r" rtl="1">
              <a:buFont typeface="Arial" pitchFamily="34" charset="0"/>
              <a:buChar char="•"/>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با زنش های این سلول های مژکدار ماده مخاطی به صورت خلط به بالا رانده می شود که در نهایت بلعیده شده و یا دفع می شود.</a:t>
            </a:r>
          </a:p>
          <a:p>
            <a:pPr marL="457200" indent="-457200" algn="r" rtl="1">
              <a:buFont typeface="Arial" pitchFamily="34" charset="0"/>
              <a:buChar char="•"/>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وظیفه دی</a:t>
            </a:r>
            <a:r>
              <a:rPr lang="fa-IR"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گ</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ر ترشحات مخاطی مرطوب کردن هوای دمی است. چون گاز ها برای تبادل با خون باید به صورت محلول در آیند.</a:t>
            </a:r>
          </a:p>
          <a:p>
            <a:pPr algn="r" rtl="1"/>
            <a:endPar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algn="just"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109952"/>
            <a:ext cx="38862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2059003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بخش هادی (گلو و حنجره) </a:t>
            </a:r>
          </a:p>
        </p:txBody>
      </p:sp>
      <p:sp>
        <p:nvSpPr>
          <p:cNvPr id="10" name="Subtitle 2"/>
          <p:cNvSpPr>
            <a:spLocks noGrp="1"/>
          </p:cNvSpPr>
          <p:nvPr>
            <p:ph type="subTitle" idx="1"/>
          </p:nvPr>
        </p:nvSpPr>
        <p:spPr>
          <a:xfrm>
            <a:off x="642937" y="1752600"/>
            <a:ext cx="8272463" cy="4038600"/>
          </a:xfrm>
          <a:solidFill>
            <a:schemeClr val="bg1">
              <a:lumMod val="95000"/>
            </a:schemeClr>
          </a:solidFill>
        </p:spPr>
        <p:txBody>
          <a:bodyPr anchor="t">
            <a:normAutofit fontScale="92500"/>
          </a:bodyPr>
          <a:lstStyle/>
          <a:p>
            <a:pPr algn="r" rtl="1"/>
            <a:r>
              <a:rPr lang="fa-IR" sz="2800" b="1" dirty="0" smtClean="0">
                <a:ln w="18415" cmpd="sng">
                  <a:noFill/>
                  <a:prstDash val="solid"/>
                </a:ln>
                <a:effectLst>
                  <a:outerShdw blurRad="63500" dir="3600000" algn="tl" rotWithShape="0">
                    <a:srgbClr val="000000">
                      <a:alpha val="70000"/>
                    </a:srgbClr>
                  </a:outerShdw>
                </a:effectLst>
                <a:cs typeface="B Kamran" pitchFamily="2" charset="-78"/>
              </a:rPr>
              <a:t>هوا پس از عبور از بینی و دهان یا هردو  به گلو می رسد .</a:t>
            </a:r>
          </a:p>
          <a:p>
            <a:pPr algn="r" rtl="1"/>
            <a:r>
              <a:rPr lang="en-US" sz="28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 </a:t>
            </a:r>
            <a:r>
              <a:rPr lang="fa-IR" sz="28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گلو </a:t>
            </a:r>
            <a:r>
              <a:rPr lang="fa-IR" sz="2800" b="1" dirty="0" smtClean="0">
                <a:ln w="18415" cmpd="sng">
                  <a:noFill/>
                  <a:prstDash val="solid"/>
                </a:ln>
                <a:effectLst>
                  <a:outerShdw blurRad="63500" dir="3600000" algn="tl" rotWithShape="0">
                    <a:srgbClr val="000000">
                      <a:alpha val="70000"/>
                    </a:srgbClr>
                  </a:outerShdw>
                </a:effectLst>
                <a:cs typeface="B Kamran" pitchFamily="2" charset="-78"/>
              </a:rPr>
              <a:t>درگاهی ماهیچه ای است که به یک دوراهی ختم می شود.</a:t>
            </a:r>
          </a:p>
          <a:p>
            <a:pPr algn="r"/>
            <a:r>
              <a:rPr lang="fa-IR" sz="2800" b="1" dirty="0" smtClean="0">
                <a:ln w="18415" cmpd="sng">
                  <a:noFill/>
                  <a:prstDash val="solid"/>
                </a:ln>
                <a:effectLst>
                  <a:outerShdw blurRad="63500" dir="3600000" algn="tl" rotWithShape="0">
                    <a:srgbClr val="000000">
                      <a:alpha val="70000"/>
                    </a:srgbClr>
                  </a:outerShdw>
                </a:effectLst>
                <a:cs typeface="B Kamran" pitchFamily="2" charset="-78"/>
              </a:rPr>
              <a:t>در این دوراهی در جلو نای حنجره قرار دارد و مری در پشت قرار دارد</a:t>
            </a:r>
            <a:r>
              <a:rPr lang="fa-IR" sz="2800" b="1" dirty="0">
                <a:ln w="18415" cmpd="sng">
                  <a:noFill/>
                  <a:prstDash val="solid"/>
                </a:ln>
                <a:effectLst>
                  <a:outerShdw blurRad="63500" dir="3600000" algn="tl" rotWithShape="0">
                    <a:srgbClr val="000000">
                      <a:alpha val="70000"/>
                    </a:srgbClr>
                  </a:outerShdw>
                </a:effectLst>
                <a:cs typeface="B Kamran" pitchFamily="2" charset="-78"/>
              </a:rPr>
              <a:t>. </a:t>
            </a:r>
            <a:endParaRPr lang="fa-IR" sz="2800" b="1" dirty="0" smtClean="0">
              <a:ln w="18415" cmpd="sng">
                <a:noFill/>
                <a:prstDash val="solid"/>
              </a:ln>
              <a:effectLst>
                <a:outerShdw blurRad="63500" dir="3600000" algn="tl" rotWithShape="0">
                  <a:srgbClr val="000000">
                    <a:alpha val="70000"/>
                  </a:srgbClr>
                </a:outerShdw>
              </a:effectLst>
              <a:cs typeface="B Kamran" pitchFamily="2" charset="-78"/>
            </a:endParaRPr>
          </a:p>
          <a:p>
            <a:pPr algn="r"/>
            <a:r>
              <a:rPr lang="fa-IR" sz="2800" b="1" dirty="0" smtClean="0">
                <a:ln w="18415" cmpd="sng">
                  <a:noFill/>
                  <a:prstDash val="solid"/>
                </a:ln>
                <a:effectLst>
                  <a:outerShdw blurRad="63500" dir="3600000" algn="tl" rotWithShape="0">
                    <a:srgbClr val="000000">
                      <a:alpha val="70000"/>
                    </a:srgbClr>
                  </a:outerShdw>
                </a:effectLst>
                <a:cs typeface="B Kamran" pitchFamily="2" charset="-78"/>
              </a:rPr>
              <a:t>حنجره</a:t>
            </a:r>
            <a:r>
              <a:rPr lang="fa-IR" sz="2800" b="1" dirty="0">
                <a:ln w="18415" cmpd="sng">
                  <a:noFill/>
                  <a:prstDash val="solid"/>
                </a:ln>
                <a:effectLst>
                  <a:outerShdw blurRad="63500" dir="3600000" algn="tl" rotWithShape="0">
                    <a:srgbClr val="000000">
                      <a:alpha val="70000"/>
                    </a:srgbClr>
                  </a:outerShdw>
                </a:effectLst>
                <a:cs typeface="B Kamran" pitchFamily="2" charset="-78"/>
              </a:rPr>
              <a:t>:</a:t>
            </a:r>
          </a:p>
          <a:p>
            <a:pPr algn="r"/>
            <a:r>
              <a:rPr lang="fa-IR" sz="2800" b="1" dirty="0">
                <a:ln w="18415" cmpd="sng">
                  <a:noFill/>
                  <a:prstDash val="solid"/>
                </a:ln>
                <a:effectLst>
                  <a:outerShdw blurRad="63500" dir="3600000" algn="tl" rotWithShape="0">
                    <a:srgbClr val="000000">
                      <a:alpha val="70000"/>
                    </a:srgbClr>
                  </a:outerShdw>
                </a:effectLst>
                <a:cs typeface="B Kamran" pitchFamily="2" charset="-78"/>
              </a:rPr>
              <a:t>1- دیواره غضروفی حنجره به باز نگه داشتن مجرای تنفسی کمک می کند .</a:t>
            </a:r>
          </a:p>
          <a:p>
            <a:pPr algn="r"/>
            <a:r>
              <a:rPr lang="fa-IR" sz="2800" b="1" dirty="0">
                <a:ln w="18415" cmpd="sng">
                  <a:noFill/>
                  <a:prstDash val="solid"/>
                </a:ln>
                <a:effectLst>
                  <a:outerShdw blurRad="63500" dir="3600000" algn="tl" rotWithShape="0">
                    <a:srgbClr val="000000">
                      <a:alpha val="70000"/>
                    </a:srgbClr>
                  </a:outerShdw>
                </a:effectLst>
                <a:cs typeface="B Kamran" pitchFamily="2" charset="-78"/>
              </a:rPr>
              <a:t>2- با داشتن دریچه ای مانع ورود غذا و یا اجسام خارجی به نای می شود. </a:t>
            </a:r>
            <a:endParaRPr lang="fa-IR" sz="2800" b="1" dirty="0" smtClean="0">
              <a:ln w="18415" cmpd="sng">
                <a:noFill/>
                <a:prstDash val="solid"/>
              </a:ln>
              <a:effectLst>
                <a:outerShdw blurRad="63500" dir="3600000" algn="tl" rotWithShape="0">
                  <a:srgbClr val="000000">
                    <a:alpha val="70000"/>
                  </a:srgbClr>
                </a:outerShdw>
              </a:effectLst>
              <a:cs typeface="B Kamran" pitchFamily="2" charset="-78"/>
            </a:endParaRPr>
          </a:p>
          <a:p>
            <a:pPr algn="r" rtl="1"/>
            <a:r>
              <a:rPr lang="fa-IR" sz="2800" b="1" dirty="0" smtClean="0">
                <a:ln w="18415" cmpd="sng">
                  <a:noFill/>
                  <a:prstDash val="solid"/>
                </a:ln>
                <a:effectLst>
                  <a:outerShdw blurRad="63500" dir="3600000" algn="tl" rotWithShape="0">
                    <a:srgbClr val="000000">
                      <a:alpha val="70000"/>
                    </a:srgbClr>
                  </a:outerShdw>
                </a:effectLst>
                <a:cs typeface="B Kamran" pitchFamily="2" charset="-78"/>
              </a:rPr>
              <a:t>حنجره ورودی نای است که توسط دریچه ای به نام برچاکنای یا اپی گلوت محافظت می شود.</a:t>
            </a:r>
          </a:p>
          <a:p>
            <a:pPr algn="r" rtl="1"/>
            <a:r>
              <a:rPr lang="fa-IR" sz="2800" b="1" dirty="0" smtClean="0">
                <a:ln w="18415" cmpd="sng">
                  <a:noFill/>
                  <a:prstDash val="solid"/>
                </a:ln>
                <a:effectLst>
                  <a:outerShdw blurRad="63500" dir="3600000" algn="tl" rotWithShape="0">
                    <a:srgbClr val="000000">
                      <a:alpha val="70000"/>
                    </a:srgbClr>
                  </a:outerShdw>
                </a:effectLst>
                <a:cs typeface="B Kamran" pitchFamily="2" charset="-78"/>
              </a:rPr>
              <a:t> </a:t>
            </a:r>
            <a:endPar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algn="just"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64689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1000"/>
                                        <p:tgtEl>
                                          <p:spTgt spid="10">
                                            <p:txEl>
                                              <p:pRg st="5" end="5"/>
                                            </p:txEl>
                                          </p:spTgt>
                                        </p:tgtEl>
                                      </p:cBhvr>
                                    </p:animEffect>
                                    <p:anim calcmode="lin" valueType="num">
                                      <p:cBhvr>
                                        <p:cTn id="5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fade">
                                      <p:cBhvr>
                                        <p:cTn id="56" dur="1000"/>
                                        <p:tgtEl>
                                          <p:spTgt spid="10">
                                            <p:txEl>
                                              <p:pRg st="6" end="6"/>
                                            </p:txEl>
                                          </p:spTgt>
                                        </p:tgtEl>
                                      </p:cBhvr>
                                    </p:animEffect>
                                    <p:anim calcmode="lin" valueType="num">
                                      <p:cBhvr>
                                        <p:cTn id="5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xEl>
                                              <p:pRg st="7" end="7"/>
                                            </p:txEl>
                                          </p:spTgt>
                                        </p:tgtEl>
                                        <p:attrNameLst>
                                          <p:attrName>style.visibility</p:attrName>
                                        </p:attrNameLst>
                                      </p:cBhvr>
                                      <p:to>
                                        <p:strVal val="visible"/>
                                      </p:to>
                                    </p:set>
                                    <p:animEffect transition="in" filter="fade">
                                      <p:cBhvr>
                                        <p:cTn id="63" dur="1000"/>
                                        <p:tgtEl>
                                          <p:spTgt spid="10">
                                            <p:txEl>
                                              <p:pRg st="7" end="7"/>
                                            </p:txEl>
                                          </p:spTgt>
                                        </p:tgtEl>
                                      </p:cBhvr>
                                    </p:animEffect>
                                    <p:anim calcmode="lin" valueType="num">
                                      <p:cBhvr>
                                        <p:cTn id="64"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بخش هادی (نا ی) </a:t>
            </a:r>
          </a:p>
        </p:txBody>
      </p:sp>
      <p:sp>
        <p:nvSpPr>
          <p:cNvPr id="10" name="Subtitle 2"/>
          <p:cNvSpPr>
            <a:spLocks noGrp="1"/>
          </p:cNvSpPr>
          <p:nvPr>
            <p:ph type="subTitle" idx="1"/>
          </p:nvPr>
        </p:nvSpPr>
        <p:spPr>
          <a:xfrm>
            <a:off x="642937" y="1752600"/>
            <a:ext cx="8272463" cy="4038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fontScale="92500" lnSpcReduction="10000"/>
          </a:bodyPr>
          <a:lstStyle/>
          <a:p>
            <a:pPr algn="r"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ساختار نای دارای 4 لایه است که از داخل به خارج شامل :</a:t>
            </a:r>
          </a:p>
          <a:p>
            <a:pPr marL="514350" indent="-514350" algn="r" rtl="1">
              <a:buAutoNum type="arabicPeriod"/>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مخاط :با سلول های پوششی استوانه ای مژک دار، سلول های ترشح کننده ی ماده ی مخاطی وجوددارد.</a:t>
            </a:r>
          </a:p>
          <a:p>
            <a:pPr marL="514350" indent="-514350" algn="r" rtl="1">
              <a:buAutoNum type="arabicPeriod"/>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زیر مخاط( پیوندی سست): با رگ ها و اعصاب فراوان،تعدادی غده های ترشح کننده مخاط</a:t>
            </a:r>
          </a:p>
          <a:p>
            <a:pPr marL="514350" indent="-514350" algn="r">
              <a:buAutoNum type="arabicPeriod"/>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غضروف و ماهیچه: ضخیم </a:t>
            </a:r>
            <a:r>
              <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ترین لایه، غضروف های نای </a:t>
            </a:r>
            <a:r>
              <a:rPr lang="en-US"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C </a:t>
            </a:r>
            <a:r>
              <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شکل هستند که دهانه آن به سمت جلو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است( در ایجاد استحکام دیواره نقش دارد)  و در قسمت پشتی نای، درمحل اتصال نای و مری ، ماهیچه وجود دارد </a:t>
            </a:r>
            <a:r>
              <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و این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قابلیت انعطاف پذیری </a:t>
            </a:r>
            <a:r>
              <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موجب تسهیل بلع و عبور راحت تر غذا از مری می شود.</a:t>
            </a:r>
            <a:endPar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marL="514350" indent="-514350" algn="r" rtl="1">
              <a:buAutoNum type="arabicPeriod"/>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لایه پیوندی:بافت پیوندی دارد.</a:t>
            </a:r>
          </a:p>
          <a:p>
            <a:pPr marL="514350" indent="-514350" algn="r" rtl="1">
              <a:buAutoNum type="arabicPeriod"/>
            </a:pPr>
            <a:endParaRPr lang="fa-IR" sz="3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algn="just"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4045660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a:xfrm>
            <a:off x="1371600" y="3886200"/>
            <a:ext cx="6477000" cy="2362200"/>
          </a:xfrm>
        </p:spPr>
        <p:txBody>
          <a:bodyPr/>
          <a:lstStyle/>
          <a:p>
            <a:pPr algn="r"/>
            <a:r>
              <a:rPr lang="fa-IR" sz="2400" b="1" dirty="0" smtClean="0">
                <a:effectLst>
                  <a:outerShdw blurRad="38100" dist="38100" dir="2700000" algn="tl">
                    <a:srgbClr val="000000">
                      <a:alpha val="43137"/>
                    </a:srgbClr>
                  </a:outerShdw>
                </a:effectLst>
                <a:cs typeface="B Kamran" panose="020B0604020202020204" charset="-78"/>
              </a:rPr>
              <a:t>ابعاد مجرای نای از مجرای مری بزرگتر است.</a:t>
            </a:r>
          </a:p>
          <a:p>
            <a:pPr algn="r"/>
            <a:r>
              <a:rPr lang="fa-IR" sz="2400" b="1" dirty="0" smtClean="0">
                <a:effectLst>
                  <a:outerShdw blurRad="38100" dist="38100" dir="2700000" algn="tl">
                    <a:srgbClr val="000000">
                      <a:alpha val="43137"/>
                    </a:srgbClr>
                  </a:outerShdw>
                </a:effectLst>
                <a:cs typeface="B Kamran" panose="020B0604020202020204" charset="-78"/>
              </a:rPr>
              <a:t>لایه پیوندی نای و مری پیوسته بوده وبه هم متصل هستند</a:t>
            </a:r>
          </a:p>
          <a:p>
            <a:pPr algn="r"/>
            <a:r>
              <a:rPr lang="fa-IR" sz="2400" b="1" dirty="0" smtClean="0">
                <a:effectLst>
                  <a:outerShdw blurRad="38100" dist="38100" dir="2700000" algn="tl">
                    <a:srgbClr val="000000">
                      <a:alpha val="43137"/>
                    </a:srgbClr>
                  </a:outerShdw>
                </a:effectLst>
                <a:cs typeface="B Kamran" panose="020B0604020202020204" charset="-78"/>
              </a:rPr>
              <a:t>لایه ماهیچه ای مری به صورت استوانه ای کامل دور تا دورمری را در بر گرفته است در حالیکه لایه ماهیچه ای نای به صورت یک صفحه وبه سمت مری قرار دارد.</a:t>
            </a:r>
            <a:endParaRPr lang="en-US" sz="2400" b="1" dirty="0">
              <a:effectLst>
                <a:outerShdw blurRad="38100" dist="38100" dir="2700000" algn="tl">
                  <a:srgbClr val="000000">
                    <a:alpha val="43137"/>
                  </a:srgbClr>
                </a:outerShdw>
              </a:effectLst>
              <a:cs typeface="B Kamran" panose="020B0604020202020204" charset="-78"/>
            </a:endParaRPr>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82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775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بخش هادی (نا ی) </a:t>
            </a:r>
          </a:p>
        </p:txBody>
      </p:sp>
      <p:sp>
        <p:nvSpPr>
          <p:cNvPr id="10" name="Subtitle 2"/>
          <p:cNvSpPr>
            <a:spLocks noGrp="1"/>
          </p:cNvSpPr>
          <p:nvPr>
            <p:ph type="subTitle" idx="1"/>
          </p:nvPr>
        </p:nvSpPr>
        <p:spPr>
          <a:xfrm>
            <a:off x="642937" y="1752600"/>
            <a:ext cx="8272463" cy="4038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algn="just" rtl="1"/>
            <a:r>
              <a:rPr lang="fa-IR" sz="24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نای</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نیز به نوبه خود به دو شاخه اصلی به نام نایژه های اصلی تقسیم می شود.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هر </a:t>
            </a:r>
            <a:r>
              <a:rPr lang="fa-IR" sz="24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نایژه اصلی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وارد یک شش می شود.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داخل شش ها نایژه ها به انشعابات بیشتر تقسیم می شوند.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به تدریج که از نای به انشعابات کوچکتر می رویم از میزان غضروف کاسته می شود.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انشعاباتی که فاقد غضروف هستند</a:t>
            </a:r>
            <a:r>
              <a:rPr lang="fa-IR" sz="24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 نایژک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نامیده می شود. </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نایژک ها به دلیل نداشتن غضروف قابلیت انعطاف بیشتری نسبت به نای دارند و برای کنترل ورود وخروج هوا مناسب هستند.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نای در عین استحکام دارای قابلیت انعطاف است (به دلیل داشتن ماهیچه) و این قابلیت در نایژک ها بیشتر است.</a:t>
            </a:r>
            <a:endParaRPr lang="fa-IR" sz="24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3802195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1000"/>
                                        <p:tgtEl>
                                          <p:spTgt spid="10">
                                            <p:txEl>
                                              <p:pRg st="5" end="5"/>
                                            </p:txEl>
                                          </p:spTgt>
                                        </p:tgtEl>
                                      </p:cBhvr>
                                    </p:animEffect>
                                    <p:anim calcmode="lin" valueType="num">
                                      <p:cBhvr>
                                        <p:cTn id="5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fade">
                                      <p:cBhvr>
                                        <p:cTn id="56" dur="1000"/>
                                        <p:tgtEl>
                                          <p:spTgt spid="10">
                                            <p:txEl>
                                              <p:pRg st="6" end="6"/>
                                            </p:txEl>
                                          </p:spTgt>
                                        </p:tgtEl>
                                      </p:cBhvr>
                                    </p:animEffect>
                                    <p:anim calcmode="lin" valueType="num">
                                      <p:cBhvr>
                                        <p:cTn id="5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525963"/>
          </a:xfrm>
          <a:solidFill>
            <a:schemeClr val="bg1">
              <a:lumMod val="95000"/>
            </a:schemeClr>
          </a:solidFill>
        </p:spPr>
        <p:txBody>
          <a:bodyPr/>
          <a:lstStyle/>
          <a:p>
            <a:pPr marL="0" indent="0">
              <a:buNone/>
            </a:pPr>
            <a:r>
              <a:rPr lang="fa-IR" sz="2800" b="1" dirty="0" smtClean="0">
                <a:effectLst>
                  <a:outerShdw blurRad="38100" dist="38100" dir="2700000" algn="tl">
                    <a:srgbClr val="000000">
                      <a:alpha val="43137"/>
                    </a:srgbClr>
                  </a:outerShdw>
                </a:effectLst>
                <a:cs typeface="B Kamran" panose="020B0604020202020204" charset="-78"/>
              </a:rPr>
              <a:t>مجرای نای بر خلاف مری همیشه باز است؟</a:t>
            </a:r>
          </a:p>
          <a:p>
            <a:pPr marL="0" indent="0">
              <a:buNone/>
            </a:pPr>
            <a:r>
              <a:rPr lang="fa-IR" sz="2800" b="1" dirty="0" smtClean="0">
                <a:cs typeface="B Kamran" panose="020B0604020202020204" charset="-78"/>
              </a:rPr>
              <a:t>چون حلقه های غضروفی که شبیه نعل اسب یا حرف </a:t>
            </a:r>
            <a:r>
              <a:rPr lang="en-US" sz="2800" b="1" dirty="0" smtClean="0">
                <a:cs typeface="B Kamran" panose="020B0604020202020204" charset="-78"/>
              </a:rPr>
              <a:t>C</a:t>
            </a:r>
            <a:r>
              <a:rPr lang="fa-IR" sz="2800" b="1" dirty="0" smtClean="0">
                <a:cs typeface="B Kamran" panose="020B0604020202020204" charset="-78"/>
              </a:rPr>
              <a:t>هستند، نای را می سازند.</a:t>
            </a:r>
          </a:p>
          <a:p>
            <a:pPr marL="0" indent="0">
              <a:buNone/>
            </a:pPr>
            <a:r>
              <a:rPr lang="fa-IR" sz="2800" b="1" dirty="0" smtClean="0">
                <a:effectLst>
                  <a:outerShdw blurRad="38100" dist="38100" dir="2700000" algn="tl">
                    <a:srgbClr val="000000">
                      <a:alpha val="43137"/>
                    </a:srgbClr>
                  </a:outerShdw>
                </a:effectLst>
                <a:cs typeface="B Kamran" panose="020B0604020202020204" charset="-78"/>
              </a:rPr>
              <a:t>میزان تراکم غضروف :</a:t>
            </a:r>
          </a:p>
          <a:p>
            <a:pPr marL="0" indent="0">
              <a:buNone/>
            </a:pPr>
            <a:r>
              <a:rPr lang="fa-IR" sz="2800" b="1" dirty="0" smtClean="0">
                <a:cs typeface="B Kamran" panose="020B0604020202020204" charset="-78"/>
              </a:rPr>
              <a:t>دونایژه ی اصلی   &gt;    یک نای              &gt;   نایژ ه های باریک    &gt;      نایژک</a:t>
            </a:r>
          </a:p>
          <a:p>
            <a:pPr marL="0" indent="0">
              <a:buNone/>
            </a:pPr>
            <a:r>
              <a:rPr lang="fa-IR" sz="2800" b="1" dirty="0" smtClean="0">
                <a:cs typeface="B Kamran" panose="020B0604020202020204" charset="-78"/>
              </a:rPr>
              <a:t>دایره ای و کامل        غضروف نعل اسبی      غضروف قطعه قطعه      فاقد غضروف</a:t>
            </a:r>
          </a:p>
          <a:p>
            <a:pPr marL="0" indent="0">
              <a:buNone/>
            </a:pPr>
            <a:r>
              <a:rPr lang="fa-IR" sz="2800" b="1" dirty="0" smtClean="0">
                <a:effectLst>
                  <a:outerShdw blurRad="38100" dist="38100" dir="2700000" algn="tl">
                    <a:srgbClr val="000000">
                      <a:alpha val="43137"/>
                    </a:srgbClr>
                  </a:outerShdw>
                </a:effectLst>
                <a:cs typeface="B Kamran" panose="020B0604020202020204" charset="-78"/>
              </a:rPr>
              <a:t>میزان تراکم ماهیچه:</a:t>
            </a:r>
          </a:p>
          <a:p>
            <a:pPr marL="0" indent="0">
              <a:buNone/>
            </a:pPr>
            <a:r>
              <a:rPr lang="fa-IR" sz="2800" b="1" dirty="0" smtClean="0">
                <a:effectLst>
                  <a:outerShdw blurRad="38100" dist="38100" dir="2700000" algn="tl">
                    <a:srgbClr val="000000">
                      <a:alpha val="43137"/>
                    </a:srgbClr>
                  </a:outerShdw>
                </a:effectLst>
                <a:cs typeface="B Kamran" panose="020B0604020202020204" charset="-78"/>
              </a:rPr>
              <a:t>نایژک&gt;  نایژه های باریک &gt; نای &gt;  نایژه اصلی</a:t>
            </a:r>
          </a:p>
          <a:p>
            <a:pPr marL="0" indent="0">
              <a:buNone/>
            </a:pPr>
            <a:r>
              <a:rPr lang="fa-IR" sz="2800" b="1" dirty="0" smtClean="0">
                <a:effectLst>
                  <a:outerShdw blurRad="38100" dist="38100" dir="2700000" algn="tl">
                    <a:srgbClr val="000000">
                      <a:alpha val="43137"/>
                    </a:srgbClr>
                  </a:outerShdw>
                </a:effectLst>
                <a:cs typeface="B Kamran" panose="020B0604020202020204" charset="-78"/>
              </a:rPr>
              <a:t>بیشترین استحکام مربوط به نایژه های اصلی است چون غضروف کامل در ابتدای آن ها دیده می شود.</a:t>
            </a:r>
            <a:endParaRPr lang="en-US" sz="2800" b="1" dirty="0">
              <a:effectLst>
                <a:outerShdw blurRad="38100" dist="38100" dir="2700000" algn="tl">
                  <a:srgbClr val="000000">
                    <a:alpha val="43137"/>
                  </a:srgbClr>
                </a:outerShdw>
              </a:effectLst>
              <a:cs typeface="B Kamran" panose="020B0604020202020204" charset="-78"/>
            </a:endParaRPr>
          </a:p>
        </p:txBody>
      </p:sp>
      <p:sp>
        <p:nvSpPr>
          <p:cNvPr id="4" name="Down Arrow 3"/>
          <p:cNvSpPr/>
          <p:nvPr/>
        </p:nvSpPr>
        <p:spPr>
          <a:xfrm>
            <a:off x="7772400" y="36576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172200" y="36576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429000" y="36576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219200" y="36576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865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81000"/>
            <a:ext cx="6858000" cy="761999"/>
          </a:xfrm>
          <a:solidFill>
            <a:srgbClr val="FF0000"/>
          </a:solidFill>
        </p:spPr>
        <p:txBody>
          <a:bodyPr>
            <a:normAutofit fontScale="90000"/>
          </a:bodyPr>
          <a:lstStyle/>
          <a:p>
            <a:r>
              <a:rPr lang="fa-IR" sz="4800" dirty="0" smtClean="0">
                <a:solidFill>
                  <a:schemeClr val="bg1"/>
                </a:solidFill>
                <a:latin typeface="Plantagenet Cherokee" pitchFamily="18" charset="0"/>
                <a:cs typeface="B Roya" pitchFamily="2" charset="-78"/>
              </a:rPr>
              <a:t>تبادلات گازی</a:t>
            </a:r>
            <a:endParaRPr lang="en-US" sz="4800" dirty="0">
              <a:solidFill>
                <a:schemeClr val="bg1"/>
              </a:solidFill>
              <a:latin typeface="Plantagenet Cherokee" pitchFamily="18" charset="0"/>
              <a:cs typeface="B Roya" pitchFamily="2" charset="-78"/>
            </a:endParaRPr>
          </a:p>
        </p:txBody>
      </p:sp>
      <p:sp>
        <p:nvSpPr>
          <p:cNvPr id="6" name="Rectangle 5">
            <a:hlinkClick r:id="" action="ppaction://noaction"/>
          </p:cNvPr>
          <p:cNvSpPr/>
          <p:nvPr/>
        </p:nvSpPr>
        <p:spPr>
          <a:xfrm>
            <a:off x="1981200" y="1956377"/>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ساز و کار دستگاه تنفس</a:t>
            </a:r>
          </a:p>
        </p:txBody>
      </p:sp>
      <p:sp>
        <p:nvSpPr>
          <p:cNvPr id="7" name="Rectangle 6">
            <a:hlinkClick r:id="" action="ppaction://noaction"/>
          </p:cNvPr>
          <p:cNvSpPr/>
          <p:nvPr/>
        </p:nvSpPr>
        <p:spPr>
          <a:xfrm>
            <a:off x="1981200" y="3962400"/>
            <a:ext cx="4800600" cy="889577"/>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تنوع تنفس در جانداران </a:t>
            </a:r>
          </a:p>
        </p:txBody>
      </p:sp>
      <p:sp>
        <p:nvSpPr>
          <p:cNvPr id="8" name="Rectangle 7">
            <a:hlinkClick r:id="" action="ppaction://noaction"/>
          </p:cNvPr>
          <p:cNvSpPr/>
          <p:nvPr/>
        </p:nvSpPr>
        <p:spPr>
          <a:xfrm>
            <a:off x="1981200" y="2971800"/>
            <a:ext cx="4800600" cy="914400"/>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تهویه ششی </a:t>
            </a:r>
          </a:p>
        </p:txBody>
      </p:sp>
      <p:sp>
        <p:nvSpPr>
          <p:cNvPr id="11" name="TextBox 10"/>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txBox="1">
            <a:spLocks noChangeArrowheads="1"/>
          </p:cNvSpPr>
          <p:nvPr/>
        </p:nvSpPr>
        <p:spPr bwMode="auto">
          <a:xfrm>
            <a:off x="2286000" y="6400800"/>
            <a:ext cx="4800599" cy="438807"/>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r>
              <a:rPr lang="fa-IR" sz="2800" b="1"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1555196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بخش مبادله ای </a:t>
            </a:r>
          </a:p>
        </p:txBody>
      </p:sp>
      <p:sp>
        <p:nvSpPr>
          <p:cNvPr id="10" name="Subtitle 2"/>
          <p:cNvSpPr>
            <a:spLocks noGrp="1"/>
          </p:cNvSpPr>
          <p:nvPr>
            <p:ph type="subTitle" idx="1"/>
          </p:nvPr>
        </p:nvSpPr>
        <p:spPr>
          <a:xfrm>
            <a:off x="642937" y="1752600"/>
            <a:ext cx="8272463" cy="4038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lnSpcReduction="10000"/>
          </a:bodyPr>
          <a:lstStyle/>
          <a:p>
            <a:pPr algn="just" rtl="1"/>
            <a:r>
              <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rPr>
              <a:t>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بخش مبادله ای با حبابک ها مشخص می شود.</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آخرین نایژک که به حبابک های هوایی متصل می شود </a:t>
            </a:r>
            <a:r>
              <a:rPr lang="fa-IR" sz="28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نایژک مبادله ای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نامیده می شودکه  دارای حبابک ها به صورت جدا وتکی است.</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مخاط مژک دار در نایژک مبادله ای وجود دارد.</a:t>
            </a:r>
          </a:p>
          <a:p>
            <a:pPr algn="just"/>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نایژک های مبادله ای به یک ساختاری مانند خوشه انگور ختم می شوند که متشکل از چندین حبابک است به این ساختار کیسه حبابکی گفته می شود، حبابک فاقدمخاط </a:t>
            </a:r>
            <a:r>
              <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مژک  دارهستند . در داخل حبابک ها سلول هایی از سیستم ایمنی به نام ماکروفاژ یا بیگانه خوار وجود دارد که میکروب ها وذرات خارجی را می بلعد. ماکروفاژ ها توانایی حرکت دارند. و در سایر قسمت های بدن نیز وجود دارند.</a:t>
            </a:r>
            <a:endPar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algn="just"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298023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1929840"/>
              </p:ext>
            </p:extLst>
          </p:nvPr>
        </p:nvGraphicFramePr>
        <p:xfrm>
          <a:off x="457200" y="1600200"/>
          <a:ext cx="8229600" cy="3017520"/>
        </p:xfrm>
        <a:graphic>
          <a:graphicData uri="http://schemas.openxmlformats.org/drawingml/2006/table">
            <a:tbl>
              <a:tblPr firstRow="1" bandRow="1">
                <a:tableStyleId>{5C22544A-7EE6-4342-B048-85BDC9FD1C3A}</a:tableStyleId>
              </a:tblPr>
              <a:tblGrid>
                <a:gridCol w="3581400"/>
                <a:gridCol w="3276600"/>
                <a:gridCol w="1371600"/>
              </a:tblGrid>
              <a:tr h="370840">
                <a:tc>
                  <a:txBody>
                    <a:bodyPr/>
                    <a:lstStyle/>
                    <a:p>
                      <a:pPr algn="ctr"/>
                      <a:r>
                        <a:rPr lang="fa-IR" dirty="0" smtClean="0">
                          <a:solidFill>
                            <a:schemeClr val="tx1"/>
                          </a:solidFill>
                        </a:rPr>
                        <a:t>وظایف</a:t>
                      </a:r>
                    </a:p>
                    <a:p>
                      <a:pPr algn="ctr"/>
                      <a:endParaRPr lang="en-US"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fa-IR" dirty="0" smtClean="0">
                          <a:solidFill>
                            <a:schemeClr val="tx1"/>
                          </a:solidFill>
                        </a:rPr>
                        <a:t>نام انشعاب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fa-IR" dirty="0" smtClean="0">
                          <a:solidFill>
                            <a:schemeClr val="tx1"/>
                          </a:solidFill>
                        </a:rPr>
                        <a:t>بخش عملکردی</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pPr algn="ctr"/>
                      <a:r>
                        <a:rPr lang="fa-IR" dirty="0" smtClean="0"/>
                        <a:t>هدایت هوا به درون وبیرون دستگاه تنفس- پاک سازی هوا از میکروب ها ی بیماری زا و ذرات گرد وغبار- گرم و مرطوب کردن هوا</a:t>
                      </a:r>
                    </a:p>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a-IR" dirty="0" smtClean="0"/>
                        <a:t>بینی – حلق-حنجره- نای – نایژه اصلی </a:t>
                      </a:r>
                    </a:p>
                    <a:p>
                      <a:pPr algn="r"/>
                      <a:r>
                        <a:rPr lang="fa-IR" dirty="0" smtClean="0"/>
                        <a:t>– نایژک – نایژک انتهایی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a-IR" dirty="0" smtClean="0"/>
                        <a:t>بخش هادی</a:t>
                      </a:r>
                    </a:p>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fa-IR" dirty="0" smtClean="0"/>
                        <a:t>مبادله گازهای تنفسی و نابودی باکتریها و ذرات گرد وغبار</a:t>
                      </a:r>
                    </a:p>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a-IR" dirty="0" smtClean="0"/>
                        <a:t>نایژک مبادله ای – کیسه هوایی</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fa-IR" dirty="0" smtClean="0"/>
                        <a:t>بخش مبادله ای</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178345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بخش مبادله ای </a:t>
            </a:r>
          </a:p>
        </p:txBody>
      </p:sp>
      <p:sp>
        <p:nvSpPr>
          <p:cNvPr id="10" name="Subtitle 2"/>
          <p:cNvSpPr>
            <a:spLocks noGrp="1"/>
          </p:cNvSpPr>
          <p:nvPr>
            <p:ph type="subTitle" idx="1"/>
          </p:nvPr>
        </p:nvSpPr>
        <p:spPr>
          <a:xfrm>
            <a:off x="3733800" y="1752600"/>
            <a:ext cx="5181600" cy="42672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در کیسه حبابکی سیستم دفاعی دیگری برای مقابله با میکروب ها و اجسام خارجی وجود دارد. </a:t>
            </a:r>
          </a:p>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این سیستم آخرین خط دفاعی سیستم تنفسی است.</a:t>
            </a:r>
          </a:p>
          <a:p>
            <a:pPr marL="457200" indent="-457200" algn="just" rtl="1">
              <a:buFont typeface="Arial" pitchFamily="34" charset="0"/>
              <a:buChar char="•"/>
            </a:pPr>
            <a:endPar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algn="just"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3219450" cy="2543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922887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بخش مبادله ای </a:t>
            </a:r>
          </a:p>
        </p:txBody>
      </p:sp>
      <p:sp>
        <p:nvSpPr>
          <p:cNvPr id="10" name="Subtitle 2"/>
          <p:cNvSpPr>
            <a:spLocks noGrp="1"/>
          </p:cNvSpPr>
          <p:nvPr>
            <p:ph type="subTitle" idx="1"/>
          </p:nvPr>
        </p:nvSpPr>
        <p:spPr>
          <a:xfrm>
            <a:off x="3733800" y="1752600"/>
            <a:ext cx="5181600" cy="42672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fontScale="92500"/>
          </a:bodyPr>
          <a:lstStyle/>
          <a:p>
            <a:pPr marL="457200" indent="-457200" algn="just" rtl="1">
              <a:buFont typeface="Arial" pitchFamily="34" charset="0"/>
              <a:buChar char="•"/>
            </a:pPr>
            <a:r>
              <a:rPr lang="fa-IR" sz="3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در کیسه حبابکی سیستم دفاعی دیگری برای مقابله با میکروب ها و اجسام خارجی وجود دارد. </a:t>
            </a:r>
          </a:p>
          <a:p>
            <a:pPr marL="457200" indent="-457200" algn="just" rtl="1">
              <a:buFont typeface="Arial" pitchFamily="34" charset="0"/>
              <a:buChar char="•"/>
            </a:pPr>
            <a:r>
              <a:rPr lang="fa-IR" sz="3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این سیستم آخرین خط دفاعی سیستم تنفسی است.</a:t>
            </a:r>
          </a:p>
          <a:p>
            <a:pPr marL="457200" indent="-457200" algn="just" rtl="1">
              <a:buFont typeface="Arial" pitchFamily="34" charset="0"/>
              <a:buChar char="•"/>
            </a:pPr>
            <a:r>
              <a:rPr lang="fa-IR" sz="3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داخل حبابک ها سلول هایی از سیستم ایمنی به نام ماکروفاژ یا بیگانه خوار وجود دارد که میکروب ها وذرات خارجی را می بلعد. ماکروفاژ ها توانایی حرکت دارند. و در سایر قسمت های بدن نیز وجود دارند.</a:t>
            </a:r>
          </a:p>
          <a:p>
            <a:pPr marL="457200" indent="-457200" algn="just" rtl="1">
              <a:buFont typeface="Arial" pitchFamily="34" charset="0"/>
              <a:buChar char="•"/>
            </a:pPr>
            <a:endPar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algn="just"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38" y="2133600"/>
            <a:ext cx="2770838"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103747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barn(inVertical)">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بخش مبادله ای </a:t>
            </a:r>
          </a:p>
        </p:txBody>
      </p:sp>
      <p:sp>
        <p:nvSpPr>
          <p:cNvPr id="10" name="Subtitle 2"/>
          <p:cNvSpPr>
            <a:spLocks noGrp="1"/>
          </p:cNvSpPr>
          <p:nvPr>
            <p:ph type="subTitle" idx="1"/>
          </p:nvPr>
        </p:nvSpPr>
        <p:spPr>
          <a:xfrm>
            <a:off x="3733800" y="1752600"/>
            <a:ext cx="5181600" cy="42672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با ورود هوا  حبابک ها باید باز شوند تا هوا را در خود جای دهند.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سطح حبابک ها دارای آب بوده و به دلیل کشش سطحی مکن است به راحتی نتوانند باز شوند.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گروهی از سلول های حبابک ها برای مقابله با این کشش ماده ای به اسم عامل سطح فعال یا سورفاکتانت میسازند که کشش سطحی را کاهش می دهد.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از آنجایی که این ماده در اواخر دوران جنینی ساخته می شود وترشح آن تا پایان عمر ادامه دارد.لایه سورفاکتانت به طور مداوم جایگزین می شود. در نوزادانی که زودرس متولد می شوند ممکن است فاقد این ماده بوده و دچار مشکلات تنفسی شوند.</a:t>
            </a:r>
          </a:p>
          <a:p>
            <a:pPr marL="457200" indent="-457200" algn="just" rtl="1">
              <a:buFont typeface="Arial" pitchFamily="34" charset="0"/>
              <a:buChar char="•"/>
            </a:pPr>
            <a:endPar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algn="just"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3114675"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1666155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بخش مبادله ای </a:t>
            </a:r>
          </a:p>
        </p:txBody>
      </p:sp>
      <p:sp>
        <p:nvSpPr>
          <p:cNvPr id="10" name="Subtitle 2"/>
          <p:cNvSpPr>
            <a:spLocks noGrp="1"/>
          </p:cNvSpPr>
          <p:nvPr>
            <p:ph type="subTitle" idx="1"/>
          </p:nvPr>
        </p:nvSpPr>
        <p:spPr>
          <a:xfrm>
            <a:off x="4191000" y="1752600"/>
            <a:ext cx="4724400" cy="42672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lnSpcReduction="10000"/>
          </a:bodyPr>
          <a:lstStyle/>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اطراف حبابک ها مویرگ های خونی فراوانی برای مبادله گاز ها حضور دارند.</a:t>
            </a:r>
          </a:p>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گاز ها برای تبادل باید از دیواره مویرگ ها و حبابک ها عبور کنند. </a:t>
            </a:r>
          </a:p>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دیواره هردوی مویرگ ها و حبابک ها از بافت پوششی سنگفرشی یک لایه تش</a:t>
            </a:r>
            <a:r>
              <a:rPr lang="fa-IR"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ک</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یل شده است که در اغلب نقاط از غشای پایه مشترک استفاده می کنند تا تبادل راحت تر صورت کیرد.</a:t>
            </a:r>
          </a:p>
          <a:p>
            <a:pPr marL="457200" indent="-457200" algn="just" rtl="1">
              <a:buFont typeface="Arial" pitchFamily="34" charset="0"/>
              <a:buChar char="•"/>
            </a:pPr>
            <a:endPar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algn="just"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38400"/>
            <a:ext cx="3926391" cy="3187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462011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بخش مبادله ای </a:t>
            </a:r>
          </a:p>
        </p:txBody>
      </p:sp>
      <p:sp>
        <p:nvSpPr>
          <p:cNvPr id="10" name="Subtitle 2"/>
          <p:cNvSpPr>
            <a:spLocks noGrp="1"/>
          </p:cNvSpPr>
          <p:nvPr>
            <p:ph type="subTitle" idx="1"/>
          </p:nvPr>
        </p:nvSpPr>
        <p:spPr>
          <a:xfrm>
            <a:off x="3657600" y="1752600"/>
            <a:ext cx="5257800" cy="42672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دیواره حبابک ها دارای 2 نوع سلول پوششی است .</a:t>
            </a:r>
          </a:p>
          <a:p>
            <a:pPr algn="just" rtl="1"/>
            <a:r>
              <a:rPr lang="fa-IR" sz="24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نوع اول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که فراوانتر است(95درصد) وظیفه تبادل گازها را بر عهده دارد( سنگفرشی تک لایه).</a:t>
            </a:r>
          </a:p>
          <a:p>
            <a:pPr algn="just" rtl="1"/>
            <a:r>
              <a:rPr lang="fa-IR" sz="24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نوع دوم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کمتر بوده و شکلی متفاوت دارندبیشترمکعبی شکل و کمترکروی شکل هستند. این سلول ها وظیفه ترشح سورفاکتانت را بر عهده دارند ودر تبادلات گازی نقش ندارد.</a:t>
            </a:r>
          </a:p>
          <a:p>
            <a:pPr algn="just" rtl="1"/>
            <a:r>
              <a:rPr lang="fa-IR" sz="24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ماکروفاژ</a:t>
            </a:r>
            <a:r>
              <a:rPr lang="fa-IR" sz="2400" b="1"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rPr>
              <a:t>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ها جزء سلول های دیواره حبابک ها محسوب نمی شوند.</a:t>
            </a:r>
          </a:p>
          <a:p>
            <a:pPr algn="just" rtl="1"/>
            <a:r>
              <a:rPr lang="fa-IR" sz="24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سورفاکتانت</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ترکیب پیچیده ای از چندین فسفولیپید، پروتئینو یون های  کلسیم می باشد.</a:t>
            </a:r>
          </a:p>
          <a:p>
            <a:pPr marL="457200" indent="-457200" algn="just" rtl="1">
              <a:buFont typeface="Arial" pitchFamily="34" charset="0"/>
              <a:buChar char="•"/>
            </a:pPr>
            <a:endPar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algn="just"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057400"/>
            <a:ext cx="3124200" cy="3555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4280439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447800"/>
            <a:ext cx="8991600" cy="4754563"/>
          </a:xfrm>
          <a:solidFill>
            <a:schemeClr val="bg1">
              <a:lumMod val="95000"/>
            </a:schemeClr>
          </a:solidFill>
        </p:spPr>
      </p:pic>
    </p:spTree>
    <p:extLst>
      <p:ext uri="{BB962C8B-B14F-4D97-AF65-F5344CB8AC3E}">
        <p14:creationId xmlns:p14="http://schemas.microsoft.com/office/powerpoint/2010/main" val="3276835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تبادل گاز ها در خون </a:t>
            </a:r>
          </a:p>
        </p:txBody>
      </p:sp>
      <p:sp>
        <p:nvSpPr>
          <p:cNvPr id="10" name="Subtitle 2"/>
          <p:cNvSpPr>
            <a:spLocks noGrp="1"/>
          </p:cNvSpPr>
          <p:nvPr>
            <p:ph type="subTitle" idx="1"/>
          </p:nvPr>
        </p:nvSpPr>
        <p:spPr>
          <a:xfrm>
            <a:off x="457201" y="1752600"/>
            <a:ext cx="8458200" cy="43434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دستگاه گردش خون کار دستگاه تنفس را تکمیل می کند.</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اکسیژن پس از تبادل در شش ها از طریق خون به یاخته ها و بافت های بدن می رسد.</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باید توجه داشت که تنها 3% اکسیژن و 7% دی اکسید کربن به صورت محلول در خوناب (پلاسما) منتقل می شود.</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97% اکسیژن توسط کلبول های قرمز و هموگلوبین داخل آن منتقل می شود.</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70 % دی اکسید کربن به صورت بی کربنات و 23 % با هموگلوبین منتقل می شود.</a:t>
            </a:r>
            <a:endPar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2886291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ساختار هموگلوبین</a:t>
            </a:r>
          </a:p>
        </p:txBody>
      </p:sp>
      <p:sp>
        <p:nvSpPr>
          <p:cNvPr id="10" name="Subtitle 2"/>
          <p:cNvSpPr>
            <a:spLocks noGrp="1"/>
          </p:cNvSpPr>
          <p:nvPr>
            <p:ph type="subTitle" idx="1"/>
          </p:nvPr>
        </p:nvSpPr>
        <p:spPr>
          <a:xfrm>
            <a:off x="457201" y="1752600"/>
            <a:ext cx="8458200" cy="4343400"/>
          </a:xfr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chor="t">
            <a:normAutofit/>
          </a:bodyPr>
          <a:lstStyle/>
          <a:p>
            <a:pPr marL="457200" indent="-457200" algn="just" rtl="1">
              <a:buFont typeface="Arial" pitchFamily="34" charset="0"/>
              <a:buChar char="•"/>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هموگلوبین پروتئین انتقالی می باشد که از 4 زنجیره پلی پپتیدی (تترامر) ایجاد شده است .</a:t>
            </a:r>
          </a:p>
          <a:p>
            <a:pPr marL="457200" indent="-457200" algn="just" rtl="1">
              <a:buFont typeface="Arial" pitchFamily="34" charset="0"/>
              <a:buChar char="•"/>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هموگلوبین دارای 2 نوع زنجیره الفا و بتا می باشد.</a:t>
            </a:r>
          </a:p>
          <a:p>
            <a:pPr marL="457200" indent="-457200" algn="just" rtl="1">
              <a:buFont typeface="Arial" pitchFamily="34" charset="0"/>
              <a:buChar char="•"/>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هر زنجیره یک قسمت غیر پروتئینی به اسم( هم )دارد.</a:t>
            </a:r>
          </a:p>
          <a:p>
            <a:pPr marL="457200" indent="-457200" algn="just" rtl="1">
              <a:buFont typeface="Arial" pitchFamily="34" charset="0"/>
              <a:buChar char="•"/>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هم شامل اتم آهن است </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30687"/>
            <a:ext cx="2057400" cy="3440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625" y="4252025"/>
            <a:ext cx="2952750" cy="1571625"/>
          </a:xfrm>
          <a:prstGeom prst="rect">
            <a:avLst/>
          </a:prstGeom>
        </p:spPr>
      </p:pic>
    </p:spTree>
    <p:extLst>
      <p:ext uri="{BB962C8B-B14F-4D97-AF65-F5344CB8AC3E}">
        <p14:creationId xmlns:p14="http://schemas.microsoft.com/office/powerpoint/2010/main" val="3193869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ساز و کار دستگاه تنفس در انسان</a:t>
            </a:r>
          </a:p>
        </p:txBody>
      </p:sp>
      <p:sp>
        <p:nvSpPr>
          <p:cNvPr id="10" name="Subtitle 2"/>
          <p:cNvSpPr>
            <a:spLocks noGrp="1"/>
          </p:cNvSpPr>
          <p:nvPr>
            <p:ph type="subTitle" idx="1"/>
          </p:nvPr>
        </p:nvSpPr>
        <p:spPr>
          <a:xfrm>
            <a:off x="642937" y="1752600"/>
            <a:ext cx="8272463" cy="4419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Autofit/>
          </a:bodyPr>
          <a:lstStyle/>
          <a:p>
            <a:pPr algn="r" rtl="1"/>
            <a:r>
              <a:rPr lang="fa-IR"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ارسطو</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معتقد بود تنفس برای خنک نگه داشتن قلب است ولی از ترکیبات گاز های هوای دمی و بازدمی خبر نداشت.</a:t>
            </a:r>
          </a:p>
          <a:p>
            <a:pPr algn="r"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اکسیژن هوای دمی بیشتر و دی اکسیر هوای بازدمی بیشتر است . این نشانگر فرایندی مهمتر و پیچیده تر تنفس است.</a:t>
            </a:r>
          </a:p>
          <a:p>
            <a:pPr algn="r"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درک این فرایند زمانی برای انسان مقدور شد که ارتباط دستگاه تنفس با دستگاه گردش خون کشف شد.گردش خون،  خون تیره  را از بافت ها جمع آوری می کند و به سوی شش ها می آورد.</a:t>
            </a:r>
            <a:r>
              <a:rPr lang="fa-IR"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خون تیره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میزان اکسیژن کمتر و میزان دی اکسید کربن بیشتری نسبت به خون روشن دارد. خون تیره در شش ها تبادل کرده و از هوا اکسیژن گرفته و برعکس دی اکسید کربن خود را به هوا می دهد و به </a:t>
            </a:r>
            <a:r>
              <a:rPr lang="fa-IR"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خون روشن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تبدیل می شود.</a:t>
            </a: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Baran Outline" pitchFamily="2" charset="-78"/>
              </a:rPr>
              <a:t>تبادلات گازی</a:t>
            </a:r>
            <a:endParaRPr lang="es-ES" sz="2800" b="1" dirty="0" smtClean="0">
              <a:solidFill>
                <a:schemeClr val="bg1"/>
              </a:solidFill>
              <a:cs typeface="B Baran Outline" pitchFamily="2" charset="-78"/>
            </a:endParaRPr>
          </a:p>
        </p:txBody>
      </p:sp>
      <p:sp>
        <p:nvSpPr>
          <p:cNvPr id="7" name="Rectangle 110"/>
          <p:cNvSpPr txBox="1">
            <a:spLocks noChangeArrowheads="1"/>
          </p:cNvSpPr>
          <p:nvPr/>
        </p:nvSpPr>
        <p:spPr bwMode="auto">
          <a:xfrm>
            <a:off x="2286000" y="6419193"/>
            <a:ext cx="4800599" cy="438807"/>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r>
              <a:rPr lang="fa-IR" sz="2800" b="1"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343356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حمل گازها در خون( </a:t>
            </a:r>
            <a:r>
              <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تابع </a:t>
            </a:r>
            <a:r>
              <a:rPr lang="fa-I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غلظت اکسیژن </a:t>
            </a:r>
            <a:endPar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endParaRPr>
          </a:p>
          <a:p>
            <a:pPr algn="ctr" rtl="1"/>
            <a:r>
              <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ودی اکسید کربن </a:t>
            </a:r>
            <a:r>
              <a:rPr lang="fa-IR"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a:t>
            </a:r>
            <a:endPar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endParaRPr>
          </a:p>
        </p:txBody>
      </p:sp>
      <p:sp>
        <p:nvSpPr>
          <p:cNvPr id="10" name="Subtitle 2"/>
          <p:cNvSpPr>
            <a:spLocks noGrp="1"/>
          </p:cNvSpPr>
          <p:nvPr>
            <p:ph type="subTitle" idx="1"/>
          </p:nvPr>
        </p:nvSpPr>
        <p:spPr>
          <a:xfrm>
            <a:off x="2590800" y="1752600"/>
            <a:ext cx="6324600" cy="43434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algn="just" rtl="1"/>
            <a:r>
              <a:rPr lang="fa-IR"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آهن موجود در هموگلوبین در شش ها به صورت برگشت پذیر به اکسیژن متصل شده و قرمز روشن می شود.</a:t>
            </a:r>
          </a:p>
          <a:p>
            <a:pPr algn="just" rtl="1"/>
            <a:r>
              <a:rPr lang="fa-IR"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بافت ها به دلیل کاهش فشار اکسیژن، اکسیژن از آن آزاد شده و تیره رنگ می شود.</a:t>
            </a:r>
          </a:p>
          <a:p>
            <a:pPr algn="just" rtl="1"/>
            <a:r>
              <a:rPr lang="fa-IR"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میزان غلظت اکسیژن تعیین می کند که اکسیژن باید به هموگلوبین متصل شود و یا از آ ن جدا شود.</a:t>
            </a:r>
          </a:p>
          <a:p>
            <a:pPr algn="just"/>
            <a:r>
              <a:rPr lang="fa-IR"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شش ها که فشار اکسیژن بالاست</a:t>
            </a:r>
            <a:r>
              <a:rPr lang="en-US"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r>
              <a:rPr lang="fa-IR"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en-US" sz="16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mmHg</a:t>
            </a:r>
            <a:r>
              <a:rPr lang="fa-IR" sz="20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en-US"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104</a:t>
            </a:r>
            <a:r>
              <a:rPr lang="fa-IR"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en-US"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r>
              <a:rPr lang="fa-IR"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اکسیژن به هموگلوبین متصل شده و در بافت ها آزاد می شود چون فشاراکسیژن در بافت </a:t>
            </a:r>
            <a:r>
              <a:rPr lang="en-US"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(40 </a:t>
            </a:r>
            <a:r>
              <a:rPr lang="en-US" sz="20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mmHg </a:t>
            </a:r>
            <a:r>
              <a:rPr lang="en-US"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fa-IR"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است.</a:t>
            </a:r>
          </a:p>
          <a:p>
            <a:pPr algn="just" rtl="1"/>
            <a:r>
              <a:rPr lang="fa-IR"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97% اکسیژن خون و 23% دی اکسید کربن به صورت ترکیب با هموگلوبین منتقل می شود.</a:t>
            </a:r>
          </a:p>
          <a:p>
            <a:pPr algn="just" rtl="1"/>
            <a:r>
              <a:rPr lang="fa-IR"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کربن مونوکسید بر خلاف دی اکسید کربن دقیقا به محل اتصال اکسیژن متصل شده و به راحتی از آن جدا نمی شود 250بار قویتراز اکسیژن با هموگلوبین ترکیب می شودو در نتیجه مانع حمل اکسیزن شده موجب مسمومیت یا همان گاز گرفتگی می شود.</a:t>
            </a:r>
          </a:p>
          <a:p>
            <a:pPr algn="just" rtl="1"/>
            <a:r>
              <a:rPr lang="fa-IR"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محل اتصال اکسیزن و دی اکسید کربن در هموگلوبین متفاوت است.</a:t>
            </a:r>
            <a:endParaRPr lang="fa-IR" sz="20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1295400" cy="3440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3207455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انتقال اکسیژن و دی اکسید کربن </a:t>
            </a:r>
          </a:p>
        </p:txBody>
      </p:sp>
      <p:sp>
        <p:nvSpPr>
          <p:cNvPr id="10" name="Subtitle 2"/>
          <p:cNvSpPr>
            <a:spLocks noGrp="1"/>
          </p:cNvSpPr>
          <p:nvPr>
            <p:ph type="subTitle" idx="1"/>
          </p:nvPr>
        </p:nvSpPr>
        <p:spPr>
          <a:xfrm>
            <a:off x="990600" y="1752600"/>
            <a:ext cx="7924800" cy="43434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marL="342900" indent="-342900" algn="just" rtl="1">
              <a:buFont typeface="Wingdings" pitchFamily="2" charset="2"/>
              <a:buChar char="v"/>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انتقال اکسیژن در خون: </a:t>
            </a:r>
          </a:p>
          <a:p>
            <a:pPr marL="342900" indent="-342900" algn="just" rtl="1">
              <a:buFont typeface="Wingdings" pitchFamily="2" charset="2"/>
              <a:buChar char="ü"/>
            </a:pPr>
            <a:r>
              <a:rPr lang="fa-IR" sz="24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97% در ترکیب با هموگلوبین</a:t>
            </a:r>
          </a:p>
          <a:p>
            <a:pPr marL="342900" indent="-342900" algn="just" rtl="1">
              <a:buFont typeface="Wingdings" pitchFamily="2" charset="2"/>
              <a:buChar char="ü"/>
            </a:pPr>
            <a:r>
              <a:rPr lang="fa-IR" sz="24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3% محلول در خوناب یا پلاسما</a:t>
            </a:r>
          </a:p>
          <a:p>
            <a:pPr algn="just" rtl="1"/>
            <a:endParaRPr lang="fa-IR" sz="2000"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marL="457200" indent="-457200" algn="just" rtl="1">
              <a:buFont typeface="Wingdings" pitchFamily="2" charset="2"/>
              <a:buChar char="v"/>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انتقال دی اکسید کربن: </a:t>
            </a:r>
          </a:p>
          <a:p>
            <a:pPr marL="342900" indent="-342900" algn="just" rtl="1">
              <a:buFont typeface="Wingdings" pitchFamily="2" charset="2"/>
              <a:buChar char="ü"/>
            </a:pPr>
            <a:r>
              <a:rPr lang="fa-IR" sz="24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70% به صورت بی کربنات (توسط آنزیم انیدراز کربنیک موجود در گلبول های قرمز ساخته می شود)</a:t>
            </a:r>
          </a:p>
          <a:p>
            <a:pPr marL="342900" indent="-342900" algn="just" rtl="1">
              <a:buFont typeface="Wingdings" pitchFamily="2" charset="2"/>
              <a:buChar char="ü"/>
            </a:pPr>
            <a:r>
              <a:rPr lang="fa-IR" sz="24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23% به صورت ترکیب با هموگلوبین</a:t>
            </a:r>
          </a:p>
          <a:p>
            <a:pPr marL="342900" indent="-342900" algn="just" rtl="1">
              <a:buFont typeface="Wingdings" pitchFamily="2" charset="2"/>
              <a:buChar char="ü"/>
            </a:pPr>
            <a:r>
              <a:rPr lang="fa-IR" sz="24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7% به صورت محلول در خوناب </a:t>
            </a: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1482263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anim calcmode="lin" valueType="num">
                                      <p:cBhvr>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1000"/>
                                        <p:tgtEl>
                                          <p:spTgt spid="10">
                                            <p:txEl>
                                              <p:pRg st="7" end="7"/>
                                            </p:txEl>
                                          </p:spTgt>
                                        </p:tgtEl>
                                      </p:cBhvr>
                                    </p:animEffect>
                                    <p:anim calcmode="lin" valueType="num">
                                      <p:cBhvr>
                                        <p:cTn id="57"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هموگلوبین مانع اسیدی شدن خون</a:t>
            </a:r>
          </a:p>
        </p:txBody>
      </p:sp>
      <p:sp>
        <p:nvSpPr>
          <p:cNvPr id="10" name="Subtitle 2"/>
          <p:cNvSpPr>
            <a:spLocks noGrp="1"/>
          </p:cNvSpPr>
          <p:nvPr>
            <p:ph type="subTitle" idx="1"/>
          </p:nvPr>
        </p:nvSpPr>
        <p:spPr>
          <a:xfrm>
            <a:off x="642937" y="1752600"/>
            <a:ext cx="8272463" cy="43434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فرایند تبدیل دی اکسید کربن به بی کربنات </a:t>
            </a:r>
            <a:r>
              <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H+</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آزاد می شود که اگر در خوناب آزاد باشد موجب اسیدی شدن و آسیب به بافت ها می شود. </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هموگلوبین قسمت اعظم این </a:t>
            </a:r>
            <a:r>
              <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H+</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را جذب می کند و مانع اسیدی شدن خون می شود.</a:t>
            </a:r>
          </a:p>
          <a:p>
            <a:pPr marL="342900" indent="-342900" algn="just" rtl="1">
              <a:buFont typeface="Wingdings" pitchFamily="2" charset="2"/>
              <a:buChar char="v"/>
            </a:pPr>
            <a:endParaRPr lang="fa-IR" sz="1800" dirty="0">
              <a:ln w="18415" cmpd="sng">
                <a:noFill/>
                <a:prstDash val="solid"/>
              </a:ln>
              <a:solidFill>
                <a:srgbClr val="C00000"/>
              </a:solidFill>
              <a:effectLst>
                <a:outerShdw blurRad="63500" dir="3600000" algn="tl" rotWithShape="0">
                  <a:srgbClr val="000000">
                    <a:alpha val="70000"/>
                  </a:srgbClr>
                </a:outerShdw>
              </a:effectLst>
              <a:cs typeface="B Kamran" pitchFamily="2" charset="-78"/>
            </a:endParaRPr>
          </a:p>
          <a:p>
            <a:pPr marL="285750" indent="-285750" algn="just" rtl="1">
              <a:buFont typeface="Wingdings" pitchFamily="2" charset="2"/>
              <a:buChar char="v"/>
            </a:pPr>
            <a:r>
              <a:rPr lang="fa-IR"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وظایف هموگلوبین به صورت خلاصه </a:t>
            </a:r>
          </a:p>
          <a:p>
            <a:pPr marL="285750" indent="-285750" algn="just" rtl="1">
              <a:buFont typeface="Wingdings" pitchFamily="2" charset="2"/>
              <a:buChar char="§"/>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حمل 97% اکسیژن </a:t>
            </a:r>
          </a:p>
          <a:p>
            <a:pPr marL="285750" indent="-285750" algn="just" rtl="1">
              <a:buFont typeface="Wingdings" pitchFamily="2" charset="2"/>
              <a:buChar char="§"/>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حمل 23 % دی اکسید کربن </a:t>
            </a:r>
          </a:p>
          <a:p>
            <a:pPr marL="285750" indent="-285750" algn="just" rtl="1">
              <a:buFont typeface="Wingdings" pitchFamily="2" charset="2"/>
              <a:buChar char="§"/>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جذب </a:t>
            </a:r>
            <a:r>
              <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H+</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و مانع اسیدی شدن خون</a:t>
            </a: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Baran Outline" pitchFamily="2" charset="-78"/>
              </a:rPr>
              <a:t>تبادلات گازی</a:t>
            </a:r>
            <a:endParaRPr lang="es-ES" sz="2800" b="1" dirty="0" smtClean="0">
              <a:solidFill>
                <a:schemeClr val="bg1"/>
              </a:solidFill>
              <a:cs typeface="B Baran Outline" pitchFamily="2" charset="-78"/>
            </a:endParaRPr>
          </a:p>
        </p:txBody>
      </p:sp>
    </p:spTree>
    <p:extLst>
      <p:ext uri="{BB962C8B-B14F-4D97-AF65-F5344CB8AC3E}">
        <p14:creationId xmlns:p14="http://schemas.microsoft.com/office/powerpoint/2010/main" val="1583638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barn(inVertical)">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arn(inVertic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arn(inVertical)">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242778"/>
              </p:ext>
            </p:extLst>
          </p:nvPr>
        </p:nvGraphicFramePr>
        <p:xfrm>
          <a:off x="457200" y="1600200"/>
          <a:ext cx="8229600" cy="2260600"/>
        </p:xfrm>
        <a:graphic>
          <a:graphicData uri="http://schemas.openxmlformats.org/drawingml/2006/table">
            <a:tbl>
              <a:tblPr firstRow="1" bandRow="1">
                <a:tableStyleId>{5C22544A-7EE6-4342-B048-85BDC9FD1C3A}</a:tableStyleId>
              </a:tblPr>
              <a:tblGrid>
                <a:gridCol w="228600"/>
                <a:gridCol w="990600"/>
                <a:gridCol w="838200"/>
                <a:gridCol w="685800"/>
                <a:gridCol w="685800"/>
                <a:gridCol w="685800"/>
                <a:gridCol w="685800"/>
                <a:gridCol w="685800"/>
                <a:gridCol w="685800"/>
                <a:gridCol w="685800"/>
                <a:gridCol w="685800"/>
                <a:gridCol w="685800"/>
              </a:tblGrid>
              <a:tr h="370840">
                <a:tc>
                  <a:txBody>
                    <a:bodyPr/>
                    <a:lstStyle/>
                    <a:p>
                      <a:endParaRPr lang="en-US" dirty="0"/>
                    </a:p>
                  </a:txBody>
                  <a:tcPr/>
                </a:tc>
                <a:tc>
                  <a:txBody>
                    <a:bodyPr/>
                    <a:lstStyle/>
                    <a:p>
                      <a:r>
                        <a:rPr lang="fa-IR" dirty="0" smtClean="0">
                          <a:solidFill>
                            <a:schemeClr val="tx1"/>
                          </a:solidFill>
                        </a:rPr>
                        <a:t>کیسه هوایی</a:t>
                      </a:r>
                      <a:endParaRPr lang="en-US" dirty="0">
                        <a:solidFill>
                          <a:schemeClr val="tx1"/>
                        </a:solidFill>
                      </a:endParaRPr>
                    </a:p>
                  </a:txBody>
                  <a:tcPr/>
                </a:tc>
                <a:tc>
                  <a:txBody>
                    <a:bodyPr/>
                    <a:lstStyle/>
                    <a:p>
                      <a:r>
                        <a:rPr lang="fa-IR" sz="1600" dirty="0" smtClean="0">
                          <a:solidFill>
                            <a:schemeClr val="tx1"/>
                          </a:solidFill>
                        </a:rPr>
                        <a:t>نایژک</a:t>
                      </a:r>
                      <a:r>
                        <a:rPr lang="fa-IR" sz="1600" baseline="0" dirty="0" smtClean="0">
                          <a:solidFill>
                            <a:schemeClr val="tx1"/>
                          </a:solidFill>
                        </a:rPr>
                        <a:t> مبادله ای</a:t>
                      </a:r>
                      <a:endParaRPr lang="en-US" sz="1600" dirty="0">
                        <a:solidFill>
                          <a:schemeClr val="tx1"/>
                        </a:solidFill>
                      </a:endParaRPr>
                    </a:p>
                  </a:txBody>
                  <a:tcPr/>
                </a:tc>
                <a:tc>
                  <a:txBody>
                    <a:bodyPr/>
                    <a:lstStyle/>
                    <a:p>
                      <a:r>
                        <a:rPr lang="fa-IR" sz="1600" dirty="0" smtClean="0">
                          <a:solidFill>
                            <a:schemeClr val="tx1"/>
                          </a:solidFill>
                        </a:rPr>
                        <a:t>نایژک انتهایی</a:t>
                      </a:r>
                      <a:endParaRPr lang="en-US" sz="1600" dirty="0">
                        <a:solidFill>
                          <a:schemeClr val="tx1"/>
                        </a:solidFill>
                      </a:endParaRPr>
                    </a:p>
                  </a:txBody>
                  <a:tcPr/>
                </a:tc>
                <a:tc>
                  <a:txBody>
                    <a:bodyPr/>
                    <a:lstStyle/>
                    <a:p>
                      <a:r>
                        <a:rPr lang="fa-IR" dirty="0" smtClean="0">
                          <a:solidFill>
                            <a:schemeClr val="tx1"/>
                          </a:solidFill>
                        </a:rPr>
                        <a:t>نایژک</a:t>
                      </a:r>
                      <a:endParaRPr lang="en-US" dirty="0">
                        <a:solidFill>
                          <a:schemeClr val="tx1"/>
                        </a:solidFill>
                      </a:endParaRPr>
                    </a:p>
                  </a:txBody>
                  <a:tcPr/>
                </a:tc>
                <a:tc>
                  <a:txBody>
                    <a:bodyPr/>
                    <a:lstStyle/>
                    <a:p>
                      <a:r>
                        <a:rPr lang="fa-IR" dirty="0" smtClean="0">
                          <a:solidFill>
                            <a:schemeClr val="tx1"/>
                          </a:solidFill>
                        </a:rPr>
                        <a:t>نایژه اصلی</a:t>
                      </a:r>
                      <a:endParaRPr lang="en-US" dirty="0">
                        <a:solidFill>
                          <a:schemeClr val="tx1"/>
                        </a:solidFill>
                      </a:endParaRPr>
                    </a:p>
                  </a:txBody>
                  <a:tcPr/>
                </a:tc>
                <a:tc>
                  <a:txBody>
                    <a:bodyPr/>
                    <a:lstStyle/>
                    <a:p>
                      <a:r>
                        <a:rPr lang="fa-IR" dirty="0" smtClean="0">
                          <a:solidFill>
                            <a:schemeClr val="tx1"/>
                          </a:solidFill>
                        </a:rPr>
                        <a:t>نای</a:t>
                      </a:r>
                      <a:endParaRPr lang="en-US" dirty="0">
                        <a:solidFill>
                          <a:schemeClr val="tx1"/>
                        </a:solidFill>
                      </a:endParaRPr>
                    </a:p>
                  </a:txBody>
                  <a:tcPr/>
                </a:tc>
                <a:tc>
                  <a:txBody>
                    <a:bodyPr/>
                    <a:lstStyle/>
                    <a:p>
                      <a:r>
                        <a:rPr lang="fa-IR" dirty="0" smtClean="0">
                          <a:solidFill>
                            <a:schemeClr val="tx1"/>
                          </a:solidFill>
                        </a:rPr>
                        <a:t>حنجره</a:t>
                      </a:r>
                      <a:endParaRPr lang="en-US" dirty="0">
                        <a:solidFill>
                          <a:schemeClr val="tx1"/>
                        </a:solidFill>
                      </a:endParaRPr>
                    </a:p>
                  </a:txBody>
                  <a:tcPr/>
                </a:tc>
                <a:tc>
                  <a:txBody>
                    <a:bodyPr/>
                    <a:lstStyle/>
                    <a:p>
                      <a:r>
                        <a:rPr lang="fa-IR" dirty="0" smtClean="0">
                          <a:solidFill>
                            <a:schemeClr val="tx1"/>
                          </a:solidFill>
                        </a:rPr>
                        <a:t>حلق دهانی</a:t>
                      </a:r>
                      <a:endParaRPr lang="en-US" dirty="0">
                        <a:solidFill>
                          <a:schemeClr val="tx1"/>
                        </a:solidFill>
                      </a:endParaRPr>
                    </a:p>
                  </a:txBody>
                  <a:tcPr/>
                </a:tc>
                <a:tc>
                  <a:txBody>
                    <a:bodyPr/>
                    <a:lstStyle/>
                    <a:p>
                      <a:r>
                        <a:rPr lang="fa-IR" dirty="0" smtClean="0">
                          <a:solidFill>
                            <a:schemeClr val="tx1"/>
                          </a:solidFill>
                        </a:rPr>
                        <a:t>حلق بینی</a:t>
                      </a:r>
                      <a:endParaRPr lang="en-US" dirty="0">
                        <a:solidFill>
                          <a:schemeClr val="tx1"/>
                        </a:solidFill>
                      </a:endParaRPr>
                    </a:p>
                  </a:txBody>
                  <a:tcPr/>
                </a:tc>
                <a:tc>
                  <a:txBody>
                    <a:bodyPr/>
                    <a:lstStyle/>
                    <a:p>
                      <a:r>
                        <a:rPr lang="fa-IR" sz="1600" dirty="0" smtClean="0">
                          <a:solidFill>
                            <a:schemeClr val="tx1"/>
                          </a:solidFill>
                        </a:rPr>
                        <a:t>قسمت ابتدایی بینی</a:t>
                      </a:r>
                      <a:endParaRPr lang="en-US" sz="1600" dirty="0">
                        <a:solidFill>
                          <a:schemeClr val="tx1"/>
                        </a:solidFill>
                      </a:endParaRPr>
                    </a:p>
                  </a:txBody>
                  <a:tcPr/>
                </a:tc>
                <a:tc>
                  <a:txBody>
                    <a:bodyPr/>
                    <a:lstStyle/>
                    <a:p>
                      <a:endParaRPr lang="en-US" dirty="0"/>
                    </a:p>
                  </a:txBody>
                  <a:tcPr/>
                </a:tc>
              </a:tr>
              <a:tr h="370840">
                <a:tc>
                  <a:txBody>
                    <a:bodyPr/>
                    <a:lstStyle/>
                    <a:p>
                      <a:endParaRPr lang="en-US" dirty="0"/>
                    </a:p>
                  </a:txBody>
                  <a:tcPr/>
                </a:tc>
                <a:tc>
                  <a:txBody>
                    <a:bodyPr/>
                    <a:lstStyle/>
                    <a:p>
                      <a:r>
                        <a:rPr lang="fa-IR" dirty="0" smtClean="0"/>
                        <a:t>ندارد</a:t>
                      </a:r>
                      <a:endParaRPr lang="en-US" dirty="0"/>
                    </a:p>
                  </a:txBody>
                  <a:tcPr/>
                </a:tc>
                <a:tc>
                  <a:txBody>
                    <a:bodyPr/>
                    <a:lstStyle/>
                    <a:p>
                      <a:r>
                        <a:rPr lang="fa-IR" dirty="0" smtClean="0"/>
                        <a:t>ندارد</a:t>
                      </a:r>
                      <a:endParaRPr lang="en-US" dirty="0"/>
                    </a:p>
                  </a:txBody>
                  <a:tcPr/>
                </a:tc>
                <a:tc>
                  <a:txBody>
                    <a:bodyPr/>
                    <a:lstStyle/>
                    <a:p>
                      <a:r>
                        <a:rPr lang="fa-IR" dirty="0" smtClean="0"/>
                        <a:t>ندارد</a:t>
                      </a:r>
                      <a:endParaRPr lang="en-US" dirty="0"/>
                    </a:p>
                  </a:txBody>
                  <a:tcPr/>
                </a:tc>
                <a:tc>
                  <a:txBody>
                    <a:bodyPr/>
                    <a:lstStyle/>
                    <a:p>
                      <a:r>
                        <a:rPr lang="fa-IR" dirty="0" smtClean="0"/>
                        <a:t>ندارد</a:t>
                      </a:r>
                      <a:endParaRPr lang="en-US" dirty="0"/>
                    </a:p>
                  </a:txBody>
                  <a:tcPr/>
                </a:tc>
                <a:tc>
                  <a:txBody>
                    <a:bodyPr/>
                    <a:lstStyle/>
                    <a:p>
                      <a:r>
                        <a:rPr lang="fa-IR" dirty="0" smtClean="0"/>
                        <a:t>دارد</a:t>
                      </a:r>
                      <a:endParaRPr lang="en-US" dirty="0"/>
                    </a:p>
                  </a:txBody>
                  <a:tcPr/>
                </a:tc>
                <a:tc>
                  <a:txBody>
                    <a:bodyPr/>
                    <a:lstStyle/>
                    <a:p>
                      <a:r>
                        <a:rPr lang="fa-IR" dirty="0" smtClean="0"/>
                        <a:t>دارد</a:t>
                      </a:r>
                      <a:endParaRPr lang="en-US" dirty="0"/>
                    </a:p>
                  </a:txBody>
                  <a:tcPr/>
                </a:tc>
                <a:tc>
                  <a:txBody>
                    <a:bodyPr/>
                    <a:lstStyle/>
                    <a:p>
                      <a:r>
                        <a:rPr lang="fa-IR" dirty="0" smtClean="0"/>
                        <a:t>دارد</a:t>
                      </a:r>
                      <a:endParaRPr lang="en-US" dirty="0"/>
                    </a:p>
                  </a:txBody>
                  <a:tcPr/>
                </a:tc>
                <a:tc>
                  <a:txBody>
                    <a:bodyPr/>
                    <a:lstStyle/>
                    <a:p>
                      <a:r>
                        <a:rPr lang="fa-IR" dirty="0" smtClean="0"/>
                        <a:t>ندارد</a:t>
                      </a:r>
                      <a:endParaRPr lang="en-US" dirty="0"/>
                    </a:p>
                  </a:txBody>
                  <a:tcPr/>
                </a:tc>
                <a:tc>
                  <a:txBody>
                    <a:bodyPr/>
                    <a:lstStyle/>
                    <a:p>
                      <a:r>
                        <a:rPr lang="fa-IR" dirty="0" smtClean="0"/>
                        <a:t>ندارد</a:t>
                      </a:r>
                      <a:endParaRPr lang="en-US" dirty="0"/>
                    </a:p>
                  </a:txBody>
                  <a:tcPr/>
                </a:tc>
                <a:tc>
                  <a:txBody>
                    <a:bodyPr/>
                    <a:lstStyle/>
                    <a:p>
                      <a:r>
                        <a:rPr lang="fa-IR" dirty="0" smtClean="0"/>
                        <a:t>دارد</a:t>
                      </a:r>
                      <a:endParaRPr lang="en-US" dirty="0"/>
                    </a:p>
                  </a:txBody>
                  <a:tcPr/>
                </a:tc>
                <a:tc>
                  <a:txBody>
                    <a:bodyPr/>
                    <a:lstStyle/>
                    <a:p>
                      <a:r>
                        <a:rPr lang="fa-IR" sz="1200" dirty="0" smtClean="0">
                          <a:solidFill>
                            <a:schemeClr val="tx1"/>
                          </a:solidFill>
                        </a:rPr>
                        <a:t>غضروف</a:t>
                      </a:r>
                      <a:endParaRPr lang="en-US" sz="1200" dirty="0">
                        <a:solidFill>
                          <a:schemeClr val="tx1"/>
                        </a:solidFill>
                      </a:endParaRPr>
                    </a:p>
                  </a:txBody>
                  <a:tcPr/>
                </a:tc>
              </a:tr>
              <a:tr h="370840">
                <a:tc>
                  <a:txBody>
                    <a:bodyPr/>
                    <a:lstStyle/>
                    <a:p>
                      <a:endParaRPr lang="en-US" dirty="0"/>
                    </a:p>
                  </a:txBody>
                  <a:tcPr/>
                </a:tc>
                <a:tc>
                  <a:txBody>
                    <a:bodyPr/>
                    <a:lstStyle/>
                    <a:p>
                      <a:r>
                        <a:rPr lang="fa-IR" dirty="0" smtClean="0"/>
                        <a:t>ندارد</a:t>
                      </a:r>
                      <a:endParaRPr lang="en-US" dirty="0"/>
                    </a:p>
                  </a:txBody>
                  <a:tcPr/>
                </a:tc>
                <a:tc>
                  <a:txBody>
                    <a:bodyPr/>
                    <a:lstStyle/>
                    <a:p>
                      <a:r>
                        <a:rPr lang="fa-IR" dirty="0" smtClean="0"/>
                        <a:t>دارد</a:t>
                      </a:r>
                      <a:endParaRPr lang="en-US" dirty="0"/>
                    </a:p>
                  </a:txBody>
                  <a:tcPr/>
                </a:tc>
                <a:tc>
                  <a:txBody>
                    <a:bodyPr/>
                    <a:lstStyle/>
                    <a:p>
                      <a:r>
                        <a:rPr lang="fa-IR" dirty="0" smtClean="0"/>
                        <a:t>دارد</a:t>
                      </a:r>
                      <a:endParaRPr lang="en-US" dirty="0"/>
                    </a:p>
                  </a:txBody>
                  <a:tcPr/>
                </a:tc>
                <a:tc>
                  <a:txBody>
                    <a:bodyPr/>
                    <a:lstStyle/>
                    <a:p>
                      <a:r>
                        <a:rPr lang="fa-IR" dirty="0" smtClean="0"/>
                        <a:t>دارد</a:t>
                      </a:r>
                      <a:endParaRPr lang="en-US" dirty="0"/>
                    </a:p>
                  </a:txBody>
                  <a:tcPr/>
                </a:tc>
                <a:tc>
                  <a:txBody>
                    <a:bodyPr/>
                    <a:lstStyle/>
                    <a:p>
                      <a:r>
                        <a:rPr lang="fa-IR" dirty="0" smtClean="0"/>
                        <a:t>دارد</a:t>
                      </a:r>
                      <a:endParaRPr lang="en-US" dirty="0"/>
                    </a:p>
                  </a:txBody>
                  <a:tcPr/>
                </a:tc>
                <a:tc>
                  <a:txBody>
                    <a:bodyPr/>
                    <a:lstStyle/>
                    <a:p>
                      <a:r>
                        <a:rPr lang="fa-IR" dirty="0" smtClean="0"/>
                        <a:t>دارد</a:t>
                      </a:r>
                      <a:endParaRPr lang="en-US" dirty="0"/>
                    </a:p>
                  </a:txBody>
                  <a:tcPr/>
                </a:tc>
                <a:tc>
                  <a:txBody>
                    <a:bodyPr/>
                    <a:lstStyle/>
                    <a:p>
                      <a:r>
                        <a:rPr lang="fa-IR" dirty="0" smtClean="0"/>
                        <a:t>دارد</a:t>
                      </a:r>
                      <a:endParaRPr lang="en-US" dirty="0"/>
                    </a:p>
                  </a:txBody>
                  <a:tcPr/>
                </a:tc>
                <a:tc>
                  <a:txBody>
                    <a:bodyPr/>
                    <a:lstStyle/>
                    <a:p>
                      <a:r>
                        <a:rPr lang="fa-IR" sz="1600" dirty="0" smtClean="0"/>
                        <a:t>مخاط دارد مژک ندارد</a:t>
                      </a:r>
                      <a:endParaRPr lang="en-US" sz="1600" dirty="0"/>
                    </a:p>
                  </a:txBody>
                  <a:tcPr/>
                </a:tc>
                <a:tc>
                  <a:txBody>
                    <a:bodyPr/>
                    <a:lstStyle/>
                    <a:p>
                      <a:r>
                        <a:rPr lang="fa-IR" dirty="0" smtClean="0"/>
                        <a:t>دارد</a:t>
                      </a:r>
                      <a:endParaRPr lang="en-US" dirty="0"/>
                    </a:p>
                  </a:txBody>
                  <a:tcPr/>
                </a:tc>
                <a:tc>
                  <a:txBody>
                    <a:bodyPr/>
                    <a:lstStyle/>
                    <a:p>
                      <a:r>
                        <a:rPr lang="fa-IR" dirty="0" smtClean="0"/>
                        <a:t>ندارد</a:t>
                      </a:r>
                      <a:endParaRPr lang="en-US" dirty="0"/>
                    </a:p>
                  </a:txBody>
                  <a:tcPr/>
                </a:tc>
                <a:tc>
                  <a:txBody>
                    <a:bodyPr/>
                    <a:lstStyle/>
                    <a:p>
                      <a:r>
                        <a:rPr lang="fa-IR" sz="1100" dirty="0" smtClean="0"/>
                        <a:t>مخاط مژک دار</a:t>
                      </a:r>
                      <a:endParaRPr lang="en-US" sz="11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00964658"/>
              </p:ext>
            </p:extLst>
          </p:nvPr>
        </p:nvGraphicFramePr>
        <p:xfrm>
          <a:off x="414670" y="2413591"/>
          <a:ext cx="8272130" cy="365760"/>
        </p:xfrm>
        <a:graphic>
          <a:graphicData uri="http://schemas.openxmlformats.org/drawingml/2006/table">
            <a:tbl>
              <a:tblPr/>
              <a:tblGrid>
                <a:gridCol w="8272130"/>
              </a:tblGrid>
              <a:tr h="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3" name="Table 12"/>
          <p:cNvGraphicFramePr>
            <a:graphicFrameLocks noGrp="1"/>
          </p:cNvGraphicFramePr>
          <p:nvPr/>
        </p:nvGraphicFramePr>
        <p:xfrm>
          <a:off x="414670" y="2775098"/>
          <a:ext cx="8261497" cy="1105786"/>
        </p:xfrm>
        <a:graphic>
          <a:graphicData uri="http://schemas.openxmlformats.org/drawingml/2006/table">
            <a:tbl>
              <a:tblPr/>
              <a:tblGrid>
                <a:gridCol w="8261497"/>
              </a:tblGrid>
              <a:tr h="110578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cxnSp>
        <p:nvCxnSpPr>
          <p:cNvPr id="16" name="Straight Connector 15"/>
          <p:cNvCxnSpPr/>
          <p:nvPr/>
        </p:nvCxnSpPr>
        <p:spPr>
          <a:xfrm>
            <a:off x="7960242" y="1600200"/>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86200" y="1600200"/>
            <a:ext cx="0" cy="2362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400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9857" y="398913"/>
            <a:ext cx="6400800" cy="761999"/>
          </a:xfrm>
          <a:solidFill>
            <a:srgbClr val="FF0000"/>
          </a:solidFill>
        </p:spPr>
        <p:txBody>
          <a:bodyPr>
            <a:normAutofit/>
          </a:bodyPr>
          <a:lstStyle/>
          <a:p>
            <a:r>
              <a:rPr lang="fa-IR" sz="4000" dirty="0" smtClean="0">
                <a:solidFill>
                  <a:schemeClr val="bg1"/>
                </a:solidFill>
                <a:latin typeface="Plantagenet Cherokee" pitchFamily="18" charset="0"/>
                <a:cs typeface="B Roya" pitchFamily="2" charset="-78"/>
              </a:rPr>
              <a:t>تبادلات گازی</a:t>
            </a:r>
            <a:endParaRPr lang="en-US" sz="4000" dirty="0">
              <a:solidFill>
                <a:schemeClr val="bg1"/>
              </a:solidFill>
              <a:latin typeface="Plantagenet Cherokee" pitchFamily="18" charset="0"/>
              <a:cs typeface="B Roya" pitchFamily="2" charset="-78"/>
            </a:endParaRPr>
          </a:p>
        </p:txBody>
      </p:sp>
      <p:sp>
        <p:nvSpPr>
          <p:cNvPr id="6" name="Rectangle 5">
            <a:hlinkClick r:id="" action="ppaction://noaction"/>
          </p:cNvPr>
          <p:cNvSpPr/>
          <p:nvPr/>
        </p:nvSpPr>
        <p:spPr>
          <a:xfrm>
            <a:off x="1981200" y="1676400"/>
            <a:ext cx="5105400" cy="939223"/>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ساز و کار دستگاه تنفس</a:t>
            </a:r>
          </a:p>
        </p:txBody>
      </p:sp>
      <p:sp>
        <p:nvSpPr>
          <p:cNvPr id="7" name="Rectangle 6">
            <a:hlinkClick r:id="" action="ppaction://noaction"/>
          </p:cNvPr>
          <p:cNvSpPr/>
          <p:nvPr/>
        </p:nvSpPr>
        <p:spPr>
          <a:xfrm>
            <a:off x="1981200" y="2819400"/>
            <a:ext cx="5105400" cy="889577"/>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تهویه ششی</a:t>
            </a:r>
          </a:p>
        </p:txBody>
      </p:sp>
      <p:sp>
        <p:nvSpPr>
          <p:cNvPr id="8" name="Rectangle 7">
            <a:hlinkClick r:id="" action="ppaction://noaction"/>
          </p:cNvPr>
          <p:cNvSpPr/>
          <p:nvPr/>
        </p:nvSpPr>
        <p:spPr>
          <a:xfrm>
            <a:off x="1981200" y="3962400"/>
            <a:ext cx="5105400" cy="914400"/>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تنوع تنفس در جانداران</a:t>
            </a:r>
          </a:p>
        </p:txBody>
      </p:sp>
      <p:sp>
        <p:nvSpPr>
          <p:cNvPr id="10" name="TextBox 9"/>
          <p:cNvSpPr txBox="1"/>
          <p:nvPr/>
        </p:nvSpPr>
        <p:spPr>
          <a:xfrm>
            <a:off x="228600" y="742890"/>
            <a:ext cx="1219200" cy="369332"/>
          </a:xfrm>
          <a:prstGeom prst="rect">
            <a:avLst/>
          </a:prstGeom>
          <a:noFill/>
        </p:spPr>
        <p:txBody>
          <a:bodyPr wrap="square" rtlCol="0">
            <a:spAutoFit/>
          </a:bodyPr>
          <a:lstStyle/>
          <a:p>
            <a:pPr algn="ctr" rtl="1"/>
            <a:r>
              <a:rPr lang="fa-IR" b="1" dirty="0" smtClean="0">
                <a:solidFill>
                  <a:srgbClr val="C00000"/>
                </a:solidFill>
                <a:cs typeface="B Roya" pitchFamily="2" charset="-78"/>
              </a:rPr>
              <a:t>گفتار دوم</a:t>
            </a:r>
            <a:endParaRPr lang="en-US" b="1" dirty="0">
              <a:solidFill>
                <a:srgbClr val="C00000"/>
              </a:solidFill>
              <a:cs typeface="B Roya" pitchFamily="2" charset="-78"/>
            </a:endParaRPr>
          </a:p>
        </p:txBody>
      </p:sp>
      <p:sp>
        <p:nvSpPr>
          <p:cNvPr id="11" name="Rectangle 110"/>
          <p:cNvSpPr txBox="1">
            <a:spLocks noChangeArrowheads="1"/>
          </p:cNvSpPr>
          <p:nvPr/>
        </p:nvSpPr>
        <p:spPr bwMode="auto">
          <a:xfrm>
            <a:off x="2286000" y="6400800"/>
            <a:ext cx="4800599" cy="438807"/>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r>
              <a:rPr lang="fa-IR" sz="2400" b="1" smtClean="0">
                <a:solidFill>
                  <a:schemeClr val="bg1"/>
                </a:solidFill>
                <a:cs typeface="B Roya" pitchFamily="2" charset="-78"/>
              </a:rPr>
              <a:t>تبادلات گازی</a:t>
            </a:r>
            <a:endParaRPr lang="es-ES" sz="2400" b="1" dirty="0" smtClean="0">
              <a:solidFill>
                <a:schemeClr val="bg1"/>
              </a:solidFill>
              <a:cs typeface="B Roya" pitchFamily="2" charset="-78"/>
            </a:endParaRPr>
          </a:p>
        </p:txBody>
      </p:sp>
    </p:spTree>
    <p:extLst>
      <p:ext uri="{BB962C8B-B14F-4D97-AF65-F5344CB8AC3E}">
        <p14:creationId xmlns:p14="http://schemas.microsoft.com/office/powerpoint/2010/main" val="2574926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1" nodeType="clickEffect">
                                  <p:stCondLst>
                                    <p:cond delay="0"/>
                                  </p:stCondLst>
                                  <p:childTnLst>
                                    <p:animClr clrSpc="rgb" dir="cw">
                                      <p:cBhvr override="childStyle">
                                        <p:cTn id="23" dur="250" autoRev="1" fill="remove"/>
                                        <p:tgtEl>
                                          <p:spTgt spid="7"/>
                                        </p:tgtEl>
                                        <p:attrNameLst>
                                          <p:attrName>style.color</p:attrName>
                                        </p:attrNameLst>
                                      </p:cBhvr>
                                      <p:to>
                                        <a:schemeClr val="bg1"/>
                                      </p:to>
                                    </p:animClr>
                                    <p:animClr clrSpc="rgb" dir="cw">
                                      <p:cBhvr>
                                        <p:cTn id="24" dur="250" autoRev="1" fill="remove"/>
                                        <p:tgtEl>
                                          <p:spTgt spid="7"/>
                                        </p:tgtEl>
                                        <p:attrNameLst>
                                          <p:attrName>fillcolor</p:attrName>
                                        </p:attrNameLst>
                                      </p:cBhvr>
                                      <p:to>
                                        <a:schemeClr val="bg1"/>
                                      </p:to>
                                    </p:animClr>
                                    <p:set>
                                      <p:cBhvr>
                                        <p:cTn id="25" dur="250" autoRev="1" fill="remove"/>
                                        <p:tgtEl>
                                          <p:spTgt spid="7"/>
                                        </p:tgtEl>
                                        <p:attrNameLst>
                                          <p:attrName>fill.type</p:attrName>
                                        </p:attrNameLst>
                                      </p:cBhvr>
                                      <p:to>
                                        <p:strVal val="solid"/>
                                      </p:to>
                                    </p:set>
                                    <p:set>
                                      <p:cBhvr>
                                        <p:cTn id="26"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تهویه ششی</a:t>
            </a:r>
          </a:p>
        </p:txBody>
      </p:sp>
      <p:sp>
        <p:nvSpPr>
          <p:cNvPr id="10" name="Subtitle 2"/>
          <p:cNvSpPr>
            <a:spLocks noGrp="1"/>
          </p:cNvSpPr>
          <p:nvPr>
            <p:ph type="subTitle" idx="1"/>
          </p:nvPr>
        </p:nvSpPr>
        <p:spPr>
          <a:xfrm>
            <a:off x="304800" y="1905000"/>
            <a:ext cx="8534400" cy="4038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lnSpcReduction="10000"/>
          </a:bodyPr>
          <a:lstStyle/>
          <a:p>
            <a:pPr marL="457200" indent="-457200" algn="just" rtl="1">
              <a:buFont typeface="Wingdings" pitchFamily="2" charset="2"/>
              <a:buChar char="v"/>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تهویه ششی شامل یک فرایند دم (درون بردن هوا) و یک فرایند بازدم (بیرون راندن هوای تهویه شده) می باشد.</a:t>
            </a:r>
          </a:p>
          <a:p>
            <a:pPr marL="457200" indent="-457200" algn="just" rtl="1">
              <a:buFont typeface="Wingdings" pitchFamily="2" charset="2"/>
              <a:buChar char="v"/>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انسان ساختار تنفسی شامل موارد زیر می باشد :</a:t>
            </a:r>
          </a:p>
          <a:p>
            <a:pPr marL="514350" indent="-514350" algn="just" rtl="1">
              <a:buAutoNum type="arabicPeriod"/>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شش ها </a:t>
            </a:r>
          </a:p>
          <a:p>
            <a:pPr marL="514350" indent="-514350" algn="just" rtl="1">
              <a:buAutoNum type="arabicPeriod"/>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قفسه سینه، دنده ها و جناغ</a:t>
            </a:r>
          </a:p>
          <a:p>
            <a:pPr marL="514350" indent="-514350" algn="just" rtl="1">
              <a:buAutoNum type="arabicPeriod"/>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عضلات تنفسی ( دیافراگم و عضلات بین دنده ای داخلی وخارجی و ماهیچه شکم و گردن)</a:t>
            </a:r>
          </a:p>
          <a:p>
            <a:pPr marL="514350" indent="-514350" algn="just" rtl="1">
              <a:buAutoNum type="arabicPeriod"/>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12جفت دنده در قفسه سینه وجود دارد که 7جفت دنده اول دارای غضروف مستقل هستند وبه استخوان جناغ متصل هستند</a:t>
            </a:r>
            <a:r>
              <a:rPr lang="fa-IR" sz="28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 دیافراگم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سمت چپ هم سطح با دنده ی شماره ی 7 است.</a:t>
            </a:r>
          </a:p>
          <a:p>
            <a:pPr marL="514350" indent="-514350" algn="just">
              <a:buAutoNum type="arabicPeriod"/>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دنده های 8و9و10 از طریق غضروف مشترک به استخوان جناغ متصل می گردند. دنده </a:t>
            </a:r>
            <a:r>
              <a:rPr lang="fa-IR" sz="24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ی 11و12به استخوان جناغ متصل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نیست.</a:t>
            </a:r>
          </a:p>
        </p:txBody>
      </p:sp>
      <p:sp>
        <p:nvSpPr>
          <p:cNvPr id="7" name="TextBox 6"/>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8"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Baran Outline" pitchFamily="2" charset="-78"/>
              </a:rPr>
              <a:t>تبادلات گازی</a:t>
            </a:r>
            <a:endParaRPr lang="es-ES" sz="2800" b="1" dirty="0" smtClean="0">
              <a:solidFill>
                <a:schemeClr val="bg1"/>
              </a:solidFill>
              <a:cs typeface="B Baran Outline" pitchFamily="2" charset="-78"/>
            </a:endParaRPr>
          </a:p>
        </p:txBody>
      </p:sp>
      <p:sp>
        <p:nvSpPr>
          <p:cNvPr id="9" name="Rectangle 110"/>
          <p:cNvSpPr txBox="1">
            <a:spLocks noChangeArrowheads="1"/>
          </p:cNvSpPr>
          <p:nvPr/>
        </p:nvSpPr>
        <p:spPr bwMode="auto">
          <a:xfrm>
            <a:off x="2286000" y="6419193"/>
            <a:ext cx="4800599" cy="438807"/>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r>
              <a:rPr lang="fa-IR" sz="2800" b="1"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2277195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شش ها</a:t>
            </a:r>
          </a:p>
        </p:txBody>
      </p:sp>
      <p:sp>
        <p:nvSpPr>
          <p:cNvPr id="10" name="Subtitle 2"/>
          <p:cNvSpPr>
            <a:spLocks noGrp="1"/>
          </p:cNvSpPr>
          <p:nvPr>
            <p:ph type="subTitle" idx="1"/>
          </p:nvPr>
        </p:nvSpPr>
        <p:spPr>
          <a:xfrm>
            <a:off x="381000" y="1828800"/>
            <a:ext cx="8458200" cy="4038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lnSpcReduction="10000"/>
          </a:bodyPr>
          <a:lstStyle/>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انسان دارای 2 شش (ریه) درون قفسه سینه است  و روی پرده ی ماهیچه ای دیافراگم قرار دارند.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شش چپ به علت حضور قلب کوچکتر است .</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ریه چپ 2 قسمتی و ریه راست 3 قسمتی است.این بخش ها توسط شیارهایی به نام فیشراز یکدیگر جدا می شود.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شش را می توان عمدتا مجموعه ای از </a:t>
            </a:r>
            <a:r>
              <a:rPr lang="fa-IR" sz="2400" b="1" dirty="0" smtClean="0">
                <a:ln w="18415" cmpd="sng">
                  <a:noFill/>
                  <a:prstDash val="solid"/>
                </a:ln>
                <a:solidFill>
                  <a:schemeClr val="accent6"/>
                </a:solidFill>
                <a:effectLst>
                  <a:outerShdw blurRad="63500" dir="3600000" algn="tl" rotWithShape="0">
                    <a:srgbClr val="000000">
                      <a:alpha val="70000"/>
                    </a:srgbClr>
                  </a:outerShdw>
                </a:effectLst>
                <a:cs typeface="B Kamran" pitchFamily="2" charset="-78"/>
              </a:rPr>
              <a:t>لوله ها ی منشعب شونده، کیسه های حبابکی و رگ ها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دانست که از بیرون توسط یک </a:t>
            </a:r>
            <a:r>
              <a:rPr lang="fa-IR" sz="2400" b="1" dirty="0" smtClean="0">
                <a:ln w="18415" cmpd="sng">
                  <a:noFill/>
                  <a:prstDash val="solid"/>
                </a:ln>
                <a:solidFill>
                  <a:schemeClr val="accent6"/>
                </a:solidFill>
                <a:effectLst>
                  <a:outerShdw blurRad="63500" dir="3600000" algn="tl" rotWithShape="0">
                    <a:srgbClr val="000000">
                      <a:alpha val="70000"/>
                    </a:srgbClr>
                  </a:outerShdw>
                </a:effectLst>
                <a:cs typeface="B Kamran" pitchFamily="2" charset="-78"/>
              </a:rPr>
              <a:t>بافت پیوندی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احاطه شده است ،بیشتر حجم ریه را کیسه های هوایی به خود اختصاص داده اند و ساختاری اسفنج گونه را به شش می دهند  .</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اطراف حبابک های مبادله ای را مویرگ های خونی فراوانی در بر گرفته است .</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فضای جنب شش راست و چپ از یکدیگر جدا است ودر صورت آسیب یک قسمت از پرده ی جنب، شش دیگر سالم می ماند وبه فعالیت خود ادامه می دهد.</a:t>
            </a:r>
          </a:p>
          <a:p>
            <a:pPr algn="just" rtl="1"/>
            <a:endParaRPr lang="fa-IR" sz="2800"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sp>
        <p:nvSpPr>
          <p:cNvPr id="5" name="TextBox 4"/>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7"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4123362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1000"/>
                                        <p:tgtEl>
                                          <p:spTgt spid="10">
                                            <p:txEl>
                                              <p:pRg st="5" end="5"/>
                                            </p:txEl>
                                          </p:spTgt>
                                        </p:tgtEl>
                                      </p:cBhvr>
                                    </p:animEffect>
                                    <p:anim calcmode="lin" valueType="num">
                                      <p:cBhvr>
                                        <p:cTn id="5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شش ها</a:t>
            </a:r>
          </a:p>
        </p:txBody>
      </p:sp>
      <p:sp>
        <p:nvSpPr>
          <p:cNvPr id="10" name="Subtitle 2"/>
          <p:cNvSpPr>
            <a:spLocks noGrp="1"/>
          </p:cNvSpPr>
          <p:nvPr>
            <p:ph type="subTitle" idx="1"/>
          </p:nvPr>
        </p:nvSpPr>
        <p:spPr>
          <a:xfrm>
            <a:off x="457200" y="1905000"/>
            <a:ext cx="8458200" cy="39624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fontScale="92500" lnSpcReduction="10000"/>
          </a:bodyPr>
          <a:lstStyle/>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اطراف شش ها را یک نوع بافت پیوندی فراگرفته است. </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پده جنب پرده ای دو لایه ای است که لایه داخلی به شش ها و لایه خارجی به دیواره قفسه سینه و دیافراگم متصل است.این پرده شش ها را به قفسه ی سینه متصل شده است.</a:t>
            </a:r>
          </a:p>
          <a:p>
            <a:pPr algn="just"/>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بین دو لایه پرده جنب مایع جنب قرار دارد که دارای فشار منفی (مکنده) می باشدفشار این مایع از فشار جو کم تر است و باعث می شود شش ها  در حالت بازدم هم نیمه باز باشند ومقداری هوا در درون آنها می </a:t>
            </a:r>
            <a:r>
              <a:rPr lang="fa-IR" sz="24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ماند</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p>
          <a:p>
            <a:pPr algn="just"/>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fa-IR" sz="24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مایع جنب در آنالیز های شیمیایی ساختاری بسیار مشابه پلاسمای خون را نشان میدهد اما با میزان پروتئین کمتر .</a:t>
            </a:r>
          </a:p>
          <a:p>
            <a:pPr algn="just"/>
            <a:r>
              <a:rPr lang="fa-IR" sz="24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میزان مایع جنب در زن و مرد همچنین در شش چپ و راست تفاوت محسوس و قابل ذکری را نشان نداده است و برابر </a:t>
            </a:r>
            <a:r>
              <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ml/kg0.26</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fa-IR" sz="24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مایع جنب دارای خاصیت لغزنده بودن است و در آسان نمودن حرکت شش ها نقش دارد.این مایع عمدتاحاوی سورفاکتانت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است.</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صورتی که قسمتی از قفسه ی سینه سوراخ شود، شش ها جمع می شوند.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با انقباض عضله دیافراگم و افزایش حجم قفسه سینه این فشار منفی بیشتر شده و موجب باز شدن ریه ها می شود.</a:t>
            </a:r>
          </a:p>
          <a:p>
            <a:pPr algn="just" rtl="1"/>
            <a:endParaRPr lang="fa-IR" sz="2800"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sp>
        <p:nvSpPr>
          <p:cNvPr id="5" name="TextBox 4"/>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7"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20063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barn(inVertical)">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arn(inVertic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barn(inVertical)">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barn(inVertical)">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barn(inVertical)">
                                      <p:cBhvr>
                                        <p:cTn id="4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شش ها</a:t>
            </a:r>
          </a:p>
        </p:txBody>
      </p:sp>
      <p:sp>
        <p:nvSpPr>
          <p:cNvPr id="10" name="Subtitle 2"/>
          <p:cNvSpPr>
            <a:spLocks noGrp="1"/>
          </p:cNvSpPr>
          <p:nvPr>
            <p:ph type="subTitle" idx="1"/>
          </p:nvPr>
        </p:nvSpPr>
        <p:spPr>
          <a:xfrm>
            <a:off x="228600" y="1752600"/>
            <a:ext cx="8610600" cy="41148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fontScale="92500" lnSpcReduction="10000"/>
          </a:bodyPr>
          <a:lstStyle/>
          <a:p>
            <a:pPr marL="457200" indent="-457200" algn="just" rtl="1">
              <a:buFont typeface="Wingdings" pitchFamily="2" charset="2"/>
              <a:buChar char="v"/>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دو ویژگی مهم و اساسی شش ها :</a:t>
            </a:r>
          </a:p>
          <a:p>
            <a:pPr marL="514350" indent="-514350" algn="just" rtl="1">
              <a:buAutoNum type="arabicPeriod"/>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پیروی از حرکات قفسه سینه</a:t>
            </a:r>
          </a:p>
          <a:p>
            <a:pPr marL="514350" indent="-514350" algn="just" rtl="1">
              <a:buAutoNum type="arabicPeriod"/>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حالت کشسانی یا ارتجاعی و تمایل به برگشت</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به حالت اولیه</a:t>
            </a:r>
          </a:p>
          <a:p>
            <a:pPr marL="514350" indent="-514350" algn="just" rtl="1">
              <a:buAutoNum type="arabicPeriod"/>
            </a:pPr>
            <a:endPar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marL="514350" indent="-514350" algn="just" rtl="1">
              <a:buAutoNum type="arabicPeriod"/>
            </a:pPr>
            <a:endPar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نیروهای الاستیک ناشی از کشش سطحی( سورفاکتانت) مسئول تولید</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حدود دو سوم کل نیرو های الاستین در ریه های سالم می باشند در صورتی که نیروهای الاستیک خود </a:t>
            </a:r>
            <a:r>
              <a:rPr lang="fa-IR" sz="2800" b="1"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بافت ریه(رشته های کلاژن و ارتجاعی)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یک سوم کل خاصیت الاستیک ریه را تشکیل می دهد.</a:t>
            </a:r>
            <a:endParaRPr lang="fa-IR" sz="2800"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2743200" cy="2650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8"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5135248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1000"/>
                                        <p:tgtEl>
                                          <p:spTgt spid="10">
                                            <p:txEl>
                                              <p:pRg st="6" end="6"/>
                                            </p:txEl>
                                          </p:spTgt>
                                        </p:tgtEl>
                                      </p:cBhvr>
                                    </p:animEffect>
                                    <p:anim calcmode="lin" valueType="num">
                                      <p:cBhvr>
                                        <p:cTn id="43"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Effect transition="in" filter="fade">
                                      <p:cBhvr>
                                        <p:cTn id="49" dur="1000"/>
                                        <p:tgtEl>
                                          <p:spTgt spid="10">
                                            <p:txEl>
                                              <p:pRg st="7" end="7"/>
                                            </p:txEl>
                                          </p:spTgt>
                                        </p:tgtEl>
                                      </p:cBhvr>
                                    </p:animEffect>
                                    <p:anim calcmode="lin" valueType="num">
                                      <p:cBhvr>
                                        <p:cTn id="5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52" presetID="16" presetClass="entr" presetSubtype="21"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barn(inVertical)">
                                      <p:cBhvr>
                                        <p:cTn id="5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عضلات دم</a:t>
            </a:r>
          </a:p>
        </p:txBody>
      </p:sp>
      <p:sp>
        <p:nvSpPr>
          <p:cNvPr id="10" name="Subtitle 2"/>
          <p:cNvSpPr>
            <a:spLocks noGrp="1"/>
          </p:cNvSpPr>
          <p:nvPr>
            <p:ph type="subTitle" idx="1"/>
          </p:nvPr>
        </p:nvSpPr>
        <p:spPr>
          <a:xfrm>
            <a:off x="533400" y="1752600"/>
            <a:ext cx="8305800" cy="43434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lnSpcReduction="10000"/>
          </a:bodyPr>
          <a:lstStyle/>
          <a:p>
            <a:pPr marL="457200" indent="-457200" algn="just" rtl="1">
              <a:buFont typeface="Wingdings" pitchFamily="2" charset="2"/>
              <a:buChar char="v"/>
            </a:pPr>
            <a:r>
              <a:rPr lang="fa-IR" sz="2800" b="1" u="sng"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دم</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فرایندی فعال است  در دم طبیعی دیافراگم و عضلات بین دنده ای خارجی فعال هستند.دیافراگم از حالت گنبدی به حالت مسطح در آمده و موجب افزایش حجم قفسه سینه می شودبا انقباض عضلات بین دنده ای خارجی قفسه سینه با طرف بالا و جناغ به سمت جلو می آید.</a:t>
            </a:r>
          </a:p>
          <a:p>
            <a:pPr marL="457200" indent="-457200" algn="just" rtl="1">
              <a:buFont typeface="Wingdings" pitchFamily="2" charset="2"/>
              <a:buChar char="v"/>
            </a:pPr>
            <a:r>
              <a:rPr lang="fa-IR" sz="2800" b="1" u="sng"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دم عمیق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عضلات گردنی نیز به کمک این دو عضله می آیند.</a:t>
            </a:r>
          </a:p>
          <a:p>
            <a:pPr marL="457200" indent="-457200" algn="just" rtl="1">
              <a:buFont typeface="Wingdings" pitchFamily="2" charset="2"/>
              <a:buChar char="v"/>
            </a:pPr>
            <a:r>
              <a:rPr lang="fa-IR" sz="2800" b="1" u="sng"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بازدم عادی و طبیعی</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فرایندی غیر فعال است و ویژگی کشسانی شش ها در این بازدم نقش دارد.</a:t>
            </a:r>
          </a:p>
          <a:p>
            <a:pPr marL="457200" indent="-457200" algn="just" rtl="1">
              <a:buFont typeface="Wingdings" pitchFamily="2" charset="2"/>
              <a:buChar char="v"/>
            </a:pPr>
            <a:r>
              <a:rPr lang="fa-IR" sz="2800" b="1" u="sng"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بازدم عمیق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فرایندی فعال است و برای انجام آن ، لازم است که ماهیچه های بین دنده ای داخلی و ماهیچه های شکمی توسط مرکز تنفس در بصل النخاع  تحریک شوند وبه انقباض در آیند.</a:t>
            </a:r>
          </a:p>
          <a:p>
            <a:pPr algn="just" rtl="1"/>
            <a:endParaRPr lang="fa-IR" sz="2800"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sp>
        <p:nvSpPr>
          <p:cNvPr id="5" name="TextBox 4"/>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7"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1004031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ساز و کار دستگاه تنفس</a:t>
            </a:r>
          </a:p>
        </p:txBody>
      </p:sp>
      <p:sp>
        <p:nvSpPr>
          <p:cNvPr id="10" name="Subtitle 2"/>
          <p:cNvSpPr>
            <a:spLocks noGrp="1"/>
          </p:cNvSpPr>
          <p:nvPr>
            <p:ph type="subTitle" idx="1"/>
          </p:nvPr>
        </p:nvSpPr>
        <p:spPr>
          <a:xfrm>
            <a:off x="642937" y="1643856"/>
            <a:ext cx="8272463" cy="4038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marL="457200" indent="-457200" algn="just">
              <a:buFont typeface="Arial" pitchFamily="34" charset="0"/>
              <a:buChar char="•"/>
            </a:pPr>
            <a:r>
              <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مویرگ ها  بافتی مقداری(نه </a:t>
            </a:r>
            <a:r>
              <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همه) از اکسیژن خود را به یاخته ها داده و دی اکسید کربن می گیرد در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بدن ما </a:t>
            </a:r>
            <a:r>
              <a:rPr lang="fa-IR" sz="2800" b="1" u="sng"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سیاهرگ ها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که خون را به سمت قلب می برند، اغلب حاوی </a:t>
            </a:r>
            <a:r>
              <a:rPr lang="fa-IR" sz="28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خون تیره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و</a:t>
            </a:r>
            <a:r>
              <a:rPr lang="fa-IR" sz="28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و سپس به قلب می رود . قلب این خون را به شش ها پمپ می کند تا تهویه انجام شود. </a:t>
            </a:r>
          </a:p>
          <a:p>
            <a:pPr marL="457200" indent="-457200" algn="just" rtl="1">
              <a:buFont typeface="Arial" pitchFamily="34" charset="0"/>
              <a:buChar char="•"/>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مرحله دوم </a:t>
            </a:r>
            <a:r>
              <a:rPr lang="fa-IR" sz="28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خون روشن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وارد قلب می شود و</a:t>
            </a:r>
            <a:r>
              <a:rPr lang="fa-IR" sz="2800" b="1" u="sng"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سرخرگ ها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که خون را ازقلب به اندام ها و بافت ها پمپاز می کند.ا</a:t>
            </a:r>
            <a:r>
              <a:rPr lang="fa-IR" sz="2800" b="1"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ستثنا</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مهم در این مورد سرخرگ ششی وسیاهرگ ششی می باشد. سرخرگ ششی خون را از قلب به سمت شش ها می برد حاوی خون تیره است  و سیاهرگ ششی که خون را از شش ها به قلب بر می گردانند حاوی خون روشن است.</a:t>
            </a:r>
            <a:endPar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343356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4908805"/>
              </p:ext>
            </p:extLst>
          </p:nvPr>
        </p:nvGraphicFramePr>
        <p:xfrm>
          <a:off x="0" y="1447801"/>
          <a:ext cx="9144000" cy="5430519"/>
        </p:xfrm>
        <a:graphic>
          <a:graphicData uri="http://schemas.openxmlformats.org/drawingml/2006/table">
            <a:tbl>
              <a:tblPr firstRow="1" bandRow="1">
                <a:tableStyleId>{93296810-A885-4BE3-A3E7-6D5BEEA58F35}</a:tableStyleId>
              </a:tblPr>
              <a:tblGrid>
                <a:gridCol w="3368842"/>
                <a:gridCol w="2887579"/>
                <a:gridCol w="2887579"/>
              </a:tblGrid>
              <a:tr h="914399">
                <a:tc>
                  <a:txBody>
                    <a:bodyPr/>
                    <a:lstStyle/>
                    <a:p>
                      <a:pPr algn="ctr"/>
                      <a:r>
                        <a:rPr lang="fa-IR" dirty="0" smtClean="0"/>
                        <a:t>هنگام بازدم</a:t>
                      </a:r>
                      <a:endParaRPr lang="en-US" dirty="0">
                        <a:solidFill>
                          <a:schemeClr val="tx1"/>
                        </a:solidFill>
                      </a:endParaRPr>
                    </a:p>
                  </a:txBody>
                  <a:tcPr/>
                </a:tc>
                <a:tc>
                  <a:txBody>
                    <a:bodyPr/>
                    <a:lstStyle/>
                    <a:p>
                      <a:pPr algn="ctr"/>
                      <a:r>
                        <a:rPr lang="fa-IR" sz="20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هنگام دم</a:t>
                      </a:r>
                      <a:endParaRPr lang="en-U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a:txBody>
                  <a:tcPr>
                    <a:solidFill>
                      <a:schemeClr val="accent2"/>
                    </a:solidFill>
                  </a:tcPr>
                </a:tc>
                <a:tc>
                  <a:txBody>
                    <a:bodyPr/>
                    <a:lstStyle/>
                    <a:p>
                      <a:pPr algn="ctr"/>
                      <a:endParaRPr lang="fa-IR" dirty="0" smtClean="0"/>
                    </a:p>
                    <a:p>
                      <a:pPr algn="ctr"/>
                      <a:r>
                        <a:rPr lang="fa-IR" sz="1600" dirty="0" smtClean="0"/>
                        <a:t>وضعیت</a:t>
                      </a:r>
                      <a:r>
                        <a:rPr lang="fa-IR" sz="1600" baseline="0" dirty="0" smtClean="0"/>
                        <a:t> عوامل موثر در تهویه ششی</a:t>
                      </a:r>
                      <a:endParaRPr lang="en-US" sz="1600" dirty="0">
                        <a:solidFill>
                          <a:schemeClr val="tx1"/>
                        </a:solidFill>
                      </a:endParaRPr>
                    </a:p>
                  </a:txBody>
                  <a:tcPr/>
                </a:tc>
              </a:tr>
              <a:tr h="370840">
                <a:tc>
                  <a:txBody>
                    <a:bodyPr/>
                    <a:lstStyle/>
                    <a:p>
                      <a:r>
                        <a:rPr lang="fa-IR" dirty="0" smtClean="0"/>
                        <a:t>در حال استراحت(گنبدی شکل)</a:t>
                      </a:r>
                      <a:endParaRPr lang="en-US" dirty="0"/>
                    </a:p>
                  </a:txBody>
                  <a:tcPr/>
                </a:tc>
                <a:tc>
                  <a:txBody>
                    <a:bodyPr/>
                    <a:lstStyle/>
                    <a:p>
                      <a:pPr algn="ctr"/>
                      <a:r>
                        <a:rPr lang="fa-IR" dirty="0" smtClean="0"/>
                        <a:t>درحال انقباض(مسطح)</a:t>
                      </a:r>
                      <a:endParaRPr lang="en-US" dirty="0"/>
                    </a:p>
                  </a:txBody>
                  <a:tcPr/>
                </a:tc>
                <a:tc>
                  <a:txBody>
                    <a:bodyPr/>
                    <a:lstStyle/>
                    <a:p>
                      <a:pPr algn="ctr"/>
                      <a:r>
                        <a:rPr lang="fa-IR" dirty="0" smtClean="0"/>
                        <a:t>ماهیچه  دیافراگم</a:t>
                      </a:r>
                      <a:endParaRPr lang="en-US" dirty="0"/>
                    </a:p>
                  </a:txBody>
                  <a:tcPr/>
                </a:tc>
              </a:tr>
              <a:tr h="370840">
                <a:tc>
                  <a:txBody>
                    <a:bodyPr/>
                    <a:lstStyle/>
                    <a:p>
                      <a:pPr algn="ctr"/>
                      <a:r>
                        <a:rPr lang="fa-IR" dirty="0" smtClean="0"/>
                        <a:t>در حال استراحت</a:t>
                      </a:r>
                      <a:endParaRPr lang="en-US" dirty="0"/>
                    </a:p>
                  </a:txBody>
                  <a:tcPr/>
                </a:tc>
                <a:tc>
                  <a:txBody>
                    <a:bodyPr/>
                    <a:lstStyle/>
                    <a:p>
                      <a:pPr algn="ctr"/>
                      <a:r>
                        <a:rPr lang="fa-IR" dirty="0" smtClean="0"/>
                        <a:t>درحال انقباض</a:t>
                      </a:r>
                      <a:endParaRPr lang="en-US" dirty="0"/>
                    </a:p>
                  </a:txBody>
                  <a:tcPr/>
                </a:tc>
                <a:tc>
                  <a:txBody>
                    <a:bodyPr/>
                    <a:lstStyle/>
                    <a:p>
                      <a:pPr algn="ctr"/>
                      <a:r>
                        <a:rPr lang="fa-IR" dirty="0" smtClean="0"/>
                        <a:t>ماهیچه های  بین</a:t>
                      </a:r>
                      <a:r>
                        <a:rPr lang="fa-IR" baseline="0" dirty="0" smtClean="0"/>
                        <a:t> دنده ای خارجی</a:t>
                      </a:r>
                      <a:endParaRPr lang="en-US" dirty="0"/>
                    </a:p>
                  </a:txBody>
                  <a:tcPr/>
                </a:tc>
              </a:tr>
              <a:tr h="370840">
                <a:tc>
                  <a:txBody>
                    <a:bodyPr/>
                    <a:lstStyle/>
                    <a:p>
                      <a:pPr algn="ctr"/>
                      <a:r>
                        <a:rPr lang="fa-IR" dirty="0" smtClean="0"/>
                        <a:t>درحال انقباض</a:t>
                      </a:r>
                      <a:endParaRPr lang="en-US" dirty="0"/>
                    </a:p>
                  </a:txBody>
                  <a:tcPr/>
                </a:tc>
                <a:tc>
                  <a:txBody>
                    <a:bodyPr/>
                    <a:lstStyle/>
                    <a:p>
                      <a:pPr algn="ctr"/>
                      <a:r>
                        <a:rPr lang="fa-IR" dirty="0" smtClean="0"/>
                        <a:t>در حال استراحت</a:t>
                      </a:r>
                      <a:endParaRPr lang="en-US" dirty="0"/>
                    </a:p>
                  </a:txBody>
                  <a:tcPr/>
                </a:tc>
                <a:tc>
                  <a:txBody>
                    <a:bodyPr/>
                    <a:lstStyle/>
                    <a:p>
                      <a:r>
                        <a:rPr lang="fa-IR" dirty="0" smtClean="0"/>
                        <a:t>ماهیچه های  بین دنده ای داخلی</a:t>
                      </a:r>
                    </a:p>
                    <a:p>
                      <a:endParaRPr lang="en-US" dirty="0"/>
                    </a:p>
                  </a:txBody>
                  <a:tcPr/>
                </a:tc>
              </a:tr>
              <a:tr h="370840">
                <a:tc>
                  <a:txBody>
                    <a:bodyPr/>
                    <a:lstStyle/>
                    <a:p>
                      <a:pPr algn="ctr"/>
                      <a:r>
                        <a:rPr lang="fa-IR" dirty="0" smtClean="0"/>
                        <a:t>_</a:t>
                      </a:r>
                      <a:endParaRPr lang="en-US" dirty="0"/>
                    </a:p>
                  </a:txBody>
                  <a:tcPr/>
                </a:tc>
                <a:tc>
                  <a:txBody>
                    <a:bodyPr/>
                    <a:lstStyle/>
                    <a:p>
                      <a:r>
                        <a:rPr lang="fa-IR" dirty="0" smtClean="0"/>
                        <a:t>در دم عمیق، منقبض می شوند</a:t>
                      </a:r>
                      <a:endParaRPr lang="en-US" dirty="0"/>
                    </a:p>
                  </a:txBody>
                  <a:tcPr/>
                </a:tc>
                <a:tc>
                  <a:txBody>
                    <a:bodyPr/>
                    <a:lstStyle/>
                    <a:p>
                      <a:pPr algn="ctr"/>
                      <a:r>
                        <a:rPr lang="fa-IR" dirty="0" smtClean="0"/>
                        <a:t>ماهیچه های گردن</a:t>
                      </a:r>
                      <a:endParaRPr lang="en-US" dirty="0"/>
                    </a:p>
                  </a:txBody>
                  <a:tcPr/>
                </a:tc>
              </a:tr>
              <a:tr h="370840">
                <a:tc>
                  <a:txBody>
                    <a:bodyPr/>
                    <a:lstStyle/>
                    <a:p>
                      <a:r>
                        <a:rPr lang="fa-IR" dirty="0" smtClean="0"/>
                        <a:t>در بازدم عمیق، منقبض می شوند</a:t>
                      </a:r>
                    </a:p>
                    <a:p>
                      <a:endParaRPr lang="en-US" dirty="0"/>
                    </a:p>
                  </a:txBody>
                  <a:tcPr/>
                </a:tc>
                <a:tc>
                  <a:txBody>
                    <a:bodyPr/>
                    <a:lstStyle/>
                    <a:p>
                      <a:pPr algn="ctr"/>
                      <a:r>
                        <a:rPr lang="fa-IR" dirty="0" smtClean="0"/>
                        <a:t>_</a:t>
                      </a:r>
                      <a:endParaRPr lang="en-US" dirty="0"/>
                    </a:p>
                  </a:txBody>
                  <a:tcPr/>
                </a:tc>
                <a:tc>
                  <a:txBody>
                    <a:bodyPr/>
                    <a:lstStyle/>
                    <a:p>
                      <a:pPr algn="ctr"/>
                      <a:r>
                        <a:rPr lang="fa-IR" dirty="0" smtClean="0"/>
                        <a:t>ماهیچه های شکم</a:t>
                      </a:r>
                      <a:endParaRPr lang="en-US" dirty="0"/>
                    </a:p>
                  </a:txBody>
                  <a:tcPr/>
                </a:tc>
              </a:tr>
              <a:tr h="370840">
                <a:tc>
                  <a:txBody>
                    <a:bodyPr/>
                    <a:lstStyle/>
                    <a:p>
                      <a:pPr algn="ctr"/>
                      <a:r>
                        <a:rPr lang="fa-IR" dirty="0" smtClean="0"/>
                        <a:t>به سمت پایین و عقب</a:t>
                      </a:r>
                      <a:endParaRPr lang="en-US" dirty="0"/>
                    </a:p>
                  </a:txBody>
                  <a:tcPr/>
                </a:tc>
                <a:tc>
                  <a:txBody>
                    <a:bodyPr/>
                    <a:lstStyle/>
                    <a:p>
                      <a:pPr algn="ctr"/>
                      <a:r>
                        <a:rPr lang="fa-IR" dirty="0" smtClean="0"/>
                        <a:t>به سمت بالا وجلو</a:t>
                      </a:r>
                      <a:endParaRPr lang="en-US" dirty="0"/>
                    </a:p>
                  </a:txBody>
                  <a:tcPr/>
                </a:tc>
                <a:tc>
                  <a:txBody>
                    <a:bodyPr/>
                    <a:lstStyle/>
                    <a:p>
                      <a:pPr algn="ctr"/>
                      <a:r>
                        <a:rPr lang="fa-IR" dirty="0" smtClean="0"/>
                        <a:t>وضعیت دنده</a:t>
                      </a:r>
                      <a:r>
                        <a:rPr lang="fa-IR" baseline="0" dirty="0" smtClean="0"/>
                        <a:t> ها</a:t>
                      </a:r>
                      <a:endParaRPr lang="en-US" dirty="0"/>
                    </a:p>
                  </a:txBody>
                  <a:tcPr/>
                </a:tc>
              </a:tr>
              <a:tr h="370840">
                <a:tc>
                  <a:txBody>
                    <a:bodyPr/>
                    <a:lstStyle/>
                    <a:p>
                      <a:pPr algn="ctr"/>
                      <a:r>
                        <a:rPr lang="fa-IR" dirty="0" smtClean="0"/>
                        <a:t>عقب</a:t>
                      </a:r>
                      <a:endParaRPr lang="en-US" dirty="0"/>
                    </a:p>
                  </a:txBody>
                  <a:tcPr/>
                </a:tc>
                <a:tc>
                  <a:txBody>
                    <a:bodyPr/>
                    <a:lstStyle/>
                    <a:p>
                      <a:pPr algn="ctr"/>
                      <a:r>
                        <a:rPr lang="fa-IR" dirty="0" smtClean="0"/>
                        <a:t>جلو</a:t>
                      </a:r>
                      <a:endParaRPr lang="en-US" dirty="0"/>
                    </a:p>
                  </a:txBody>
                  <a:tcPr/>
                </a:tc>
                <a:tc>
                  <a:txBody>
                    <a:bodyPr/>
                    <a:lstStyle/>
                    <a:p>
                      <a:pPr algn="ctr"/>
                      <a:r>
                        <a:rPr lang="fa-IR" dirty="0" smtClean="0"/>
                        <a:t>وضعیت</a:t>
                      </a:r>
                      <a:r>
                        <a:rPr lang="fa-IR" baseline="0" dirty="0" smtClean="0"/>
                        <a:t> جناغ</a:t>
                      </a:r>
                      <a:endParaRPr lang="en-US" dirty="0"/>
                    </a:p>
                  </a:txBody>
                  <a:tcPr/>
                </a:tc>
              </a:tr>
              <a:tr h="370840">
                <a:tc>
                  <a:txBody>
                    <a:bodyPr/>
                    <a:lstStyle/>
                    <a:p>
                      <a:pPr algn="ctr"/>
                      <a:r>
                        <a:rPr lang="fa-IR" dirty="0" smtClean="0"/>
                        <a:t>کاهش</a:t>
                      </a:r>
                      <a:endParaRPr lang="en-US" dirty="0"/>
                    </a:p>
                  </a:txBody>
                  <a:tcPr/>
                </a:tc>
                <a:tc>
                  <a:txBody>
                    <a:bodyPr/>
                    <a:lstStyle/>
                    <a:p>
                      <a:pPr algn="ctr"/>
                      <a:r>
                        <a:rPr lang="fa-IR" dirty="0" smtClean="0"/>
                        <a:t>افزایش</a:t>
                      </a:r>
                      <a:endParaRPr lang="en-US" dirty="0"/>
                    </a:p>
                  </a:txBody>
                  <a:tcPr/>
                </a:tc>
                <a:tc>
                  <a:txBody>
                    <a:bodyPr/>
                    <a:lstStyle/>
                    <a:p>
                      <a:pPr algn="ctr"/>
                      <a:r>
                        <a:rPr lang="fa-IR" dirty="0" smtClean="0"/>
                        <a:t>حجم قفسه سینه</a:t>
                      </a:r>
                      <a:r>
                        <a:rPr lang="fa-IR" baseline="0" dirty="0" smtClean="0"/>
                        <a:t> و شش ها</a:t>
                      </a:r>
                      <a:endParaRPr lang="en-US" dirty="0"/>
                    </a:p>
                  </a:txBody>
                  <a:tcPr/>
                </a:tc>
              </a:tr>
              <a:tr h="370840">
                <a:tc>
                  <a:txBody>
                    <a:bodyPr/>
                    <a:lstStyle/>
                    <a:p>
                      <a:pPr algn="ctr"/>
                      <a:r>
                        <a:rPr lang="fa-IR" dirty="0" smtClean="0"/>
                        <a:t>کاهش</a:t>
                      </a:r>
                      <a:endParaRPr lang="en-US" dirty="0"/>
                    </a:p>
                  </a:txBody>
                  <a:tcPr/>
                </a:tc>
                <a:tc>
                  <a:txBody>
                    <a:bodyPr/>
                    <a:lstStyle/>
                    <a:p>
                      <a:pPr algn="ctr"/>
                      <a:r>
                        <a:rPr lang="fa-IR" dirty="0" smtClean="0"/>
                        <a:t>افزایش</a:t>
                      </a:r>
                    </a:p>
                    <a:p>
                      <a:pPr algn="ctr"/>
                      <a:endParaRPr lang="en-US" dirty="0"/>
                    </a:p>
                  </a:txBody>
                  <a:tcPr/>
                </a:tc>
                <a:tc>
                  <a:txBody>
                    <a:bodyPr/>
                    <a:lstStyle/>
                    <a:p>
                      <a:pPr algn="ctr"/>
                      <a:r>
                        <a:rPr lang="fa-IR" dirty="0" smtClean="0"/>
                        <a:t>فاصله بین دولایه ی جنب</a:t>
                      </a:r>
                      <a:endParaRPr lang="en-US" dirty="0"/>
                    </a:p>
                  </a:txBody>
                  <a:tcPr/>
                </a:tc>
              </a:tr>
              <a:tr h="370840">
                <a:tc>
                  <a:txBody>
                    <a:bodyPr/>
                    <a:lstStyle/>
                    <a:p>
                      <a:pPr algn="ctr"/>
                      <a:r>
                        <a:rPr lang="fa-IR" dirty="0" smtClean="0"/>
                        <a:t>افزایش</a:t>
                      </a:r>
                      <a:endParaRPr lang="en-US" dirty="0"/>
                    </a:p>
                  </a:txBody>
                  <a:tcPr/>
                </a:tc>
                <a:tc>
                  <a:txBody>
                    <a:bodyPr/>
                    <a:lstStyle/>
                    <a:p>
                      <a:pPr algn="ctr"/>
                      <a:r>
                        <a:rPr lang="fa-IR" dirty="0" smtClean="0"/>
                        <a:t>کاهش</a:t>
                      </a:r>
                      <a:endParaRPr lang="en-US" dirty="0"/>
                    </a:p>
                  </a:txBody>
                  <a:tcPr/>
                </a:tc>
                <a:tc>
                  <a:txBody>
                    <a:bodyPr/>
                    <a:lstStyle/>
                    <a:p>
                      <a:pPr algn="ctr"/>
                      <a:r>
                        <a:rPr lang="fa-IR" dirty="0" smtClean="0"/>
                        <a:t>فشار مایع جنب</a:t>
                      </a:r>
                      <a:endParaRPr lang="en-US" dirty="0"/>
                    </a:p>
                  </a:txBody>
                  <a:tcPr/>
                </a:tc>
              </a:tr>
            </a:tbl>
          </a:graphicData>
        </a:graphic>
      </p:graphicFrame>
    </p:spTree>
    <p:extLst>
      <p:ext uri="{BB962C8B-B14F-4D97-AF65-F5344CB8AC3E}">
        <p14:creationId xmlns:p14="http://schemas.microsoft.com/office/powerpoint/2010/main" val="271747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76201"/>
            <a:ext cx="4800600" cy="8382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اسپیرومتر</a:t>
            </a:r>
          </a:p>
        </p:txBody>
      </p:sp>
      <p:sp>
        <p:nvSpPr>
          <p:cNvPr id="10" name="Subtitle 2"/>
          <p:cNvSpPr>
            <a:spLocks noGrp="1"/>
          </p:cNvSpPr>
          <p:nvPr>
            <p:ph type="subTitle" idx="1"/>
          </p:nvPr>
        </p:nvSpPr>
        <p:spPr>
          <a:xfrm>
            <a:off x="375314" y="1698009"/>
            <a:ext cx="8305799" cy="43434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marL="457200" indent="-457200" algn="just" rtl="1">
              <a:buFont typeface="Arial" pitchFamily="34" charset="0"/>
              <a:buChar char="•"/>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اسپیرومتر یا دم سنج وسیله ای برای سنجش حجم های تنفسی است.</a:t>
            </a:r>
          </a:p>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نموداری که دم سنج از دم ها و بازدم های فرد ثبت می کند اسپیروگرام یا دم سنجی نام دارد.</a:t>
            </a:r>
          </a:p>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مقدار حجم های تنفسی </a:t>
            </a:r>
          </a:p>
          <a:p>
            <a:pPr algn="just" rtl="1"/>
            <a:r>
              <a:rPr lang="fa-IR"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فرد سالم به </a:t>
            </a:r>
            <a:r>
              <a:rPr lang="fa-IR" b="1" u="sng"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سن</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p>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و </a:t>
            </a:r>
            <a:r>
              <a:rPr lang="fa-IR" b="1" u="sng"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جنسیت</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بستگی دارد.</a:t>
            </a:r>
          </a:p>
          <a:p>
            <a:pPr marL="457200" indent="-457200" algn="just" rtl="1">
              <a:buFont typeface="Arial" pitchFamily="34" charset="0"/>
              <a:buChar char="•"/>
            </a:pPr>
            <a:endPar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marL="457200" indent="-457200" algn="just" rtl="1">
              <a:buFont typeface="Arial" pitchFamily="34" charset="0"/>
              <a:buChar char="•"/>
            </a:pPr>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194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600"/>
            <a:ext cx="5105400" cy="3276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7" name="TextBox 6"/>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8"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191409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9457"/>
                                        </p:tgtEl>
                                        <p:attrNameLst>
                                          <p:attrName>style.visibility</p:attrName>
                                        </p:attrNameLst>
                                      </p:cBhvr>
                                      <p:to>
                                        <p:strVal val="visible"/>
                                      </p:to>
                                    </p:set>
                                    <p:animEffect transition="in" filter="fade">
                                      <p:cBhvr>
                                        <p:cTn id="47" dur="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152400"/>
            <a:ext cx="4800600" cy="8382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حجم های تنفسی</a:t>
            </a:r>
          </a:p>
        </p:txBody>
      </p:sp>
      <p:sp>
        <p:nvSpPr>
          <p:cNvPr id="10" name="Subtitle 2"/>
          <p:cNvSpPr>
            <a:spLocks noGrp="1"/>
          </p:cNvSpPr>
          <p:nvPr>
            <p:ph type="subTitle" idx="1"/>
          </p:nvPr>
        </p:nvSpPr>
        <p:spPr>
          <a:xfrm>
            <a:off x="723900" y="1752600"/>
            <a:ext cx="7924800" cy="51054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Autofit/>
          </a:bodyPr>
          <a:lstStyle/>
          <a:p>
            <a:pPr algn="just"/>
            <a:r>
              <a:rPr lang="fa-IR" sz="36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حجم جاری</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en-US"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مقدار هوایی که در دم طبیعی و بازدم طبیعی وارد و خارج می شود</a:t>
            </a:r>
            <a:r>
              <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500ml</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endPar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algn="just"/>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حجم تنفسی در دقیقه</a:t>
            </a:r>
            <a:r>
              <a:rPr lang="en-US"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از حاصل ضرب تعداد تنفس در دقیقه بر هوای جاری به دست می آید.</a:t>
            </a:r>
          </a:p>
          <a:p>
            <a:pPr algn="just"/>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ذخیره دمی </a:t>
            </a:r>
            <a:r>
              <a:rPr lang="en-US"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مقدار هوایی که پس از یک دم معمولی طی یک دم عمیق وارد شش می شود</a:t>
            </a:r>
            <a:r>
              <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300</a:t>
            </a:r>
            <a:r>
              <a:rPr lang="en-US" sz="24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0</a:t>
            </a:r>
            <a:r>
              <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ml</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p>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ذخیره بازدمی</a:t>
            </a:r>
            <a:r>
              <a:rPr lang="en-US"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مقدار هوایی که پس از یک بازدم معمولی طی یک بازدم عمیق از شش خارج می شود.</a:t>
            </a:r>
            <a:r>
              <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1200-1300 ml</a:t>
            </a:r>
            <a:endPar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هوای باقی مانده</a:t>
            </a:r>
            <a:r>
              <a:rPr lang="en-US"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مقدار هوایی که حتی پس از بازدم عمیق در داخل شش ها می ماند.</a:t>
            </a:r>
            <a:r>
              <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1200ml</a:t>
            </a:r>
            <a:endPar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algn="just" rtl="1"/>
            <a:r>
              <a:rPr lang="fa-IR" sz="36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هوای مرده</a:t>
            </a:r>
            <a:r>
              <a:rPr lang="en-US" sz="36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هوایی که در مجاری تنفسی مانده و به قست تبادلی نمی رسد.</a:t>
            </a:r>
            <a:r>
              <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150ml</a:t>
            </a:r>
            <a:endPar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p:txBody>
      </p:sp>
      <p:sp>
        <p:nvSpPr>
          <p:cNvPr id="5" name="TextBox 4"/>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7"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3786952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barn(inVertical)">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arn(inVertic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barn(inVertical)">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barn(inVertical)">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76201"/>
            <a:ext cx="4800600" cy="8382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بخش هادی (نای) </a:t>
            </a:r>
          </a:p>
        </p:txBody>
      </p:sp>
      <p:sp>
        <p:nvSpPr>
          <p:cNvPr id="10" name="Subtitle 2"/>
          <p:cNvSpPr>
            <a:spLocks noGrp="1"/>
          </p:cNvSpPr>
          <p:nvPr>
            <p:ph type="subTitle" idx="1"/>
          </p:nvPr>
        </p:nvSpPr>
        <p:spPr>
          <a:xfrm>
            <a:off x="381000" y="1752600"/>
            <a:ext cx="8305800" cy="43434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algn="r"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ظرفیت </a:t>
            </a:r>
            <a:r>
              <a:rPr lang="fa-IR"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حیاتی </a:t>
            </a:r>
            <a:r>
              <a:rPr lang="en-US"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حجم جاری + ذخیره دمی + ذخیره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بازدمی</a:t>
            </a:r>
            <a:r>
              <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4800ml</a:t>
            </a:r>
            <a:endParaRPr lang="fa-IR" sz="2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algn="r"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ظرفیت تام </a:t>
            </a:r>
            <a:r>
              <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میزان هوایی است که می تواند در شش ها جای بگیرد .</a:t>
            </a:r>
          </a:p>
          <a:p>
            <a:pPr algn="r"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برابر است با ظرفیت حیاتی + هوای باقی مانده </a:t>
            </a:r>
            <a:r>
              <a:rPr lang="en-US"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6000ml</a:t>
            </a:r>
            <a:endPar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algn="r"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اهمیت هوای باقی مانده </a:t>
            </a:r>
            <a:r>
              <a:rPr lang="en-US"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p>
          <a:p>
            <a:pPr marL="457200" indent="-457200" algn="r" rtl="1">
              <a:buFont typeface="Wingdings" pitchFamily="2" charset="2"/>
              <a:buChar char="§"/>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باز نگه داشتن حبابچه ها </a:t>
            </a:r>
          </a:p>
          <a:p>
            <a:pPr marL="457200" indent="-457200" algn="r" rtl="1">
              <a:buFont typeface="Wingdings" pitchFamily="2" charset="2"/>
              <a:buChar char="§"/>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تبادل گاز ها در فاصله بین دو </a:t>
            </a:r>
            <a:r>
              <a:rPr lang="fa-IR" sz="2800" b="1" i="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تنفس</a:t>
            </a:r>
            <a:endPar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algn="r"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sp>
        <p:nvSpPr>
          <p:cNvPr id="5" name="TextBox 4"/>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7"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2475960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bg1">
              <a:lumMod val="95000"/>
            </a:schemeClr>
          </a:solidFill>
        </p:spPr>
        <p:txBody>
          <a:bodyPr/>
          <a:lstStyle/>
          <a:p>
            <a:pPr marL="0" indent="0">
              <a:buNone/>
            </a:pPr>
            <a:r>
              <a:rPr lang="fa-IR" sz="2400" b="1" dirty="0" smtClean="0">
                <a:cs typeface="B Kamran" panose="020B0604020202020204" charset="-78"/>
              </a:rPr>
              <a:t>اگر عمق تنفس افزایش یابد، میزان هوای مرده تغییری نمی کند، زیراحجم مجاری تنفسی فرد ثابت است ولی حجم هوایی که به شش ها می رسدافزایش می یابد.</a:t>
            </a:r>
          </a:p>
          <a:p>
            <a:pPr marL="0" indent="0">
              <a:buNone/>
            </a:pPr>
            <a:r>
              <a:rPr lang="fa-IR" sz="2800" b="1" dirty="0" smtClean="0">
                <a:effectLst>
                  <a:outerShdw blurRad="38100" dist="38100" dir="2700000" algn="tl">
                    <a:srgbClr val="000000">
                      <a:alpha val="43137"/>
                    </a:srgbClr>
                  </a:outerShdw>
                </a:effectLst>
                <a:cs typeface="B Kamran" panose="020B0604020202020204" charset="-78"/>
              </a:rPr>
              <a:t>هوای مرده </a:t>
            </a:r>
            <a:r>
              <a:rPr lang="fa-IR" sz="2400" b="1" dirty="0" smtClean="0">
                <a:cs typeface="B Kamran" panose="020B0604020202020204" charset="-78"/>
              </a:rPr>
              <a:t>: تهویه نشده و اکسیژن بیشتری دارد .</a:t>
            </a:r>
          </a:p>
          <a:p>
            <a:pPr marL="0" indent="0">
              <a:buNone/>
            </a:pPr>
            <a:r>
              <a:rPr lang="fa-IR" sz="2800" b="1" dirty="0" smtClean="0">
                <a:cs typeface="B Kamran" panose="020B0604020202020204" charset="-78"/>
              </a:rPr>
              <a:t>هوای باقی مانده: </a:t>
            </a:r>
            <a:r>
              <a:rPr lang="fa-IR" sz="2400" b="1" dirty="0" smtClean="0">
                <a:cs typeface="B Kamran" panose="020B0604020202020204" charset="-78"/>
              </a:rPr>
              <a:t>تهویه شده و کربن دی اکسید بیشتری دارد.</a:t>
            </a:r>
            <a:endParaRPr lang="fa-IR" sz="2800" b="1" dirty="0" smtClean="0">
              <a:cs typeface="B Kamran" panose="020B0604020202020204" charset="-78"/>
            </a:endParaRPr>
          </a:p>
          <a:p>
            <a:pPr marL="0" indent="0">
              <a:buNone/>
            </a:pPr>
            <a:r>
              <a:rPr lang="fa-IR" sz="2800" b="1" dirty="0" smtClean="0">
                <a:cs typeface="B Kamran" panose="020B0604020202020204" charset="-78"/>
              </a:rPr>
              <a:t>اگر حجم هوای جاری در فردی 500میلی لیتر باشد و در هر ساعت 600حرکت تنفسی داشته باشد ، حجم تنفسی وی چند میلی لیتر در دقیقه است؟(تعداد حرکات تنفسی وی در تمام دقیقه ها برابر است)</a:t>
            </a:r>
          </a:p>
          <a:p>
            <a:pPr marL="0" indent="0">
              <a:buNone/>
            </a:pPr>
            <a:r>
              <a:rPr lang="fa-IR" sz="2800" b="1" dirty="0" smtClean="0">
                <a:cs typeface="B Kamran" panose="020B0604020202020204" charset="-78"/>
              </a:rPr>
              <a:t> </a:t>
            </a:r>
            <a:r>
              <a:rPr lang="fa-IR" sz="2800" b="1" dirty="0">
                <a:cs typeface="B Kamran" panose="020B0604020202020204" charset="-78"/>
              </a:rPr>
              <a:t>حرکات تنفسی </a:t>
            </a:r>
            <a:r>
              <a:rPr lang="fa-IR" sz="2800" b="1" dirty="0" smtClean="0">
                <a:cs typeface="B Kamran" panose="020B0604020202020204" charset="-78"/>
              </a:rPr>
              <a:t> در دقیقه          10 =  600/60</a:t>
            </a:r>
          </a:p>
          <a:p>
            <a:pPr marL="0" indent="0">
              <a:buNone/>
            </a:pPr>
            <a:r>
              <a:rPr lang="fa-IR" sz="2800" b="1" dirty="0">
                <a:cs typeface="B Kamran" panose="020B0604020202020204" charset="-78"/>
              </a:rPr>
              <a:t>حجم تنفسی در </a:t>
            </a:r>
            <a:r>
              <a:rPr lang="fa-IR" sz="2800" b="1" dirty="0" smtClean="0">
                <a:cs typeface="B Kamran" panose="020B0604020202020204" charset="-78"/>
              </a:rPr>
              <a:t>دقیقه:تعداد </a:t>
            </a:r>
            <a:r>
              <a:rPr lang="fa-IR" sz="2800" b="1" dirty="0">
                <a:cs typeface="B Kamran" panose="020B0604020202020204" charset="-78"/>
              </a:rPr>
              <a:t>تنفس در دقیقه </a:t>
            </a:r>
            <a:r>
              <a:rPr lang="fa-IR" sz="2800" b="1" dirty="0" smtClean="0">
                <a:cs typeface="B Kamran" panose="020B0604020202020204" charset="-78"/>
              </a:rPr>
              <a:t>*هوای جاری        00 50= 10*500</a:t>
            </a:r>
          </a:p>
          <a:p>
            <a:pPr marL="0" indent="0">
              <a:buNone/>
            </a:pPr>
            <a:r>
              <a:rPr lang="fa-IR" sz="2800" b="1" dirty="0">
                <a:cs typeface="B Kamran" panose="020B0604020202020204" charset="-78"/>
              </a:rPr>
              <a:t> </a:t>
            </a:r>
            <a:r>
              <a:rPr lang="fa-IR" sz="2800" b="1" dirty="0" smtClean="0">
                <a:cs typeface="B Kamran" panose="020B0604020202020204" charset="-78"/>
              </a:rPr>
              <a:t>                                       </a:t>
            </a:r>
            <a:endParaRPr lang="fa-IR" sz="2400" b="1" dirty="0" smtClean="0">
              <a:cs typeface="B Kamran" panose="020B0604020202020204" charset="-78"/>
            </a:endParaRPr>
          </a:p>
        </p:txBody>
      </p:sp>
    </p:spTree>
    <p:extLst>
      <p:ext uri="{BB962C8B-B14F-4D97-AF65-F5344CB8AC3E}">
        <p14:creationId xmlns:p14="http://schemas.microsoft.com/office/powerpoint/2010/main" val="2253915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676400"/>
            <a:ext cx="8229600" cy="4525963"/>
          </a:xfrm>
          <a:solidFill>
            <a:schemeClr val="bg1">
              <a:lumMod val="95000"/>
            </a:schemeClr>
          </a:solidFill>
        </p:spPr>
        <p:txBody>
          <a:bodyPr/>
          <a:lstStyle/>
          <a:p>
            <a:pPr marL="0" indent="0">
              <a:buNone/>
            </a:pPr>
            <a:r>
              <a:rPr lang="fa-IR" sz="2400" b="1" dirty="0" smtClean="0">
                <a:cs typeface="B Kamran" panose="020B0604020202020204" charset="-78"/>
              </a:rPr>
              <a:t>اگر فردی بالغ و سالم طی هرحرکت تنفسی عمیق 1000میلی لیتر هوا وارد دستگاه تنفسی خود کند  و در هر دقیقه 12 بار این حرکت تنفسی را انجام دهد، پس از یک دقیقه ، حدوداً چند میلی لیتر هوا با خون وی تبادل گاز انجام داده است؟</a:t>
            </a:r>
          </a:p>
          <a:p>
            <a:pPr marL="0" indent="0" algn="ctr">
              <a:buNone/>
            </a:pPr>
            <a:r>
              <a:rPr lang="fa-IR" sz="2400" b="1" dirty="0" smtClean="0">
                <a:cs typeface="B Kamran" panose="020B0604020202020204" charset="-78"/>
              </a:rPr>
              <a:t>هوای مبادله ای ششها </a:t>
            </a:r>
            <a:r>
              <a:rPr lang="fa-IR" sz="3600" b="1" dirty="0" smtClean="0">
                <a:cs typeface="B Kamran" panose="020B0604020202020204" charset="-78"/>
              </a:rPr>
              <a:t>= </a:t>
            </a:r>
            <a:r>
              <a:rPr lang="fa-IR" sz="2400" b="1" dirty="0" smtClean="0">
                <a:cs typeface="B Kamran" panose="020B0604020202020204" charset="-78"/>
              </a:rPr>
              <a:t>حجم</a:t>
            </a:r>
            <a:r>
              <a:rPr lang="fa-IR" sz="1800" b="1" dirty="0" smtClean="0">
                <a:cs typeface="B Kamran" panose="020B0604020202020204" charset="-78"/>
              </a:rPr>
              <a:t>هوای</a:t>
            </a:r>
            <a:r>
              <a:rPr lang="fa-IR" sz="2400" b="1" dirty="0" smtClean="0">
                <a:cs typeface="B Kamran" panose="020B0604020202020204" charset="-78"/>
              </a:rPr>
              <a:t> مرده در دقیقه </a:t>
            </a:r>
            <a:r>
              <a:rPr lang="fa-IR" b="1" dirty="0" smtClean="0">
                <a:cs typeface="B Kamran" panose="020B0604020202020204" charset="-78"/>
              </a:rPr>
              <a:t>–</a:t>
            </a:r>
            <a:r>
              <a:rPr lang="fa-IR" sz="2400" b="1" dirty="0" smtClean="0">
                <a:cs typeface="B Kamran" panose="020B0604020202020204" charset="-78"/>
              </a:rPr>
              <a:t>حجم تنفسی در دقیقه</a:t>
            </a:r>
          </a:p>
          <a:p>
            <a:pPr marL="0" indent="0" algn="ctr">
              <a:buNone/>
            </a:pPr>
            <a:r>
              <a:rPr lang="fa-IR" sz="2400" b="1" dirty="0" smtClean="0">
                <a:cs typeface="B Kamran" panose="020B0604020202020204" charset="-78"/>
              </a:rPr>
              <a:t>0 1200</a:t>
            </a:r>
            <a:r>
              <a:rPr lang="fa-IR" sz="2400" b="1" dirty="0">
                <a:cs typeface="B Kamran" panose="020B0604020202020204" charset="-78"/>
              </a:rPr>
              <a:t>= 1000*12 </a:t>
            </a:r>
            <a:endParaRPr lang="fa-IR" sz="2400" b="1" dirty="0" smtClean="0">
              <a:cs typeface="B Kamran" panose="020B0604020202020204" charset="-78"/>
            </a:endParaRPr>
          </a:p>
          <a:p>
            <a:pPr marL="0" indent="0">
              <a:buNone/>
            </a:pPr>
            <a:r>
              <a:rPr lang="fa-IR" sz="2400" b="1" dirty="0" smtClean="0">
                <a:cs typeface="B Kamran" panose="020B0604020202020204" charset="-78"/>
              </a:rPr>
              <a:t>                                     </a:t>
            </a:r>
            <a:r>
              <a:rPr lang="fa-IR" sz="2400" b="1" smtClean="0">
                <a:cs typeface="B Kamran" panose="020B0604020202020204" charset="-78"/>
              </a:rPr>
              <a:t>میلی لیتر10200 </a:t>
            </a:r>
            <a:r>
              <a:rPr lang="fa-IR" sz="2800" b="1" smtClean="0">
                <a:cs typeface="B Kamran" panose="020B0604020202020204" charset="-78"/>
              </a:rPr>
              <a:t>=</a:t>
            </a:r>
            <a:r>
              <a:rPr lang="fa-IR" sz="2400" b="1" smtClean="0">
                <a:cs typeface="B Kamran" panose="020B0604020202020204" charset="-78"/>
              </a:rPr>
              <a:t> 1800 </a:t>
            </a:r>
            <a:r>
              <a:rPr lang="fa-IR" sz="2400" b="1" dirty="0" smtClean="0">
                <a:cs typeface="B Kamran" panose="020B0604020202020204" charset="-78"/>
              </a:rPr>
              <a:t>- 12000=(150*12)- (1000*12)</a:t>
            </a:r>
          </a:p>
          <a:p>
            <a:endParaRPr lang="fa-IR" sz="2400" b="1" dirty="0">
              <a:cs typeface="B Kamran" panose="020B0604020202020204" charset="-78"/>
            </a:endParaRPr>
          </a:p>
        </p:txBody>
      </p:sp>
    </p:spTree>
    <p:extLst>
      <p:ext uri="{BB962C8B-B14F-4D97-AF65-F5344CB8AC3E}">
        <p14:creationId xmlns:p14="http://schemas.microsoft.com/office/powerpoint/2010/main" val="404095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127577"/>
            <a:ext cx="4800600" cy="7868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اعمال فرعی دستگاه تنفس</a:t>
            </a:r>
          </a:p>
        </p:txBody>
      </p:sp>
      <p:sp>
        <p:nvSpPr>
          <p:cNvPr id="10" name="Subtitle 2"/>
          <p:cNvSpPr>
            <a:spLocks noGrp="1"/>
          </p:cNvSpPr>
          <p:nvPr>
            <p:ph type="subTitle" idx="1"/>
          </p:nvPr>
        </p:nvSpPr>
        <p:spPr>
          <a:xfrm>
            <a:off x="8860" y="1714500"/>
            <a:ext cx="8873203" cy="44958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marL="514350" indent="-514350" algn="just">
              <a:buFont typeface="+mj-lt"/>
              <a:buAutoNum type="arabicPeriod"/>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تکلم</a:t>
            </a:r>
            <a:r>
              <a:rPr lang="en-US"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برای تکلم ، صداسازی و واژه سازی </a:t>
            </a:r>
            <a:r>
              <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لازم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است .تکلم </a:t>
            </a:r>
            <a:r>
              <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توسط  مراکز عصبی تکلم کنترل (واپایش) می شود</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
            </a:r>
          </a:p>
          <a:p>
            <a:pPr algn="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صداسازی: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حنجره پرده های صوتی قرار دارند که </a:t>
            </a:r>
            <a:r>
              <a:rPr lang="fa-IR" sz="2400" b="1" u="sng"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هوای بازدمی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پرده های صوتی را به ارتعاش در می آوردو صدا تولید می </a:t>
            </a:r>
            <a:r>
              <a:rPr lang="fa-IR" sz="24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شود. پرده های صوتی حاصل چین خوردگی های مخاط حنجره به سمت داخل هستند. </a:t>
            </a:r>
            <a:endPar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algn="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صداسازی مربوط به مرحله بازدم است نه دم.</a:t>
            </a:r>
          </a:p>
          <a:p>
            <a:pPr algn="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واژه سازی </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صدای ایجاد شده با کمک دهان ، دندان ها ، زبان و لب ها به صورت واژه خارج می شود. </a:t>
            </a:r>
          </a:p>
          <a:p>
            <a:pPr algn="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r>
            <a:b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b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هنگام تکلم چون بازدم صورت می گیرد باید راه نای باز باشد </a:t>
            </a:r>
            <a:r>
              <a:rPr lang="fa-IR" sz="24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پس اپی گلوت به بالا می آید و حنجره باز می شود.</a:t>
            </a:r>
          </a:p>
          <a:p>
            <a:pPr algn="r" rtl="1"/>
            <a:endPar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 y="10633"/>
            <a:ext cx="1342596" cy="1284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8"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2324209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76201"/>
            <a:ext cx="4800600" cy="8382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اعمال فرعی دستگاه تنفس</a:t>
            </a:r>
          </a:p>
        </p:txBody>
      </p:sp>
      <p:sp>
        <p:nvSpPr>
          <p:cNvPr id="10" name="Subtitle 2"/>
          <p:cNvSpPr>
            <a:spLocks noGrp="1"/>
          </p:cNvSpPr>
          <p:nvPr>
            <p:ph type="subTitle" idx="1"/>
          </p:nvPr>
        </p:nvSpPr>
        <p:spPr>
          <a:xfrm>
            <a:off x="457200" y="1752600"/>
            <a:ext cx="7924800" cy="41910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fontScale="92500" lnSpcReduction="10000"/>
          </a:bodyPr>
          <a:lstStyle/>
          <a:p>
            <a:pPr algn="just" rtl="1"/>
            <a:r>
              <a:rPr lang="en-US"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rPr>
              <a:t>2</a:t>
            </a:r>
            <a:r>
              <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rPr>
              <a:t>. </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سرفه و عطسه </a:t>
            </a:r>
          </a:p>
          <a:p>
            <a:pPr marL="457200" indent="-457200" algn="just" rtl="1">
              <a:buFont typeface="Wingdings" pitchFamily="2" charset="2"/>
              <a:buChar char="v"/>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صورت ورود ذرات خارجی و مضر به داخل مجرای تنفسی هوا با فشار از طریق دهان به صورت سرفه و از طریق بینی</a:t>
            </a:r>
            <a:r>
              <a:rPr lang="en-US"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ودهان به صورت عطسه خارج شده و مواد را به بیرون می راند.</a:t>
            </a:r>
          </a:p>
          <a:p>
            <a:pPr marL="457200" indent="-457200" algn="just" rtl="1">
              <a:buFont typeface="Wingdings" pitchFamily="2" charset="2"/>
              <a:buChar char="v"/>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افراد سیگاری به دلیل از بین رفتن مژک های مجاری تنفسی سرفه کردن راه موثری برای خارج کردن اجسام مضر است به همین دلیل این افراد سرفه های مکرر دارند.</a:t>
            </a:r>
          </a:p>
          <a:p>
            <a:pPr marL="457200" indent="-457200" algn="just" rtl="1">
              <a:buFont typeface="Wingdings" pitchFamily="2" charset="2"/>
              <a:buChar char="v"/>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برای سرفه وعطسه، لازم است که بازدم عمیق هوارا با فشار به بیرون براند.</a:t>
            </a:r>
          </a:p>
        </p:txBody>
      </p:sp>
      <p:sp>
        <p:nvSpPr>
          <p:cNvPr id="5" name="TextBox 4"/>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7"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2462544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bg1">
              <a:lumMod val="95000"/>
            </a:schemeClr>
          </a:solidFill>
        </p:spPr>
        <p:txBody>
          <a:bodyPr/>
          <a:lstStyle/>
          <a:p>
            <a:r>
              <a:rPr lang="fa-IR" sz="2800" b="1" dirty="0" smtClean="0">
                <a:effectLst>
                  <a:outerShdw blurRad="38100" dist="38100" dir="2700000" algn="tl">
                    <a:srgbClr val="000000">
                      <a:alpha val="43137"/>
                    </a:srgbClr>
                  </a:outerShdw>
                </a:effectLst>
                <a:cs typeface="B Kamran" panose="020B0604020202020204" charset="-78"/>
              </a:rPr>
              <a:t>در هنگام عطسه زبان کوچک پایین آمده تا راه بینی باز شودولی در هنگام سرفه ، زبان کوچک بالا می رود تا راه بینی را ببندد در حالی که در هردو مکانیسم برای خروج هوا از نای ، اپی گلوت در نهایت بالا می رود تا راه نای باز شود. </a:t>
            </a:r>
            <a:endParaRPr lang="en-US" sz="2800" b="1" dirty="0">
              <a:effectLst>
                <a:outerShdw blurRad="38100" dist="38100" dir="2700000" algn="tl">
                  <a:srgbClr val="000000">
                    <a:alpha val="43137"/>
                  </a:srgbClr>
                </a:outerShdw>
              </a:effectLst>
              <a:cs typeface="B Kamran" panose="020B0604020202020204" charset="-78"/>
            </a:endParaRPr>
          </a:p>
        </p:txBody>
      </p:sp>
    </p:spTree>
    <p:extLst>
      <p:ext uri="{BB962C8B-B14F-4D97-AF65-F5344CB8AC3E}">
        <p14:creationId xmlns:p14="http://schemas.microsoft.com/office/powerpoint/2010/main" val="4025216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203777"/>
            <a:ext cx="4800600" cy="7868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تنظیم تنفس</a:t>
            </a:r>
          </a:p>
        </p:txBody>
      </p:sp>
      <p:sp>
        <p:nvSpPr>
          <p:cNvPr id="10" name="Subtitle 2"/>
          <p:cNvSpPr>
            <a:spLocks noGrp="1"/>
          </p:cNvSpPr>
          <p:nvPr>
            <p:ph type="subTitle" idx="1"/>
          </p:nvPr>
        </p:nvSpPr>
        <p:spPr>
          <a:xfrm>
            <a:off x="457200" y="1752600"/>
            <a:ext cx="8458200" cy="44958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marL="457200" indent="-457200" algn="just" rtl="1">
              <a:buFont typeface="Arial" pitchFamily="34" charset="0"/>
              <a:buChar char="•"/>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شروع دم توسط مرکز تنفس در </a:t>
            </a:r>
            <a:r>
              <a:rPr lang="fa-IR" b="1" u="sng"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بصل النخاع </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صورت می گیرد.</a:t>
            </a:r>
          </a:p>
          <a:p>
            <a:pPr marL="457200" indent="-457200" algn="just">
              <a:buFont typeface="Arial" pitchFamily="34" charset="0"/>
              <a:buChar char="•"/>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با فعال </a:t>
            </a:r>
            <a:r>
              <a:rPr lang="fa-IR"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شدن مرکز تنفس در بصل النخاع عضلات </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دمی یا همان دیافراگم و عضلات بین دنده ای خارجی منقبض می شوند.</a:t>
            </a:r>
          </a:p>
          <a:p>
            <a:pPr marL="457200" indent="-457200" algn="just">
              <a:buFont typeface="Arial" pitchFamily="34" charset="0"/>
              <a:buChar char="•"/>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با غیر فعال شدن آن </a:t>
            </a:r>
            <a:r>
              <a:rPr lang="fa-IR" b="1" u="sng"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بازدم </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به مدت 3ثانیه </a:t>
            </a:r>
            <a:r>
              <a:rPr lang="fa-IR" b="1" u="sng"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غیر فعال </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انجام می شود و بدون نیاز به پیام عصبی و انقباض ماهیچه انجام می شود و صرفا به دلیل خاصیت کشسانی شش هاست.</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09750" cy="1485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8"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1766851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2133600"/>
            <a:ext cx="5181600" cy="28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66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مرکز تنفسی</a:t>
            </a:r>
            <a:endParaRPr lang="en-US" dirty="0"/>
          </a:p>
        </p:txBody>
      </p:sp>
      <p:sp>
        <p:nvSpPr>
          <p:cNvPr id="3" name="Content Placeholder 2"/>
          <p:cNvSpPr>
            <a:spLocks noGrp="1"/>
          </p:cNvSpPr>
          <p:nvPr>
            <p:ph idx="1"/>
          </p:nvPr>
        </p:nvSpPr>
        <p:spPr>
          <a:solidFill>
            <a:schemeClr val="bg1">
              <a:lumMod val="95000"/>
            </a:schemeClr>
          </a:solidFill>
        </p:spPr>
        <p:txBody>
          <a:bodyPr/>
          <a:lstStyle/>
          <a:p>
            <a:r>
              <a:rPr lang="fa-IR" sz="2400" b="1" dirty="0" smtClean="0">
                <a:effectLst>
                  <a:outerShdw blurRad="38100" dist="38100" dir="2700000" algn="tl">
                    <a:srgbClr val="000000">
                      <a:alpha val="43137"/>
                    </a:srgbClr>
                  </a:outerShdw>
                </a:effectLst>
                <a:cs typeface="B Kamran" panose="020B0604020202020204" charset="-78"/>
              </a:rPr>
              <a:t>مرکز تنفسی  از چندین گروه از نورون ها تشکیل شده که در بصل النخاع و پل مغزی قرار گرفته اند.</a:t>
            </a:r>
            <a:endParaRPr lang="en-US" sz="2400" b="1" dirty="0">
              <a:effectLst>
                <a:outerShdw blurRad="38100" dist="38100" dir="2700000" algn="tl">
                  <a:srgbClr val="000000">
                    <a:alpha val="43137"/>
                  </a:srgbClr>
                </a:outerShdw>
              </a:effectLst>
              <a:cs typeface="B Kamran" panose="020B0604020202020204" charset="-78"/>
            </a:endParaRPr>
          </a:p>
        </p:txBody>
      </p:sp>
    </p:spTree>
    <p:extLst>
      <p:ext uri="{BB962C8B-B14F-4D97-AF65-F5344CB8AC3E}">
        <p14:creationId xmlns:p14="http://schemas.microsoft.com/office/powerpoint/2010/main" val="1156221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228600"/>
            <a:ext cx="4800600" cy="7620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مراکز تنفس</a:t>
            </a:r>
          </a:p>
        </p:txBody>
      </p:sp>
      <p:sp>
        <p:nvSpPr>
          <p:cNvPr id="10" name="Subtitle 2"/>
          <p:cNvSpPr>
            <a:spLocks noGrp="1"/>
          </p:cNvSpPr>
          <p:nvPr>
            <p:ph type="subTitle" idx="1"/>
          </p:nvPr>
        </p:nvSpPr>
        <p:spPr>
          <a:xfrm>
            <a:off x="723900" y="1676400"/>
            <a:ext cx="7924800" cy="4543278"/>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کنترل کننده های تنفس:</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مرکز تنفس در بصل النخاع و غلظت اکسیژن و دی اکسید کربن شروع دم را کنترل می کنند.</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مرکز تنفس در پل مغزی و کشش عضلات دیواره نایژک ها </a:t>
            </a:r>
            <a:r>
              <a:rPr lang="fa-IR" sz="2800" b="1" u="sng"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طول مدت دم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را کنترل می کنند.</a:t>
            </a:r>
            <a:endPar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پیام های عصبی ناشی از کشش عضلات دیواره نایژک ها به بصل النخاع می رودو بلافاصله ادامه ی دم را متوقف می کند.</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غلظت دی اکسید کربن نقش مهمتری در شروع دم در شرایط عادی دارد.</a:t>
            </a:r>
          </a:p>
          <a:p>
            <a:pPr algn="just"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sp>
        <p:nvSpPr>
          <p:cNvPr id="5" name="TextBox 4"/>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7"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1125693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bg1">
              <a:lumMod val="95000"/>
            </a:schemeClr>
          </a:solidFill>
        </p:spPr>
        <p:txBody>
          <a:bodyPr/>
          <a:lstStyle/>
          <a:p>
            <a:r>
              <a:rPr lang="fa-IR" sz="2400" b="1" dirty="0">
                <a:cs typeface="B Kamran" panose="020B0604020202020204" charset="-78"/>
              </a:rPr>
              <a:t>مرکز تنفس در پل مغزی </a:t>
            </a:r>
            <a:r>
              <a:rPr lang="fa-IR" sz="2400" b="1" dirty="0" smtClean="0">
                <a:cs typeface="B Kamran" panose="020B0604020202020204" charset="-78"/>
              </a:rPr>
              <a:t>طول </a:t>
            </a:r>
            <a:r>
              <a:rPr lang="fa-IR" sz="2400" b="1" dirty="0">
                <a:cs typeface="B Kamran" panose="020B0604020202020204" charset="-78"/>
              </a:rPr>
              <a:t>مدت دم را کنترل می </a:t>
            </a:r>
            <a:r>
              <a:rPr lang="fa-IR" sz="2400" b="1" dirty="0" smtClean="0">
                <a:cs typeface="B Kamran" panose="020B0604020202020204" charset="-78"/>
              </a:rPr>
              <a:t>کنند و باعث کوتاه شدن عمل دم می شود و تعداد تنفس افزایش می یابدو باعث می شوند ریه ها به طور مختصر پر شوند.</a:t>
            </a:r>
          </a:p>
          <a:p>
            <a:endParaRPr lang="fa-IR" sz="2400" b="1" dirty="0">
              <a:cs typeface="B Kamran" panose="020B0604020202020204" charset="-78"/>
            </a:endParaRPr>
          </a:p>
          <a:p>
            <a:endParaRPr lang="en-US" sz="2400" b="1" dirty="0">
              <a:cs typeface="B Kamran" panose="020B0604020202020204" charset="-78"/>
            </a:endParaRPr>
          </a:p>
        </p:txBody>
      </p:sp>
    </p:spTree>
    <p:extLst>
      <p:ext uri="{BB962C8B-B14F-4D97-AF65-F5344CB8AC3E}">
        <p14:creationId xmlns:p14="http://schemas.microsoft.com/office/powerpoint/2010/main" val="1831477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228600"/>
            <a:ext cx="4800600" cy="7620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تنظیم شیمیایی تنفس</a:t>
            </a:r>
          </a:p>
        </p:txBody>
      </p:sp>
      <p:sp>
        <p:nvSpPr>
          <p:cNvPr id="10" name="Subtitle 2"/>
          <p:cNvSpPr>
            <a:spLocks noGrp="1"/>
          </p:cNvSpPr>
          <p:nvPr>
            <p:ph type="subTitle" idx="1"/>
          </p:nvPr>
        </p:nvSpPr>
        <p:spPr>
          <a:xfrm>
            <a:off x="2819400" y="1828800"/>
            <a:ext cx="5715000" cy="4495800"/>
          </a:xfrm>
          <a:solidFill>
            <a:schemeClr val="bg1">
              <a:lumMod val="95000"/>
            </a:schemeClr>
          </a:solidFill>
        </p:spPr>
        <p:txBody>
          <a:bodyPr anchor="t">
            <a:normAutofit/>
          </a:bodyPr>
          <a:lstStyle/>
          <a:p>
            <a:pPr algn="just" rtl="1"/>
            <a:r>
              <a:rPr lang="fa-IR" sz="2400" b="1" dirty="0" smtClean="0">
                <a:ln w="18415" cmpd="sng">
                  <a:noFill/>
                  <a:prstDash val="solid"/>
                </a:ln>
                <a:effectLst>
                  <a:outerShdw blurRad="63500" dir="3600000" algn="tl" rotWithShape="0">
                    <a:srgbClr val="000000">
                      <a:alpha val="70000"/>
                    </a:srgbClr>
                  </a:outerShdw>
                </a:effectLst>
                <a:cs typeface="B Kamran" pitchFamily="2" charset="-78"/>
              </a:rPr>
              <a:t>عامل دیگر شروع دم غلظت دی اکسید کربن و اکسیژن خون است.</a:t>
            </a:r>
          </a:p>
          <a:p>
            <a:pPr algn="just" rtl="1"/>
            <a:r>
              <a:rPr lang="fa-IR" sz="2400" b="1" dirty="0" smtClean="0">
                <a:ln w="18415" cmpd="sng">
                  <a:noFill/>
                  <a:prstDash val="solid"/>
                </a:ln>
                <a:effectLst>
                  <a:outerShdw blurRad="63500" dir="3600000" algn="tl" rotWithShape="0">
                    <a:srgbClr val="000000">
                      <a:alpha val="70000"/>
                    </a:srgbClr>
                  </a:outerShdw>
                </a:effectLst>
                <a:cs typeface="B Kamran" pitchFamily="2" charset="-78"/>
              </a:rPr>
              <a:t>در صورتی که غلظت دی اکسید کربن بالا رود با اثر بر روی بصل النخاع موجب افزایش آهنگ تنفس می شود.</a:t>
            </a:r>
          </a:p>
          <a:p>
            <a:pPr algn="just" rtl="1"/>
            <a:r>
              <a:rPr lang="fa-IR" sz="2400" b="1" u="sng" dirty="0" smtClean="0">
                <a:ln w="18415" cmpd="sng">
                  <a:noFill/>
                  <a:prstDash val="solid"/>
                </a:ln>
                <a:effectLst>
                  <a:outerShdw blurRad="63500" dir="3600000" algn="tl" rotWithShape="0">
                    <a:srgbClr val="000000">
                      <a:alpha val="70000"/>
                    </a:srgbClr>
                  </a:outerShdw>
                </a:effectLst>
                <a:cs typeface="B Kamran" pitchFamily="2" charset="-78"/>
              </a:rPr>
              <a:t>اکسیژن</a:t>
            </a:r>
            <a:r>
              <a:rPr lang="fa-IR" sz="2400" b="1" dirty="0" smtClean="0">
                <a:ln w="18415" cmpd="sng">
                  <a:noFill/>
                  <a:prstDash val="solid"/>
                </a:ln>
                <a:effectLst>
                  <a:outerShdw blurRad="63500" dir="3600000" algn="tl" rotWithShape="0">
                    <a:srgbClr val="000000">
                      <a:alpha val="70000"/>
                    </a:srgbClr>
                  </a:outerShdw>
                </a:effectLst>
                <a:cs typeface="B Kamran" pitchFamily="2" charset="-78"/>
              </a:rPr>
              <a:t> هیچ اثر مستقیم و مهمی روی مرکز تنفسی مغز نداردولی بر روی گیرنده های شیمیایی محیطی واقع در اجسام کاروتیدی و آئورتی تاثیر می گذارد.</a:t>
            </a:r>
          </a:p>
          <a:p>
            <a:pPr algn="just" rtl="1"/>
            <a:r>
              <a:rPr lang="fa-IR" sz="2400" b="1" dirty="0" smtClean="0">
                <a:ln w="18415" cmpd="sng">
                  <a:noFill/>
                  <a:prstDash val="solid"/>
                </a:ln>
                <a:effectLst>
                  <a:outerShdw blurRad="63500" dir="3600000" algn="tl" rotWithShape="0">
                    <a:srgbClr val="000000">
                      <a:alpha val="70000"/>
                    </a:srgbClr>
                  </a:outerShdw>
                </a:effectLst>
                <a:cs typeface="B Kamran" pitchFamily="2" charset="-78"/>
              </a:rPr>
              <a:t>در صورتی که غلظت اکسیژن کاهش یابد بر گیرنده هایی که در خارج از مغز قرار دارند اثر کرده و موجب شروع تنفس می شود.</a:t>
            </a:r>
          </a:p>
          <a:p>
            <a:pPr algn="just" rtl="1"/>
            <a:r>
              <a:rPr lang="fa-IR" sz="2400" b="1" dirty="0" smtClean="0">
                <a:ln w="18415" cmpd="sng">
                  <a:noFill/>
                  <a:prstDash val="solid"/>
                </a:ln>
                <a:effectLst>
                  <a:outerShdw blurRad="63500" dir="3600000" algn="tl" rotWithShape="0">
                    <a:srgbClr val="000000">
                      <a:alpha val="70000"/>
                    </a:srgbClr>
                  </a:outerShdw>
                </a:effectLst>
                <a:cs typeface="B Kamran" pitchFamily="2" charset="-78"/>
              </a:rPr>
              <a:t>در حالت طبیعی عامل مهمتر غلظت دی اکسید کربن است .</a:t>
            </a:r>
          </a:p>
          <a:p>
            <a:pPr algn="just" rtl="1"/>
            <a:r>
              <a:rPr lang="fa-IR" sz="2400" b="1" dirty="0" smtClean="0">
                <a:ln w="18415" cmpd="sng">
                  <a:noFill/>
                  <a:prstDash val="solid"/>
                </a:ln>
                <a:effectLst>
                  <a:outerShdw blurRad="63500" dir="3600000" algn="tl" rotWithShape="0">
                    <a:srgbClr val="000000">
                      <a:alpha val="70000"/>
                    </a:srgbClr>
                  </a:outerShdw>
                </a:effectLst>
                <a:cs typeface="B Kamran" pitchFamily="2" charset="-78"/>
              </a:rPr>
              <a:t>در زمانی که غلظت اکسیژن بحرانی باشد میزان اکسیژن تعیین کننده تنفس است.</a:t>
            </a:r>
          </a:p>
          <a:p>
            <a:pPr marL="457200" indent="-457200" algn="just" rtl="1">
              <a:buFont typeface="Wingdings" pitchFamily="2" charset="2"/>
              <a:buChar char="ü"/>
            </a:pPr>
            <a:endParaRPr lang="fa-IR" sz="2400" dirty="0">
              <a:ln w="18415" cmpd="sng">
                <a:noFill/>
                <a:prstDash val="solid"/>
              </a:ln>
              <a:solidFill>
                <a:srgbClr val="C00000"/>
              </a:solidFill>
              <a:effectLst>
                <a:outerShdw blurRad="63500" dir="3600000" algn="tl" rotWithShape="0">
                  <a:srgbClr val="000000">
                    <a:alpha val="70000"/>
                  </a:srgbClr>
                </a:outerShdw>
              </a:effectLst>
              <a:cs typeface="B Kamran" pitchFamily="2" charset="-78"/>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80" y="2286000"/>
            <a:ext cx="257532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 y="76200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11"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1985028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solidFill>
            <a:schemeClr val="bg1">
              <a:lumMod val="95000"/>
            </a:schemeClr>
          </a:solidFill>
        </p:spPr>
        <p:txBody>
          <a:bodyPr/>
          <a:lstStyle/>
          <a:p>
            <a:pPr marL="0" indent="0">
              <a:buNone/>
            </a:pPr>
            <a:r>
              <a:rPr lang="fa-IR" sz="2800" b="1" dirty="0" smtClean="0">
                <a:effectLst>
                  <a:outerShdw blurRad="38100" dist="38100" dir="2700000" algn="tl">
                    <a:srgbClr val="000000">
                      <a:alpha val="43137"/>
                    </a:srgbClr>
                  </a:outerShdw>
                </a:effectLst>
                <a:cs typeface="B Kamran" panose="020B0604020202020204" charset="-78"/>
              </a:rPr>
              <a:t>اهمیت اکسیژن و کربن دی اکسید در تحریک تنفس:</a:t>
            </a:r>
          </a:p>
          <a:p>
            <a:pPr marL="0" indent="0">
              <a:buNone/>
            </a:pPr>
            <a:r>
              <a:rPr lang="fa-IR" sz="2400" b="1" dirty="0" smtClean="0">
                <a:cs typeface="B Kamran" panose="020B0604020202020204" charset="-78"/>
              </a:rPr>
              <a:t>کاهش میزان اکسیژن خون&lt;  افزایش میزان کربن دی اکسید خون  &lt;  افت  شدید میزان اکسیژن تا حد خطرناک</a:t>
            </a:r>
            <a:endParaRPr lang="en-US" sz="2400" b="1" dirty="0">
              <a:cs typeface="B Kamran" panose="020B0604020202020204" charset="-78"/>
            </a:endParaRPr>
          </a:p>
        </p:txBody>
      </p:sp>
    </p:spTree>
    <p:extLst>
      <p:ext uri="{BB962C8B-B14F-4D97-AF65-F5344CB8AC3E}">
        <p14:creationId xmlns:p14="http://schemas.microsoft.com/office/powerpoint/2010/main" val="838221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228600"/>
            <a:ext cx="4800600" cy="7620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تنظیم تنفس</a:t>
            </a:r>
          </a:p>
        </p:txBody>
      </p:sp>
      <p:sp>
        <p:nvSpPr>
          <p:cNvPr id="10" name="Subtitle 2"/>
          <p:cNvSpPr>
            <a:spLocks noGrp="1"/>
          </p:cNvSpPr>
          <p:nvPr>
            <p:ph type="subTitle" idx="1"/>
          </p:nvPr>
        </p:nvSpPr>
        <p:spPr>
          <a:xfrm>
            <a:off x="3200400" y="1890436"/>
            <a:ext cx="5791200" cy="42672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marL="457200" indent="-457200" algn="just" rtl="1">
              <a:buFont typeface="Wingdings" pitchFamily="2" charset="2"/>
              <a:buChar char="v"/>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مدت زمان دم توسط 2 عامل مهم کنترل می شود.</a:t>
            </a:r>
          </a:p>
          <a:p>
            <a:pPr marL="457200" indent="-457200" algn="just" rtl="1">
              <a:buFont typeface="Wingdings" pitchFamily="2" charset="2"/>
              <a:buChar char="ü"/>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یکی مرکز تنفس در پل مغز ی</a:t>
            </a:r>
          </a:p>
          <a:p>
            <a:pPr marL="457200" indent="-457200" algn="just" rtl="1">
              <a:buFont typeface="Wingdings" pitchFamily="2" charset="2"/>
              <a:buChar char="ü"/>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دیگری کشش حبابچه های هوایی است که در صورت کشش بیش از حد ماهیچه های نایژک ها به بصل النخاع  ارسال می کنند.</a:t>
            </a:r>
            <a:endParaRPr lang="fa-IR" sz="24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2781734" cy="4085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دوم</a:t>
            </a:r>
            <a:endParaRPr lang="en-US" sz="2000" b="1" dirty="0">
              <a:solidFill>
                <a:srgbClr val="C00000"/>
              </a:solidFill>
              <a:cs typeface="B Roya" pitchFamily="2" charset="-78"/>
            </a:endParaRPr>
          </a:p>
        </p:txBody>
      </p:sp>
      <p:sp>
        <p:nvSpPr>
          <p:cNvPr id="8"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1605871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barn(inVertical)">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33400"/>
            <a:ext cx="4847143" cy="609600"/>
          </a:xfrm>
          <a:solidFill>
            <a:srgbClr val="FF0000"/>
          </a:solidFill>
        </p:spPr>
        <p:txBody>
          <a:bodyPr>
            <a:normAutofit fontScale="90000"/>
          </a:bodyPr>
          <a:lstStyle/>
          <a:p>
            <a:r>
              <a:rPr lang="fa-IR" sz="4800" dirty="0" smtClean="0">
                <a:solidFill>
                  <a:schemeClr val="bg1"/>
                </a:solidFill>
                <a:latin typeface="Plantagenet Cherokee" pitchFamily="18" charset="0"/>
                <a:cs typeface="B Roya" pitchFamily="2" charset="-78"/>
              </a:rPr>
              <a:t>تبادلات گازی</a:t>
            </a:r>
            <a:endParaRPr lang="en-US" sz="4800" dirty="0">
              <a:solidFill>
                <a:schemeClr val="bg1"/>
              </a:solidFill>
              <a:latin typeface="Plantagenet Cherokee" pitchFamily="18" charset="0"/>
              <a:cs typeface="B Roya" pitchFamily="2" charset="-78"/>
            </a:endParaRPr>
          </a:p>
        </p:txBody>
      </p:sp>
      <p:sp>
        <p:nvSpPr>
          <p:cNvPr id="6" name="Rectangle 5">
            <a:hlinkClick r:id="" action="ppaction://noaction"/>
          </p:cNvPr>
          <p:cNvSpPr/>
          <p:nvPr/>
        </p:nvSpPr>
        <p:spPr>
          <a:xfrm>
            <a:off x="1981200" y="1956377"/>
            <a:ext cx="4800600" cy="939223"/>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ساز و کار دستگاه تنفس</a:t>
            </a:r>
          </a:p>
        </p:txBody>
      </p:sp>
      <p:sp>
        <p:nvSpPr>
          <p:cNvPr id="7" name="Rectangle 6">
            <a:hlinkClick r:id="" action="ppaction://noaction"/>
          </p:cNvPr>
          <p:cNvSpPr/>
          <p:nvPr/>
        </p:nvSpPr>
        <p:spPr>
          <a:xfrm>
            <a:off x="1981200" y="3049786"/>
            <a:ext cx="4800600" cy="889577"/>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تهویه ششی</a:t>
            </a:r>
          </a:p>
        </p:txBody>
      </p:sp>
      <p:sp>
        <p:nvSpPr>
          <p:cNvPr id="8" name="Rectangle 7">
            <a:hlinkClick r:id="" action="ppaction://noaction"/>
          </p:cNvPr>
          <p:cNvSpPr/>
          <p:nvPr/>
        </p:nvSpPr>
        <p:spPr>
          <a:xfrm>
            <a:off x="1981200" y="4114800"/>
            <a:ext cx="4800600" cy="9144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تنوع تنفس در جانداران</a:t>
            </a:r>
          </a:p>
        </p:txBody>
      </p:sp>
      <p:sp>
        <p:nvSpPr>
          <p:cNvPr id="11" name="TextBox 10"/>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سوم</a:t>
            </a:r>
            <a:endParaRPr lang="en-US" sz="2000" b="1" dirty="0">
              <a:solidFill>
                <a:srgbClr val="C00000"/>
              </a:solidFill>
              <a:cs typeface="B Roya" pitchFamily="2" charset="-78"/>
            </a:endParaRPr>
          </a:p>
        </p:txBody>
      </p:sp>
      <p:sp>
        <p:nvSpPr>
          <p:cNvPr id="9" name="Rectangle 8"/>
          <p:cNvSpPr>
            <a:spLocks noGrp="1" noChangeArrowheads="1"/>
          </p:cNvSpPr>
          <p:nvPr/>
        </p:nvSpPr>
        <p:spPr bwMode="auto">
          <a:xfrm>
            <a:off x="1828800" y="6419193"/>
            <a:ext cx="4800599" cy="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1323669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7" presetClass="emph" presetSubtype="0" fill="remove" grpId="1" nodeType="clickEffect">
                                  <p:stCondLst>
                                    <p:cond delay="0"/>
                                  </p:stCondLst>
                                  <p:childTnLst>
                                    <p:animClr clrSpc="rgb" dir="cw">
                                      <p:cBhvr override="childStyle">
                                        <p:cTn id="26" dur="250" autoRev="1" fill="remove"/>
                                        <p:tgtEl>
                                          <p:spTgt spid="8"/>
                                        </p:tgtEl>
                                        <p:attrNameLst>
                                          <p:attrName>style.color</p:attrName>
                                        </p:attrNameLst>
                                      </p:cBhvr>
                                      <p:to>
                                        <a:schemeClr val="bg1"/>
                                      </p:to>
                                    </p:animClr>
                                    <p:animClr clrSpc="rgb" dir="cw">
                                      <p:cBhvr>
                                        <p:cTn id="27" dur="250" autoRev="1" fill="remove"/>
                                        <p:tgtEl>
                                          <p:spTgt spid="8"/>
                                        </p:tgtEl>
                                        <p:attrNameLst>
                                          <p:attrName>fillcolor</p:attrName>
                                        </p:attrNameLst>
                                      </p:cBhvr>
                                      <p:to>
                                        <a:schemeClr val="bg1"/>
                                      </p:to>
                                    </p:animClr>
                                    <p:set>
                                      <p:cBhvr>
                                        <p:cTn id="28" dur="250" autoRev="1" fill="remove"/>
                                        <p:tgtEl>
                                          <p:spTgt spid="8"/>
                                        </p:tgtEl>
                                        <p:attrNameLst>
                                          <p:attrName>fill.type</p:attrName>
                                        </p:attrNameLst>
                                      </p:cBhvr>
                                      <p:to>
                                        <p:strVal val="solid"/>
                                      </p:to>
                                    </p:set>
                                    <p:set>
                                      <p:cBhvr>
                                        <p:cTn id="29"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انواع تبادل گاز ها</a:t>
            </a:r>
          </a:p>
        </p:txBody>
      </p:sp>
      <p:sp>
        <p:nvSpPr>
          <p:cNvPr id="10" name="Subtitle 2"/>
          <p:cNvSpPr>
            <a:spLocks noGrp="1"/>
          </p:cNvSpPr>
          <p:nvPr>
            <p:ph type="subTitle" idx="1"/>
          </p:nvPr>
        </p:nvSpPr>
        <p:spPr>
          <a:xfrm>
            <a:off x="751568" y="2057400"/>
            <a:ext cx="7705725" cy="35814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fontScale="85000" lnSpcReduction="20000"/>
          </a:bodyPr>
          <a:lstStyle/>
          <a:p>
            <a:pPr marL="342900" indent="-342900" algn="r" rtl="1">
              <a:buFont typeface="Wingdings" pitchFamily="2" charset="2"/>
              <a:buChar char="v"/>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تبادل مستقیم سلول ها با محیط </a:t>
            </a:r>
          </a:p>
          <a:p>
            <a:pPr marL="342900" indent="-342900" algn="r" rtl="1">
              <a:buFont typeface="Wingdings" pitchFamily="2" charset="2"/>
              <a:buChar char="ü"/>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تک یاخته ها، جانوارن ابتدایی مثل هیدر و کرم پهن</a:t>
            </a:r>
          </a:p>
          <a:p>
            <a:pPr marL="342900" indent="-342900" algn="r" rtl="1">
              <a:buFont typeface="Wingdings" pitchFamily="2" charset="2"/>
              <a:buChar char="v"/>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تنفس نایدیسی </a:t>
            </a:r>
          </a:p>
          <a:p>
            <a:pPr marL="342900" indent="-342900" algn="r" rtl="1">
              <a:buFont typeface="Wingdings" pitchFamily="2" charset="2"/>
              <a:buChar char="ü"/>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درحشرات و صد پایان دیده می شود.</a:t>
            </a:r>
          </a:p>
          <a:p>
            <a:pPr marL="342900" indent="-342900" algn="r" rtl="1">
              <a:buFont typeface="Wingdings" pitchFamily="2" charset="2"/>
              <a:buChar char="v"/>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تنفس پوستی</a:t>
            </a:r>
          </a:p>
          <a:p>
            <a:pPr marL="457200" indent="-457200" algn="r" rtl="1">
              <a:buFont typeface="Wingdings" pitchFamily="2" charset="2"/>
              <a:buChar char="ü"/>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بی مهرگانی که در محیط مرطوب زندگی می گنند مانند کرم خاکی و همچنین دوزیستان (از مهره داران) ، لاک پشت ، سمندر های شش دار و مار های آبی </a:t>
            </a:r>
          </a:p>
          <a:p>
            <a:pPr marL="342900" indent="-342900" algn="r" rtl="1">
              <a:buFont typeface="Wingdings" pitchFamily="2" charset="2"/>
              <a:buChar char="v"/>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تنفس آب ششی</a:t>
            </a:r>
          </a:p>
          <a:p>
            <a:pPr marL="342900" indent="-342900" algn="r" rtl="1">
              <a:buFont typeface="Wingdings" pitchFamily="2" charset="2"/>
              <a:buChar char="ü"/>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ماهی ها ، ستاره دریایی و لارو دوزیستان </a:t>
            </a:r>
          </a:p>
          <a:p>
            <a:pPr marL="342900" indent="-342900" algn="r" rtl="1">
              <a:buFont typeface="Wingdings" pitchFamily="2" charset="2"/>
              <a:buChar char="v"/>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تنفس ششی</a:t>
            </a:r>
          </a:p>
          <a:p>
            <a:pPr marL="342900" indent="-342900" algn="r" rtl="1">
              <a:buFont typeface="Wingdings" pitchFamily="2" charset="2"/>
              <a:buChar char="ü"/>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حلزون ، لیسه و مهرداران خشکی زی (بیشتر خزندگان ، پرندگان و پستانداران)</a:t>
            </a: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سوم</a:t>
            </a:r>
            <a:endParaRPr lang="en-US" sz="2000" b="1" dirty="0">
              <a:solidFill>
                <a:srgbClr val="C00000"/>
              </a:solidFill>
              <a:cs typeface="B Roya" pitchFamily="2" charset="-78"/>
            </a:endParaRPr>
          </a:p>
        </p:txBody>
      </p:sp>
      <p:sp>
        <p:nvSpPr>
          <p:cNvPr id="9" name="Rectangle 8"/>
          <p:cNvSpPr>
            <a:spLocks noGrp="1" noChangeArrowheads="1"/>
          </p:cNvSpPr>
          <p:nvPr/>
        </p:nvSpPr>
        <p:spPr bwMode="auto">
          <a:xfrm>
            <a:off x="1828800" y="6419193"/>
            <a:ext cx="4800599" cy="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3238246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1000"/>
                                        <p:tgtEl>
                                          <p:spTgt spid="10">
                                            <p:txEl>
                                              <p:pRg st="5" end="5"/>
                                            </p:txEl>
                                          </p:spTgt>
                                        </p:tgtEl>
                                      </p:cBhvr>
                                    </p:animEffect>
                                    <p:anim calcmode="lin" valueType="num">
                                      <p:cBhvr>
                                        <p:cTn id="5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fade">
                                      <p:cBhvr>
                                        <p:cTn id="56" dur="1000"/>
                                        <p:tgtEl>
                                          <p:spTgt spid="10">
                                            <p:txEl>
                                              <p:pRg st="6" end="6"/>
                                            </p:txEl>
                                          </p:spTgt>
                                        </p:tgtEl>
                                      </p:cBhvr>
                                    </p:animEffect>
                                    <p:anim calcmode="lin" valueType="num">
                                      <p:cBhvr>
                                        <p:cTn id="5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xEl>
                                              <p:pRg st="7" end="7"/>
                                            </p:txEl>
                                          </p:spTgt>
                                        </p:tgtEl>
                                        <p:attrNameLst>
                                          <p:attrName>style.visibility</p:attrName>
                                        </p:attrNameLst>
                                      </p:cBhvr>
                                      <p:to>
                                        <p:strVal val="visible"/>
                                      </p:to>
                                    </p:set>
                                    <p:animEffect transition="in" filter="fade">
                                      <p:cBhvr>
                                        <p:cTn id="63" dur="1000"/>
                                        <p:tgtEl>
                                          <p:spTgt spid="10">
                                            <p:txEl>
                                              <p:pRg st="7" end="7"/>
                                            </p:txEl>
                                          </p:spTgt>
                                        </p:tgtEl>
                                      </p:cBhvr>
                                    </p:animEffect>
                                    <p:anim calcmode="lin" valueType="num">
                                      <p:cBhvr>
                                        <p:cTn id="64"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xEl>
                                              <p:pRg st="8" end="8"/>
                                            </p:txEl>
                                          </p:spTgt>
                                        </p:tgtEl>
                                        <p:attrNameLst>
                                          <p:attrName>style.visibility</p:attrName>
                                        </p:attrNameLst>
                                      </p:cBhvr>
                                      <p:to>
                                        <p:strVal val="visible"/>
                                      </p:to>
                                    </p:set>
                                    <p:animEffect transition="in" filter="fade">
                                      <p:cBhvr>
                                        <p:cTn id="70" dur="1000"/>
                                        <p:tgtEl>
                                          <p:spTgt spid="10">
                                            <p:txEl>
                                              <p:pRg st="8" end="8"/>
                                            </p:txEl>
                                          </p:spTgt>
                                        </p:tgtEl>
                                      </p:cBhvr>
                                    </p:animEffect>
                                    <p:anim calcmode="lin" valueType="num">
                                      <p:cBhvr>
                                        <p:cTn id="71"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0">
                                            <p:txEl>
                                              <p:pRg st="9" end="9"/>
                                            </p:txEl>
                                          </p:spTgt>
                                        </p:tgtEl>
                                        <p:attrNameLst>
                                          <p:attrName>style.visibility</p:attrName>
                                        </p:attrNameLst>
                                      </p:cBhvr>
                                      <p:to>
                                        <p:strVal val="visible"/>
                                      </p:to>
                                    </p:set>
                                    <p:animEffect transition="in" filter="fade">
                                      <p:cBhvr>
                                        <p:cTn id="77" dur="1000"/>
                                        <p:tgtEl>
                                          <p:spTgt spid="10">
                                            <p:txEl>
                                              <p:pRg st="9" end="9"/>
                                            </p:txEl>
                                          </p:spTgt>
                                        </p:tgtEl>
                                      </p:cBhvr>
                                    </p:animEffect>
                                    <p:anim calcmode="lin" valueType="num">
                                      <p:cBhvr>
                                        <p:cTn id="78"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b="1" dirty="0">
                <a:ln w="18415" cmpd="sng">
                  <a:noFill/>
                  <a:prstDash val="solid"/>
                </a:ln>
                <a:solidFill>
                  <a:schemeClr val="bg1"/>
                </a:solidFill>
                <a:effectLst>
                  <a:outerShdw blurRad="63500" dir="3600000" algn="tl" rotWithShape="0">
                    <a:srgbClr val="000000">
                      <a:alpha val="70000"/>
                    </a:srgbClr>
                  </a:outerShdw>
                </a:effectLst>
                <a:cs typeface="B Roya" pitchFamily="2" charset="-78"/>
              </a:rPr>
              <a:t>تبادل مستقیم </a:t>
            </a:r>
            <a:r>
              <a:rPr lang="fa-IR" sz="3600" b="1" dirty="0" smtClean="0">
                <a:ln w="18415" cmpd="sng">
                  <a:noFill/>
                  <a:prstDash val="solid"/>
                </a:ln>
                <a:solidFill>
                  <a:schemeClr val="bg1"/>
                </a:solidFill>
                <a:effectLst>
                  <a:outerShdw blurRad="63500" dir="3600000" algn="tl" rotWithShape="0">
                    <a:srgbClr val="000000">
                      <a:alpha val="70000"/>
                    </a:srgbClr>
                  </a:outerShdw>
                </a:effectLst>
                <a:cs typeface="B Roya" pitchFamily="2" charset="-78"/>
              </a:rPr>
              <a:t>یاخته </a:t>
            </a:r>
            <a:r>
              <a:rPr lang="fa-IR" sz="3600" b="1" dirty="0">
                <a:ln w="18415" cmpd="sng">
                  <a:noFill/>
                  <a:prstDash val="solid"/>
                </a:ln>
                <a:solidFill>
                  <a:schemeClr val="bg1"/>
                </a:solidFill>
                <a:effectLst>
                  <a:outerShdw blurRad="63500" dir="3600000" algn="tl" rotWithShape="0">
                    <a:srgbClr val="000000">
                      <a:alpha val="70000"/>
                    </a:srgbClr>
                  </a:outerShdw>
                </a:effectLst>
                <a:cs typeface="B Roya" pitchFamily="2" charset="-78"/>
              </a:rPr>
              <a:t>ها با محیط </a:t>
            </a:r>
          </a:p>
        </p:txBody>
      </p:sp>
      <p:sp>
        <p:nvSpPr>
          <p:cNvPr id="10" name="Subtitle 2"/>
          <p:cNvSpPr>
            <a:spLocks noGrp="1"/>
          </p:cNvSpPr>
          <p:nvPr>
            <p:ph type="subTitle" idx="1"/>
          </p:nvPr>
        </p:nvSpPr>
        <p:spPr>
          <a:xfrm>
            <a:off x="3886200" y="1752600"/>
            <a:ext cx="5029200" cy="45720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marL="342900" indent="-342900" algn="just" rtl="1">
              <a:buFont typeface="Wingdings" pitchFamily="2" charset="2"/>
              <a:buChar char="v"/>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این نوع تبادل گاز ها در جاندارانی دیده می شود که یا موجود تک یاخته ای است و یا تمام یاخته های جاندار مانند هیدر در تماس با محیط اطراف بوده و قادر به تبادل مستقیم گاز ها با محیط می باشند.</a:t>
            </a:r>
          </a:p>
          <a:p>
            <a:pPr marL="342900" indent="-342900" algn="just" rtl="1">
              <a:buFont typeface="Wingdings" pitchFamily="2" charset="2"/>
              <a:buChar char="ü"/>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هیدر (بدن 2 لایه دارد)</a:t>
            </a:r>
          </a:p>
          <a:p>
            <a:pPr marL="342900" indent="-342900" algn="just" rtl="1">
              <a:buFont typeface="Wingdings" pitchFamily="2" charset="2"/>
              <a:buChar char="ü"/>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پارامسی  (تک یاخته مژک دار)</a:t>
            </a:r>
          </a:p>
          <a:p>
            <a:pPr marL="342900" indent="-342900" algn="just" rtl="1">
              <a:buFont typeface="Wingdings" pitchFamily="2" charset="2"/>
              <a:buChar char="ü"/>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تریکودینا (تک یاخته)</a:t>
            </a:r>
          </a:p>
          <a:p>
            <a:pPr marL="342900" indent="-342900" algn="just" rtl="1">
              <a:buFont typeface="Wingdings" pitchFamily="2" charset="2"/>
              <a:buChar char="ü"/>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ولوکس (کلنی)</a:t>
            </a:r>
          </a:p>
          <a:p>
            <a:pPr algn="just" rtl="1"/>
            <a:endParaRPr lang="fa-IR" sz="2400"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60" y="2667000"/>
            <a:ext cx="3214777" cy="2831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سوم</a:t>
            </a:r>
            <a:endParaRPr lang="en-US" sz="2000" b="1" dirty="0">
              <a:solidFill>
                <a:srgbClr val="C00000"/>
              </a:solidFill>
              <a:cs typeface="B Roya" pitchFamily="2" charset="-78"/>
            </a:endParaRPr>
          </a:p>
        </p:txBody>
      </p:sp>
      <p:sp>
        <p:nvSpPr>
          <p:cNvPr id="9" name="Rectangle 8"/>
          <p:cNvSpPr>
            <a:spLocks noGrp="1" noChangeArrowheads="1"/>
          </p:cNvSpPr>
          <p:nvPr/>
        </p:nvSpPr>
        <p:spPr bwMode="auto">
          <a:xfrm>
            <a:off x="1828800" y="6419193"/>
            <a:ext cx="4800599" cy="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3346136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تنفس نایدیسی</a:t>
            </a:r>
          </a:p>
        </p:txBody>
      </p:sp>
      <p:sp>
        <p:nvSpPr>
          <p:cNvPr id="10" name="Subtitle 2"/>
          <p:cNvSpPr>
            <a:spLocks noGrp="1"/>
          </p:cNvSpPr>
          <p:nvPr>
            <p:ph type="subTitle" idx="1"/>
          </p:nvPr>
        </p:nvSpPr>
        <p:spPr>
          <a:xfrm>
            <a:off x="3200400" y="1752600"/>
            <a:ext cx="5715000" cy="4419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fontScale="92500" lnSpcReduction="20000"/>
          </a:bodyPr>
          <a:lstStyle/>
          <a:p>
            <a:pPr marL="457200" indent="-457200" algn="just" rtl="1">
              <a:buFont typeface="Arial" pitchFamily="34" charset="0"/>
              <a:buChar char="•"/>
            </a:pPr>
            <a:r>
              <a:rPr lang="fa-IR" sz="3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تنفس نایدیسی یا تراشه ای منافذی به داخل بدن راه دارند و در داخل منشعب می شود.</a:t>
            </a:r>
          </a:p>
          <a:p>
            <a:pPr marL="457200" indent="-457200" algn="just" rtl="1">
              <a:buFont typeface="Arial" pitchFamily="34" charset="0"/>
              <a:buChar char="•"/>
            </a:pPr>
            <a:r>
              <a:rPr lang="fa-IR" sz="3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لوله نایدیسی هدایتی:اصلی – طولی – کیتینی. دیواره این منافذ دارای کیتین است </a:t>
            </a:r>
          </a:p>
          <a:p>
            <a:pPr marL="457200" indent="-457200" algn="just">
              <a:buFont typeface="Arial" pitchFamily="34" charset="0"/>
              <a:buChar char="•"/>
            </a:pPr>
            <a:r>
              <a:rPr lang="fa-IR" sz="30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rPr>
              <a:t>لوله نایدیسی </a:t>
            </a:r>
            <a:r>
              <a:rPr lang="fa-IR" sz="3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تبادلی:در انشعابات نهایی که در کنار یاخته ها قرار می گیرد کیتین وجود ندارد تا تبادلات گازی به راحتی انجام شود.</a:t>
            </a:r>
          </a:p>
          <a:p>
            <a:pPr marL="457200" indent="-457200" algn="just" rtl="1">
              <a:buFont typeface="Arial" pitchFamily="34" charset="0"/>
              <a:buChar char="•"/>
            </a:pPr>
            <a:r>
              <a:rPr lang="fa-IR" sz="3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انتهای انشعابات بن بست و فاقد کیتین هستند اما مایعی برای تبادلات گازی درون آنها وجود دارد.</a:t>
            </a:r>
          </a:p>
          <a:p>
            <a:pPr marL="457200" indent="-457200" algn="just" rtl="1">
              <a:buFont typeface="Arial" pitchFamily="34" charset="0"/>
              <a:buChar char="•"/>
            </a:pPr>
            <a:r>
              <a:rPr lang="fa-IR" sz="30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برای جلوگیری از هدر رفتن آب بدن جاندار نایدیس ها دارای درپوش هستند.</a:t>
            </a:r>
          </a:p>
          <a:p>
            <a:pPr algn="just" rtl="1"/>
            <a:endPar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marL="457200" indent="-457200" algn="just" rtl="1">
              <a:buFont typeface="Arial" pitchFamily="34" charset="0"/>
              <a:buChar char="•"/>
            </a:pPr>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48" y="2672316"/>
            <a:ext cx="2862218" cy="2733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سوم</a:t>
            </a:r>
            <a:endParaRPr lang="en-US" sz="2000" b="1" dirty="0">
              <a:solidFill>
                <a:srgbClr val="C00000"/>
              </a:solidFill>
              <a:cs typeface="B Roya" pitchFamily="2" charset="-78"/>
            </a:endParaRPr>
          </a:p>
        </p:txBody>
      </p:sp>
      <p:sp>
        <p:nvSpPr>
          <p:cNvPr id="9" name="Rectangle 8"/>
          <p:cNvSpPr>
            <a:spLocks noGrp="1" noChangeArrowheads="1"/>
          </p:cNvSpPr>
          <p:nvPr/>
        </p:nvSpPr>
        <p:spPr bwMode="auto">
          <a:xfrm>
            <a:off x="1828800" y="6419193"/>
            <a:ext cx="4800599" cy="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2409921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ساز و کار دستگاه تنفس</a:t>
            </a:r>
          </a:p>
        </p:txBody>
      </p:sp>
      <p:sp>
        <p:nvSpPr>
          <p:cNvPr id="10" name="Subtitle 2"/>
          <p:cNvSpPr>
            <a:spLocks noGrp="1"/>
          </p:cNvSpPr>
          <p:nvPr>
            <p:ph type="subTitle" idx="1"/>
          </p:nvPr>
        </p:nvSpPr>
        <p:spPr>
          <a:xfrm>
            <a:off x="642937" y="1752600"/>
            <a:ext cx="8272463" cy="4038600"/>
          </a:xfrm>
        </p:spPr>
        <p:style>
          <a:lnRef idx="2">
            <a:schemeClr val="accent5"/>
          </a:lnRef>
          <a:fillRef idx="1">
            <a:schemeClr val="lt1"/>
          </a:fillRef>
          <a:effectRef idx="0">
            <a:schemeClr val="accent5"/>
          </a:effectRef>
          <a:fontRef idx="minor">
            <a:schemeClr val="dk1"/>
          </a:fontRef>
        </p:style>
        <p:txBody>
          <a:bodyPr anchor="t">
            <a:normAutofit fontScale="85000" lnSpcReduction="20000"/>
          </a:bodyPr>
          <a:lstStyle/>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اهمیت تبادلات گازی (دفع دی اکسید کربن و گرفتن اکسیژن )</a:t>
            </a:r>
          </a:p>
          <a:p>
            <a:pPr marL="457200" indent="-457200" algn="just" rtl="1">
              <a:buFont typeface="Arial" pitchFamily="34" charset="0"/>
              <a:buChar char="•"/>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از آنجایی که انرژی یاخته های بدن از </a:t>
            </a:r>
            <a:r>
              <a:rPr lang="en-US"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ATP</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تامین می شود و یاخته نمی تواند انرژی را مستقیما از مواد مغذی بگیرد ، ابتدا باید انرژی موجود در مواد قندی را به </a:t>
            </a:r>
            <a:r>
              <a:rPr lang="en-US"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ATP</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تبدیل کند. </a:t>
            </a:r>
          </a:p>
          <a:p>
            <a:pPr marL="457200" indent="-457200" algn="just" rtl="1">
              <a:buFont typeface="Arial" pitchFamily="34" charset="0"/>
              <a:buChar char="•"/>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طی این واکنش اکسیژن مصرف شده و دی اکسید کربن آزاد می شود. </a:t>
            </a:r>
          </a:p>
          <a:p>
            <a:pPr marL="457200" indent="-457200" algn="just" rtl="1">
              <a:buFont typeface="Arial" pitchFamily="34" charset="0"/>
              <a:buChar char="•"/>
            </a:pP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بنابرین برای انجام این واکنش اکسیژن نیاز است که دستگاه تنفس آن را تامین می کند.</a:t>
            </a:r>
          </a:p>
          <a:p>
            <a:pPr algn="r" rtl="1"/>
            <a:endPar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algn="just" rtl="1"/>
            <a:endPar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algn="just" rtl="1"/>
            <a:r>
              <a:rPr lang="fa-IR"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rPr>
              <a:t> </a:t>
            </a:r>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این واکنش به تنفس یاخته ای معروف است.</a:t>
            </a:r>
            <a:endParaRPr lang="fa-IR" b="1" dirty="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05979"/>
            <a:ext cx="590126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اول</a:t>
            </a:r>
            <a:endParaRPr lang="en-US" sz="2000" b="1" dirty="0">
              <a:solidFill>
                <a:srgbClr val="C00000"/>
              </a:solidFill>
              <a:cs typeface="B Roya" pitchFamily="2" charset="-78"/>
            </a:endParaRPr>
          </a:p>
        </p:txBody>
      </p:sp>
      <p:sp>
        <p:nvSpPr>
          <p:cNvPr id="9" name="Rectangle 110"/>
          <p:cNvSpPr>
            <a:spLocks noGrp="1" noChangeArrowheads="1"/>
          </p:cNvSpPr>
          <p:nvPr>
            <p:ph type="ctrTitle"/>
          </p:nvPr>
        </p:nvSpPr>
        <p:spPr>
          <a:xfrm>
            <a:off x="2286000" y="6400800"/>
            <a:ext cx="4800599" cy="438807"/>
          </a:xfrm>
          <a:noFill/>
        </p:spPr>
        <p:style>
          <a:lnRef idx="2">
            <a:schemeClr val="accent4"/>
          </a:lnRef>
          <a:fillRef idx="1">
            <a:schemeClr val="lt1"/>
          </a:fillRef>
          <a:effectRef idx="0">
            <a:schemeClr val="accent4"/>
          </a:effectRef>
          <a:fontRef idx="minor">
            <a:schemeClr val="dk1"/>
          </a:fontRef>
        </p:style>
        <p:txBody>
          <a:bodyPr/>
          <a:lstStyle/>
          <a:p>
            <a:pPr eaLnBrk="1" hangingPunct="1"/>
            <a:r>
              <a:rPr lang="fa-IR" sz="2800" b="1" dirty="0" smtClean="0">
                <a:solidFill>
                  <a:schemeClr val="bg1"/>
                </a:solidFill>
                <a:cs typeface="B Baran Outline" pitchFamily="2" charset="-78"/>
              </a:rPr>
              <a:t>تبادلات گازی</a:t>
            </a:r>
            <a:endParaRPr lang="es-ES" sz="2800" b="1" dirty="0" smtClean="0">
              <a:solidFill>
                <a:schemeClr val="bg1"/>
              </a:solidFill>
              <a:cs typeface="B Baran Outline" pitchFamily="2" charset="-78"/>
            </a:endParaRPr>
          </a:p>
        </p:txBody>
      </p:sp>
    </p:spTree>
    <p:extLst>
      <p:ext uri="{BB962C8B-B14F-4D97-AF65-F5344CB8AC3E}">
        <p14:creationId xmlns:p14="http://schemas.microsoft.com/office/powerpoint/2010/main" val="2259493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barn(inVertical)">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arn(inVertic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arn(inVertical)">
                                      <p:cBhvr>
                                        <p:cTn id="32" dur="500"/>
                                        <p:tgtEl>
                                          <p:spTgt spid="10">
                                            <p:txEl>
                                              <p:pRg st="6" end="6"/>
                                            </p:txEl>
                                          </p:spTgt>
                                        </p:tgtEl>
                                      </p:cBhvr>
                                    </p:animEffect>
                                  </p:childTnLst>
                                </p:cTn>
                              </p:par>
                              <p:par>
                                <p:cTn id="33" presetID="42"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تنفس نایدیسی</a:t>
            </a:r>
          </a:p>
        </p:txBody>
      </p:sp>
      <p:sp>
        <p:nvSpPr>
          <p:cNvPr id="10" name="Subtitle 2"/>
          <p:cNvSpPr>
            <a:spLocks noGrp="1"/>
          </p:cNvSpPr>
          <p:nvPr>
            <p:ph type="subTitle" idx="1"/>
          </p:nvPr>
        </p:nvSpPr>
        <p:spPr>
          <a:xfrm>
            <a:off x="3733800" y="1828800"/>
            <a:ext cx="5257800" cy="42672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marL="457200" indent="-457200" algn="just" rtl="1">
              <a:buFont typeface="Wingdings" pitchFamily="2" charset="2"/>
              <a:buChar char="v"/>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تنفس نایدیسی در بی مهرگان خشکی زی مانند حشرات و صدپایان مشاهده می شود.</a:t>
            </a:r>
          </a:p>
          <a:p>
            <a:pPr algn="just" rtl="1"/>
            <a:endPar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marL="457200" indent="-457200" algn="just" rtl="1">
              <a:buFont typeface="Wingdings" pitchFamily="2" charset="2"/>
              <a:buChar char="v"/>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این جانوران دستگاه گردش مواد نقشی در انتقال گاز ها ندارد و فاقد گلبول قرمز و هموگلوبین و سایر موارد مرتبط با انتقال گاز ها در خون هستند و گردش خون باز دارند.</a:t>
            </a:r>
            <a:endParaRPr lang="fa-IR" sz="2800"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a:p>
            <a:pPr marL="457200" indent="-457200" algn="just" rtl="1">
              <a:buFont typeface="Arial" pitchFamily="34" charset="0"/>
              <a:buChar char="•"/>
            </a:pPr>
            <a:endParaRPr lang="fa-IR" sz="2800"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362200"/>
            <a:ext cx="3181350" cy="3038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سوم</a:t>
            </a:r>
            <a:endParaRPr lang="en-US" sz="2000" b="1" dirty="0">
              <a:solidFill>
                <a:srgbClr val="C00000"/>
              </a:solidFill>
              <a:cs typeface="B Roya" pitchFamily="2" charset="-78"/>
            </a:endParaRPr>
          </a:p>
        </p:txBody>
      </p:sp>
      <p:sp>
        <p:nvSpPr>
          <p:cNvPr id="9" name="Rectangle 8"/>
          <p:cNvSpPr>
            <a:spLocks noGrp="1" noChangeArrowheads="1"/>
          </p:cNvSpPr>
          <p:nvPr/>
        </p:nvSpPr>
        <p:spPr bwMode="auto">
          <a:xfrm>
            <a:off x="1828800" y="6419193"/>
            <a:ext cx="4800599" cy="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966446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barn(inVertical)">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تنفس پوستی</a:t>
            </a:r>
          </a:p>
        </p:txBody>
      </p:sp>
      <p:sp>
        <p:nvSpPr>
          <p:cNvPr id="10" name="Subtitle 2"/>
          <p:cNvSpPr>
            <a:spLocks noGrp="1"/>
          </p:cNvSpPr>
          <p:nvPr>
            <p:ph type="subTitle" idx="1"/>
          </p:nvPr>
        </p:nvSpPr>
        <p:spPr>
          <a:xfrm>
            <a:off x="3810000" y="1828800"/>
            <a:ext cx="5105400" cy="41910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marL="457200" indent="-457200" algn="just" rtl="1">
              <a:buFont typeface="Wingdings" pitchFamily="2" charset="2"/>
              <a:buChar char="ü"/>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بی مهرگانی مانند کرم خاکی که در محیط مرطوب زندگی می کنند </a:t>
            </a:r>
          </a:p>
          <a:p>
            <a:pPr marL="457200" indent="-457200" algn="just" rtl="1">
              <a:buFont typeface="Wingdings" pitchFamily="2" charset="2"/>
              <a:buChar char="ü"/>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برخی مهره داران شش دار مانند سمندر، لاک پشت آبی و مارها</a:t>
            </a:r>
          </a:p>
          <a:p>
            <a:pPr algn="just" rtl="1"/>
            <a:r>
              <a:rPr lang="fa-IR"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تنفس دوزیستان به سه روش است:</a:t>
            </a:r>
          </a:p>
          <a:p>
            <a:pPr marL="457200" indent="-457200" algn="just" rtl="1">
              <a:buFont typeface="Wingdings" pitchFamily="2" charset="2"/>
              <a:buChar char="ü"/>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90 درصدپوستی </a:t>
            </a:r>
          </a:p>
          <a:p>
            <a:pPr marL="457200" indent="-457200" algn="just" rtl="1">
              <a:buFont typeface="Wingdings" pitchFamily="2" charset="2"/>
              <a:buChar char="ü"/>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ششی(دهانی حلقی)</a:t>
            </a:r>
          </a:p>
          <a:p>
            <a:pPr marL="457200" indent="-457200" algn="just">
              <a:buFont typeface="Wingdings" pitchFamily="2" charset="2"/>
              <a:buChar char="ü"/>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آبششی(دوزیست نابالغ)</a:t>
            </a:r>
            <a:endParaRPr lang="fa-IR" sz="28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marL="457200" indent="-457200" algn="just" rtl="1">
              <a:buFont typeface="Wingdings" pitchFamily="2" charset="2"/>
              <a:buChar char="ü"/>
            </a:pPr>
            <a:endPar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a:p>
            <a:pPr algn="just" rtl="1"/>
            <a:endParaRPr lang="fa-IR" sz="2800"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endParaRPr>
          </a:p>
          <a:p>
            <a:pPr marL="457200" indent="-457200" algn="just" rtl="1">
              <a:buFont typeface="Wingdings" pitchFamily="2" charset="2"/>
              <a:buChar char="ü"/>
            </a:pPr>
            <a:endParaRPr lang="fa-IR" sz="2800" dirty="0">
              <a:ln w="18415" cmpd="sng">
                <a:noFill/>
                <a:prstDash val="solid"/>
              </a:ln>
              <a:solidFill>
                <a:srgbClr val="C00000"/>
              </a:solidFill>
              <a:effectLst>
                <a:outerShdw blurRad="63500" dir="3600000" algn="tl" rotWithShape="0">
                  <a:srgbClr val="000000">
                    <a:alpha val="70000"/>
                  </a:srgbClr>
                </a:outerShdw>
              </a:effectLst>
              <a:cs typeface="B Kamran" pitchFamily="2" charset="-7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3238500" cy="3114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سوم</a:t>
            </a:r>
            <a:endParaRPr lang="en-US" sz="2000" b="1" dirty="0">
              <a:solidFill>
                <a:srgbClr val="C00000"/>
              </a:solidFill>
              <a:cs typeface="B Roya" pitchFamily="2" charset="-78"/>
            </a:endParaRPr>
          </a:p>
        </p:txBody>
      </p:sp>
      <p:sp>
        <p:nvSpPr>
          <p:cNvPr id="9" name="Rectangle 8"/>
          <p:cNvSpPr>
            <a:spLocks noGrp="1" noChangeArrowheads="1"/>
          </p:cNvSpPr>
          <p:nvPr/>
        </p:nvSpPr>
        <p:spPr bwMode="auto">
          <a:xfrm>
            <a:off x="1828800" y="6419193"/>
            <a:ext cx="4800599" cy="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2968029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1000"/>
                                        <p:tgtEl>
                                          <p:spTgt spid="10">
                                            <p:txEl>
                                              <p:pRg st="5" end="5"/>
                                            </p:txEl>
                                          </p:spTgt>
                                        </p:tgtEl>
                                      </p:cBhvr>
                                    </p:animEffect>
                                    <p:anim calcmode="lin" valueType="num">
                                      <p:cBhvr>
                                        <p:cTn id="5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تنفس پوستی</a:t>
            </a:r>
          </a:p>
        </p:txBody>
      </p:sp>
      <p:sp>
        <p:nvSpPr>
          <p:cNvPr id="10" name="Subtitle 2"/>
          <p:cNvSpPr>
            <a:spLocks noGrp="1"/>
          </p:cNvSpPr>
          <p:nvPr>
            <p:ph type="subTitle" idx="1"/>
          </p:nvPr>
        </p:nvSpPr>
        <p:spPr>
          <a:xfrm>
            <a:off x="3810000" y="1828800"/>
            <a:ext cx="5105400" cy="4419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ساده ترین ساختار تنفسی مهره داران در دوزیستان  و کرم خاکی وجود دارد که به صورت تنفس پوستی است.</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ویژگی های تنفس پوستی:</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شبکه مویرگی یکنواخت ووسیع در زیر پوست جهت آسان سازی تبادل گازها با محیط </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وجودماده مخاطی لغزنده بر روی پوست ومرطوب بودن </a:t>
            </a:r>
            <a:r>
              <a:rPr lang="en-US"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ونازک بودن پوست به افزایش تبادل گاز ها کمک می کند</a:t>
            </a:r>
            <a:r>
              <a:rPr lang="fa-IR" sz="2800"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rPr>
              <a:t>.</a:t>
            </a:r>
          </a:p>
          <a:p>
            <a:pPr marL="457200" indent="-457200" algn="just" rtl="1">
              <a:buFont typeface="Wingdings" pitchFamily="2" charset="2"/>
              <a:buChar char="ü"/>
            </a:pPr>
            <a:endParaRPr lang="fa-IR" sz="2800" dirty="0" smtClean="0">
              <a:ln w="18415" cmpd="sng">
                <a:noFill/>
                <a:prstDash val="solid"/>
              </a:ln>
              <a:solidFill>
                <a:srgbClr val="C00000"/>
              </a:solidFill>
              <a:effectLst>
                <a:outerShdw blurRad="63500" dir="3600000" algn="tl" rotWithShape="0">
                  <a:srgbClr val="000000">
                    <a:alpha val="70000"/>
                  </a:srgbClr>
                </a:outerShdw>
              </a:effectLst>
              <a:cs typeface="B Kamran" pitchFamily="2" charset="-78"/>
            </a:endParaRPr>
          </a:p>
          <a:p>
            <a:pPr marL="457200" indent="-457200" algn="just" rtl="1">
              <a:buFont typeface="Wingdings" pitchFamily="2" charset="2"/>
              <a:buChar char="ü"/>
            </a:pPr>
            <a:endParaRPr lang="fa-IR" sz="2800" dirty="0">
              <a:ln w="18415" cmpd="sng">
                <a:noFill/>
                <a:prstDash val="solid"/>
              </a:ln>
              <a:solidFill>
                <a:srgbClr val="C00000"/>
              </a:solidFill>
              <a:effectLst>
                <a:outerShdw blurRad="63500" dir="3600000" algn="tl" rotWithShape="0">
                  <a:srgbClr val="000000">
                    <a:alpha val="70000"/>
                  </a:srgbClr>
                </a:outerShdw>
              </a:effectLst>
              <a:cs typeface="B Kamran" pitchFamily="2" charset="-7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3238500" cy="3114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سوم</a:t>
            </a:r>
            <a:endParaRPr lang="en-US" sz="2000" b="1" dirty="0">
              <a:solidFill>
                <a:srgbClr val="C00000"/>
              </a:solidFill>
              <a:cs typeface="B Roya" pitchFamily="2" charset="-78"/>
            </a:endParaRPr>
          </a:p>
        </p:txBody>
      </p:sp>
      <p:sp>
        <p:nvSpPr>
          <p:cNvPr id="9" name="Rectangle 8"/>
          <p:cNvSpPr>
            <a:spLocks noGrp="1" noChangeArrowheads="1"/>
          </p:cNvSpPr>
          <p:nvPr/>
        </p:nvSpPr>
        <p:spPr bwMode="auto">
          <a:xfrm>
            <a:off x="1828800" y="6419193"/>
            <a:ext cx="4800599" cy="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516238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تنفس آب ششی</a:t>
            </a:r>
          </a:p>
        </p:txBody>
      </p:sp>
      <p:sp>
        <p:nvSpPr>
          <p:cNvPr id="10" name="Subtitle 2"/>
          <p:cNvSpPr>
            <a:spLocks noGrp="1"/>
          </p:cNvSpPr>
          <p:nvPr>
            <p:ph type="subTitle" idx="1"/>
          </p:nvPr>
        </p:nvSpPr>
        <p:spPr>
          <a:xfrm>
            <a:off x="642937" y="1828800"/>
            <a:ext cx="8272463" cy="40386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fontScale="92500"/>
          </a:bodyPr>
          <a:lstStyle/>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ساده ترین نوع آبشش که به صورت برآمدگی هایی در سطح پوست است در ستاره دریایی دیده می شود.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آبشش های ستاره دریایی (خار پوست یا پاپولا  یا آبشش پوستی)متعدد بوده و در سطح پوست پراکنده است.زایده های نرم وظریفی از حفره عموعی اند که فقط توسط پوست پوشانده می شوند واز سمت داخل هم صفاق آن ها را محدود می کند.این زایده ها  از</a:t>
            </a:r>
            <a:r>
              <a:rPr lang="fa-IR" sz="2400"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فضا</a:t>
            </a: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 های بین صفحات آهکی خارج می شوند در عمل تنفس نقش دارند.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سایر بی مهرگان آبشش ها در مناطق خاصی از بدن قرار دارند که اغلب در اطراف سر جانور قرار دارند وحاوی کمان، خارهای آبششی محافظ و رشته های آبششی با رگ های خونی فراوان می باشند. </a:t>
            </a: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انواع آبشش :</a:t>
            </a:r>
          </a:p>
          <a:p>
            <a:pPr marL="342900" indent="-342900" algn="just" rtl="1">
              <a:buFont typeface="Wingdings" pitchFamily="2" charset="2"/>
              <a:buChar char="ü"/>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آبشش خارجی که در لارو برخی ماهی ها و تمام دوزیستان مثل سمندر آبی(شکل بالا) وجود دارد </a:t>
            </a:r>
          </a:p>
          <a:p>
            <a:pPr marL="342900" indent="-342900" algn="just" rtl="1">
              <a:buFont typeface="Wingdings" pitchFamily="2" charset="2"/>
              <a:buChar char="ü"/>
            </a:pPr>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آبشش داخلی که در ماهیان بالغ وجود دارد و نسبت به آبشش خارجی کار آمد تر است.</a:t>
            </a:r>
          </a:p>
          <a:p>
            <a:pPr algn="just" rtl="1"/>
            <a:endParaRPr lang="fa-IR" sz="2400"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سوم</a:t>
            </a:r>
            <a:endParaRPr lang="en-US" sz="2000" b="1" dirty="0">
              <a:solidFill>
                <a:srgbClr val="C00000"/>
              </a:solidFill>
              <a:cs typeface="B Roya" pitchFamily="2" charset="-78"/>
            </a:endParaRPr>
          </a:p>
        </p:txBody>
      </p:sp>
      <p:sp>
        <p:nvSpPr>
          <p:cNvPr id="9" name="Rectangle 8"/>
          <p:cNvSpPr>
            <a:spLocks noGrp="1" noChangeArrowheads="1"/>
          </p:cNvSpPr>
          <p:nvPr/>
        </p:nvSpPr>
        <p:spPr bwMode="auto">
          <a:xfrm>
            <a:off x="1828800" y="6419193"/>
            <a:ext cx="4800599" cy="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44607"/>
            <a:ext cx="1362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477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bg1">
              <a:lumMod val="95000"/>
            </a:schemeClr>
          </a:solidFill>
        </p:spPr>
        <p:txBody>
          <a:bodyPr/>
          <a:lstStyle/>
          <a:p>
            <a:pPr marL="0" indent="0">
              <a:buNone/>
            </a:pPr>
            <a:r>
              <a:rPr lang="fa-IR" sz="2400" b="1" dirty="0" smtClean="0">
                <a:cs typeface="B Kamran" panose="020B0604020202020204" charset="-78"/>
              </a:rPr>
              <a:t>کمان آبششی دارای سرخرگ ورودی و سرخرگ خروجی است و در کمان آبششی، سیاهرگی وجود ندارد.</a:t>
            </a:r>
          </a:p>
          <a:p>
            <a:pPr marL="0" indent="0">
              <a:buNone/>
            </a:pPr>
            <a:r>
              <a:rPr lang="fa-IR" sz="2400" b="1" dirty="0" smtClean="0">
                <a:cs typeface="B Kamran" panose="020B0604020202020204" charset="-78"/>
              </a:rPr>
              <a:t>تبادلات گازی در تیغه های درون رشته های آبششی صورت میگیرد .</a:t>
            </a:r>
          </a:p>
          <a:p>
            <a:pPr marL="0" indent="0">
              <a:buNone/>
            </a:pPr>
            <a:r>
              <a:rPr lang="fa-IR" sz="2400" b="1" dirty="0" smtClean="0">
                <a:cs typeface="B Kamran" panose="020B0604020202020204" charset="-78"/>
              </a:rPr>
              <a:t>خارهای آبششی نقشی در تبادلات گازی ندارند و خارهای آبششی از خروج مواد غذایی از شکاف آبششی جلوگیری می کند.</a:t>
            </a:r>
            <a:endParaRPr lang="en-US" sz="2400" b="1" dirty="0">
              <a:cs typeface="B Kamran" panose="020B0604020202020204" charset="-78"/>
            </a:endParaRPr>
          </a:p>
        </p:txBody>
      </p:sp>
    </p:spTree>
    <p:extLst>
      <p:ext uri="{BB962C8B-B14F-4D97-AF65-F5344CB8AC3E}">
        <p14:creationId xmlns:p14="http://schemas.microsoft.com/office/powerpoint/2010/main" val="1537771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تنفس آب ششی</a:t>
            </a:r>
          </a:p>
        </p:txBody>
      </p:sp>
      <p:sp>
        <p:nvSpPr>
          <p:cNvPr id="10" name="Subtitle 2"/>
          <p:cNvSpPr>
            <a:spLocks noGrp="1"/>
          </p:cNvSpPr>
          <p:nvPr>
            <p:ph type="subTitle" idx="1"/>
          </p:nvPr>
        </p:nvSpPr>
        <p:spPr>
          <a:xfrm>
            <a:off x="685800" y="1676400"/>
            <a:ext cx="7358063" cy="3886200"/>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آبشش ها جهت حرکت آب و خون موجود در مویرگ ها برخلاف هم است و180 درجه با هم اختلاف دارنداین مکانیسم باعث می شود سطح تماس خون وآب با هم افزایش یابد و این موضوع موجب تبادل بهتر می شود.جهت جریان آب از سمت خارهای آبششی درخارج آبشش به سمت رشته های آبششی به سمت درون بدن می باشد.</a:t>
            </a:r>
          </a:p>
          <a:p>
            <a:pPr algn="just" rtl="1"/>
            <a:endParaRPr lang="fa-IR" sz="2400"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4" y="3886200"/>
            <a:ext cx="1883664"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3810000"/>
            <a:ext cx="413385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سوم</a:t>
            </a:r>
            <a:endParaRPr lang="en-US" sz="2000" b="1" dirty="0">
              <a:solidFill>
                <a:srgbClr val="C00000"/>
              </a:solidFill>
              <a:cs typeface="B Roya" pitchFamily="2" charset="-78"/>
            </a:endParaRPr>
          </a:p>
        </p:txBody>
      </p:sp>
      <p:sp>
        <p:nvSpPr>
          <p:cNvPr id="11" name="Rectangle 10"/>
          <p:cNvSpPr>
            <a:spLocks noGrp="1" noChangeArrowheads="1"/>
          </p:cNvSpPr>
          <p:nvPr/>
        </p:nvSpPr>
        <p:spPr bwMode="auto">
          <a:xfrm>
            <a:off x="1828800" y="6419193"/>
            <a:ext cx="4800599" cy="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195950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5602"/>
                                        </p:tgtEl>
                                        <p:attrNameLst>
                                          <p:attrName>style.visibility</p:attrName>
                                        </p:attrNameLst>
                                      </p:cBhvr>
                                      <p:to>
                                        <p:strVal val="visible"/>
                                      </p:to>
                                    </p:set>
                                    <p:anim calcmode="lin" valueType="num">
                                      <p:cBhvr additive="base">
                                        <p:cTn id="17" dur="500" fill="hold"/>
                                        <p:tgtEl>
                                          <p:spTgt spid="25602"/>
                                        </p:tgtEl>
                                        <p:attrNameLst>
                                          <p:attrName>ppt_x</p:attrName>
                                        </p:attrNameLst>
                                      </p:cBhvr>
                                      <p:tavLst>
                                        <p:tav tm="0">
                                          <p:val>
                                            <p:strVal val="#ppt_x"/>
                                          </p:val>
                                        </p:tav>
                                        <p:tav tm="100000">
                                          <p:val>
                                            <p:strVal val="#ppt_x"/>
                                          </p:val>
                                        </p:tav>
                                      </p:tavLst>
                                    </p:anim>
                                    <p:anim calcmode="lin" valueType="num">
                                      <p:cBhvr additive="base">
                                        <p:cTn id="18" dur="500" fill="hold"/>
                                        <p:tgtEl>
                                          <p:spTgt spid="2560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603"/>
                                        </p:tgtEl>
                                        <p:attrNameLst>
                                          <p:attrName>style.visibility</p:attrName>
                                        </p:attrNameLst>
                                      </p:cBhvr>
                                      <p:to>
                                        <p:strVal val="visible"/>
                                      </p:to>
                                    </p:set>
                                    <p:anim calcmode="lin" valueType="num">
                                      <p:cBhvr additive="base">
                                        <p:cTn id="21" dur="500" fill="hold"/>
                                        <p:tgtEl>
                                          <p:spTgt spid="25603"/>
                                        </p:tgtEl>
                                        <p:attrNameLst>
                                          <p:attrName>ppt_x</p:attrName>
                                        </p:attrNameLst>
                                      </p:cBhvr>
                                      <p:tavLst>
                                        <p:tav tm="0">
                                          <p:val>
                                            <p:strVal val="#ppt_x"/>
                                          </p:val>
                                        </p:tav>
                                        <p:tav tm="100000">
                                          <p:val>
                                            <p:strVal val="#ppt_x"/>
                                          </p:val>
                                        </p:tav>
                                      </p:tavLst>
                                    </p:anim>
                                    <p:anim calcmode="lin" valueType="num">
                                      <p:cBhvr additive="base">
                                        <p:cTn id="22"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bg1">
              <a:lumMod val="95000"/>
            </a:schemeClr>
          </a:solidFill>
        </p:spPr>
        <p:txBody>
          <a:bodyPr/>
          <a:lstStyle/>
          <a:p>
            <a:r>
              <a:rPr lang="fa-IR" sz="2800" b="1" dirty="0">
                <a:effectLst>
                  <a:outerShdw blurRad="38100" dist="38100" dir="2700000" algn="tl">
                    <a:srgbClr val="000000">
                      <a:alpha val="43137"/>
                    </a:srgbClr>
                  </a:outerShdw>
                </a:effectLst>
                <a:cs typeface="B Kamran" panose="020B0604020202020204" charset="-78"/>
              </a:rPr>
              <a:t>آبششها تقریبا در تمام ماهیان ، محل اصلی تبادل گازها هسند. آنها از کمانهای استخوانی </a:t>
            </a:r>
            <a:r>
              <a:rPr lang="fa-IR" sz="2800" b="1" dirty="0" smtClean="0">
                <a:effectLst>
                  <a:outerShdw blurRad="38100" dist="38100" dir="2700000" algn="tl">
                    <a:srgbClr val="000000">
                      <a:alpha val="43137"/>
                    </a:srgbClr>
                  </a:outerShdw>
                </a:effectLst>
                <a:cs typeface="B Kamran" panose="020B0604020202020204" charset="-78"/>
              </a:rPr>
              <a:t>یا </a:t>
            </a:r>
            <a:r>
              <a:rPr lang="fa-IR" sz="2800" b="1" dirty="0">
                <a:effectLst>
                  <a:outerShdw blurRad="38100" dist="38100" dir="2700000" algn="tl">
                    <a:srgbClr val="000000">
                      <a:alpha val="43137"/>
                    </a:srgbClr>
                  </a:outerShdw>
                </a:effectLst>
                <a:cs typeface="B Kamran" panose="020B0604020202020204" charset="-78"/>
              </a:rPr>
              <a:t>غضروفی تشکیل شده‌اند که زوجهایی از رشته‌های آبششی به آنها اتصال دارند. تعداد زیادی تیغه‌های ریز به صورت برآمدگیهایی در دو طرف رشته‌ها قرار گرفته‌اند و محلهای اصلی تبادل گاز به حساب می‌آیند با این وجود ، تمام جریان خون آبششها به سمت تیغه‌ها جریان </a:t>
            </a:r>
            <a:r>
              <a:rPr lang="fa-IR" sz="2800" b="1" dirty="0" smtClean="0">
                <a:effectLst>
                  <a:outerShdw blurRad="38100" dist="38100" dir="2700000" algn="tl">
                    <a:srgbClr val="000000">
                      <a:alpha val="43137"/>
                    </a:srgbClr>
                  </a:outerShdw>
                </a:effectLst>
                <a:cs typeface="B Kamran" panose="020B0604020202020204" charset="-78"/>
              </a:rPr>
              <a:t>نمی‌یابد.</a:t>
            </a:r>
          </a:p>
          <a:p>
            <a:r>
              <a:rPr lang="fa-IR" sz="2800" b="1" dirty="0" smtClean="0">
                <a:effectLst>
                  <a:outerShdw blurRad="38100" dist="38100" dir="2700000" algn="tl">
                    <a:srgbClr val="000000">
                      <a:alpha val="43137"/>
                    </a:srgbClr>
                  </a:outerShdw>
                </a:effectLst>
                <a:cs typeface="B Kamran" panose="020B0604020202020204" charset="-78"/>
              </a:rPr>
              <a:t>هنگامی </a:t>
            </a:r>
            <a:r>
              <a:rPr lang="fa-IR" sz="2800" b="1" dirty="0">
                <a:effectLst>
                  <a:outerShdw blurRad="38100" dist="38100" dir="2700000" algn="tl">
                    <a:srgbClr val="000000">
                      <a:alpha val="43137"/>
                    </a:srgbClr>
                  </a:outerShdw>
                </a:effectLst>
                <a:cs typeface="B Kamran" panose="020B0604020202020204" charset="-78"/>
              </a:rPr>
              <a:t>که ماهی دهان خود را باز می‌کند، آب در اثر اتساع حفره دهانی ، به داخل مکیده می‌شود. در این هنگام حفره دور آبششی به سرعت اتساع می‌یابد، اما منفذ آن هنوز بسته است که باعث جریان یافتن آب بر روی آبششها می‌شود. هنگامی که ماهی ، دهان خود را می‌بندد، حفره دور آبششی منقبض می‌شود و آب از طریق منفذ سرپوش آبشش به خارج راه </a:t>
            </a:r>
            <a:r>
              <a:rPr lang="fa-IR" sz="2800" b="1" dirty="0" smtClean="0">
                <a:effectLst>
                  <a:outerShdw blurRad="38100" dist="38100" dir="2700000" algn="tl">
                    <a:srgbClr val="000000">
                      <a:alpha val="43137"/>
                    </a:srgbClr>
                  </a:outerShdw>
                </a:effectLst>
                <a:cs typeface="B Kamran" panose="020B0604020202020204" charset="-78"/>
              </a:rPr>
              <a:t>می‌یابد.</a:t>
            </a:r>
            <a:endParaRPr lang="en-US" sz="2800" b="1" dirty="0">
              <a:effectLst>
                <a:outerShdw blurRad="38100" dist="38100" dir="2700000" algn="tl">
                  <a:srgbClr val="000000">
                    <a:alpha val="43137"/>
                  </a:srgbClr>
                </a:outerShdw>
              </a:effectLst>
              <a:cs typeface="B Kamran" panose="020B0604020202020204" charset="-78"/>
            </a:endParaRPr>
          </a:p>
        </p:txBody>
      </p:sp>
    </p:spTree>
    <p:extLst>
      <p:ext uri="{BB962C8B-B14F-4D97-AF65-F5344CB8AC3E}">
        <p14:creationId xmlns:p14="http://schemas.microsoft.com/office/powerpoint/2010/main" val="2546359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تنفس ششی</a:t>
            </a:r>
          </a:p>
        </p:txBody>
      </p:sp>
      <p:sp>
        <p:nvSpPr>
          <p:cNvPr id="10" name="Subtitle 2"/>
          <p:cNvSpPr>
            <a:spLocks noGrp="1"/>
          </p:cNvSpPr>
          <p:nvPr>
            <p:ph type="subTitle" idx="1"/>
          </p:nvPr>
        </p:nvSpPr>
        <p:spPr>
          <a:xfrm>
            <a:off x="457200" y="1752600"/>
            <a:ext cx="8100473" cy="4147344"/>
          </a:xfr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anchor="t">
            <a:normAutofit/>
          </a:bodyPr>
          <a:lstStyle/>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تنفس ششی در موارد زیر مشاهده می شود:</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بی مهرگان خشکی زی مانند لیسه( حلزون بی صدف) و حلزون</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مهره داران خشکی زی (برخی از خزندگان، همه پرنده ها و پستانداران)</a:t>
            </a:r>
          </a:p>
          <a:p>
            <a:pPr algn="just" rtl="1"/>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2 نوع تنفش ششی داریم یا به عبارتی ساز و کار تهویه ای داریم .</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1-تنفس ششی فشار مثبت </a:t>
            </a:r>
          </a:p>
          <a:p>
            <a:pPr algn="just" rtl="1"/>
            <a:r>
              <a:rPr lang="fa-IR" sz="24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2-تنفس ششی فشار منفی</a:t>
            </a:r>
            <a:endParaRPr lang="fa-IR" sz="2400" b="1" dirty="0">
              <a:ln w="18415" cmpd="sng">
                <a:noFill/>
                <a:prstDash val="solid"/>
              </a:ln>
              <a:solidFill>
                <a:schemeClr val="tx1"/>
              </a:solidFill>
              <a:effectLst>
                <a:outerShdw blurRad="63500" dir="3600000" algn="tl" rotWithShape="0">
                  <a:srgbClr val="000000">
                    <a:alpha val="70000"/>
                  </a:srgbClr>
                </a:outerShdw>
              </a:effectLst>
              <a:cs typeface="B Kamran" pitchFamily="2" charset="-78"/>
            </a:endParaRPr>
          </a:p>
        </p:txBody>
      </p:sp>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سوم</a:t>
            </a:r>
            <a:endParaRPr lang="en-US" sz="2000" b="1" dirty="0">
              <a:solidFill>
                <a:srgbClr val="C00000"/>
              </a:solidFill>
              <a:cs typeface="B Roya" pitchFamily="2" charset="-78"/>
            </a:endParaRPr>
          </a:p>
        </p:txBody>
      </p:sp>
      <p:sp>
        <p:nvSpPr>
          <p:cNvPr id="9" name="Rectangle 8"/>
          <p:cNvSpPr>
            <a:spLocks noGrp="1" noChangeArrowheads="1"/>
          </p:cNvSpPr>
          <p:nvPr/>
        </p:nvSpPr>
        <p:spPr bwMode="auto">
          <a:xfrm>
            <a:off x="1828800" y="6419193"/>
            <a:ext cx="4800599" cy="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38600"/>
            <a:ext cx="23812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132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1000"/>
                                        <p:tgtEl>
                                          <p:spTgt spid="10">
                                            <p:txEl>
                                              <p:pRg st="5" end="5"/>
                                            </p:txEl>
                                          </p:spTgt>
                                        </p:tgtEl>
                                      </p:cBhvr>
                                    </p:animEffect>
                                    <p:anim calcmode="lin" valueType="num">
                                      <p:cBhvr>
                                        <p:cTn id="5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29072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t>خلاصه فشار مثبت در قورباغه</a:t>
            </a:r>
            <a:endParaRPr lang="en-US" sz="3200" dirty="0"/>
          </a:p>
        </p:txBody>
      </p:sp>
      <p:sp>
        <p:nvSpPr>
          <p:cNvPr id="3" name="Content Placeholder 2"/>
          <p:cNvSpPr>
            <a:spLocks noGrp="1"/>
          </p:cNvSpPr>
          <p:nvPr>
            <p:ph idx="1"/>
          </p:nvPr>
        </p:nvSpPr>
        <p:spPr>
          <a:xfrm>
            <a:off x="533400" y="1600200"/>
            <a:ext cx="8229600" cy="4525963"/>
          </a:xfrm>
          <a:solidFill>
            <a:schemeClr val="bg1">
              <a:lumMod val="95000"/>
            </a:schemeClr>
          </a:solidFill>
        </p:spPr>
        <p:txBody>
          <a:bodyPr/>
          <a:lstStyle/>
          <a:p>
            <a:pPr marL="0" indent="0">
              <a:buNone/>
            </a:pPr>
            <a:r>
              <a:rPr lang="fa-IR" sz="2400" b="1" dirty="0" smtClean="0">
                <a:cs typeface="B Kamran" panose="020B0604020202020204" charset="-78"/>
              </a:rPr>
              <a:t>شروع دم : </a:t>
            </a:r>
            <a:r>
              <a:rPr lang="fa-IR" sz="2400" b="1" u="sng" dirty="0" smtClean="0">
                <a:cs typeface="B Kamran" panose="020B0604020202020204" charset="-78"/>
              </a:rPr>
              <a:t>بینی باز </a:t>
            </a:r>
            <a:r>
              <a:rPr lang="fa-IR" sz="2400" b="1" dirty="0" smtClean="0">
                <a:cs typeface="B Kamran" panose="020B0604020202020204" charset="-78"/>
              </a:rPr>
              <a:t>می شود و هوابه حفره دهانی  هدایت می کندو حلق و دهان حجیم می شوند اما شش ها کوچک وخالی از هواهستند.</a:t>
            </a:r>
          </a:p>
          <a:p>
            <a:pPr marL="0" indent="0">
              <a:buNone/>
            </a:pPr>
            <a:r>
              <a:rPr lang="fa-IR" sz="2400" b="1" dirty="0" smtClean="0">
                <a:cs typeface="B Kamran" panose="020B0604020202020204" charset="-78"/>
              </a:rPr>
              <a:t> بابسته شدن بینی در ادامه دم:  قورباغه با کمک عضلات  دهان و حلق ، حجم هوای دهان کم می شود، قورت دادن هوا به شش، شش ها با فشار هوامثبت باز می شوند.</a:t>
            </a:r>
            <a:endParaRPr lang="en-US" sz="2400" b="1" dirty="0">
              <a:cs typeface="B Kamran" panose="020B0604020202020204"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733800"/>
            <a:ext cx="25336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54958"/>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532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6330853"/>
              </p:ext>
            </p:extLst>
          </p:nvPr>
        </p:nvGraphicFramePr>
        <p:xfrm>
          <a:off x="0" y="1600200"/>
          <a:ext cx="11201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p:cNvSpPr/>
          <p:nvPr/>
        </p:nvSpPr>
        <p:spPr>
          <a:xfrm>
            <a:off x="1600200" y="3399725"/>
            <a:ext cx="457200" cy="328909"/>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TextBox 5"/>
          <p:cNvSpPr txBox="1"/>
          <p:nvPr/>
        </p:nvSpPr>
        <p:spPr>
          <a:xfrm>
            <a:off x="1680347" y="3172558"/>
            <a:ext cx="605653" cy="369332"/>
          </a:xfrm>
          <a:prstGeom prst="rect">
            <a:avLst/>
          </a:prstGeom>
          <a:noFill/>
        </p:spPr>
        <p:txBody>
          <a:bodyPr wrap="square" rtlCol="0">
            <a:spAutoFit/>
          </a:bodyPr>
          <a:lstStyle/>
          <a:p>
            <a:r>
              <a:rPr lang="en-US" dirty="0" smtClean="0"/>
              <a:t>O</a:t>
            </a:r>
            <a:r>
              <a:rPr lang="en-US" sz="1600" dirty="0" smtClean="0"/>
              <a:t>2</a:t>
            </a:r>
            <a:endParaRPr lang="en-US" dirty="0"/>
          </a:p>
        </p:txBody>
      </p:sp>
      <p:sp>
        <p:nvSpPr>
          <p:cNvPr id="7" name="TextBox 6"/>
          <p:cNvSpPr txBox="1"/>
          <p:nvPr/>
        </p:nvSpPr>
        <p:spPr>
          <a:xfrm>
            <a:off x="1600200" y="3853934"/>
            <a:ext cx="685800" cy="369332"/>
          </a:xfrm>
          <a:prstGeom prst="rect">
            <a:avLst/>
          </a:prstGeom>
          <a:noFill/>
        </p:spPr>
        <p:txBody>
          <a:bodyPr wrap="square" rtlCol="0">
            <a:spAutoFit/>
          </a:bodyPr>
          <a:lstStyle/>
          <a:p>
            <a:r>
              <a:rPr lang="en-US" dirty="0" smtClean="0"/>
              <a:t>CO2</a:t>
            </a:r>
            <a:endParaRPr lang="en-US" sz="1400"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8163" y="3322022"/>
            <a:ext cx="676637"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eft Arrow 9"/>
          <p:cNvSpPr/>
          <p:nvPr/>
        </p:nvSpPr>
        <p:spPr>
          <a:xfrm>
            <a:off x="6096000" y="3399725"/>
            <a:ext cx="682906" cy="328909"/>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TextBox 10"/>
          <p:cNvSpPr txBox="1"/>
          <p:nvPr/>
        </p:nvSpPr>
        <p:spPr>
          <a:xfrm>
            <a:off x="3527866" y="3030393"/>
            <a:ext cx="923563" cy="369332"/>
          </a:xfrm>
          <a:prstGeom prst="rect">
            <a:avLst/>
          </a:prstGeom>
          <a:noFill/>
        </p:spPr>
        <p:txBody>
          <a:bodyPr wrap="square" rtlCol="0">
            <a:spAutoFit/>
          </a:bodyPr>
          <a:lstStyle/>
          <a:p>
            <a:r>
              <a:rPr lang="en-US" dirty="0" smtClean="0"/>
              <a:t>O2</a:t>
            </a:r>
            <a:endParaRPr lang="en-US" dirty="0"/>
          </a:p>
        </p:txBody>
      </p:sp>
      <p:sp>
        <p:nvSpPr>
          <p:cNvPr id="12" name="TextBox 11"/>
          <p:cNvSpPr txBox="1"/>
          <p:nvPr/>
        </p:nvSpPr>
        <p:spPr>
          <a:xfrm>
            <a:off x="3537029" y="3962400"/>
            <a:ext cx="914400" cy="369332"/>
          </a:xfrm>
          <a:prstGeom prst="rect">
            <a:avLst/>
          </a:prstGeom>
          <a:noFill/>
        </p:spPr>
        <p:txBody>
          <a:bodyPr wrap="square" rtlCol="0">
            <a:spAutoFit/>
          </a:bodyPr>
          <a:lstStyle/>
          <a:p>
            <a:r>
              <a:rPr lang="en-US" dirty="0" smtClean="0"/>
              <a:t>CO2</a:t>
            </a:r>
            <a:endParaRPr lang="en-US" dirty="0"/>
          </a:p>
        </p:txBody>
      </p:sp>
      <p:sp>
        <p:nvSpPr>
          <p:cNvPr id="13" name="TextBox 12"/>
          <p:cNvSpPr txBox="1"/>
          <p:nvPr/>
        </p:nvSpPr>
        <p:spPr>
          <a:xfrm>
            <a:off x="6172200" y="3137356"/>
            <a:ext cx="775504" cy="369332"/>
          </a:xfrm>
          <a:prstGeom prst="rect">
            <a:avLst/>
          </a:prstGeom>
          <a:noFill/>
        </p:spPr>
        <p:txBody>
          <a:bodyPr wrap="square" rtlCol="0">
            <a:spAutoFit/>
          </a:bodyPr>
          <a:lstStyle/>
          <a:p>
            <a:r>
              <a:rPr lang="en-US" dirty="0" smtClean="0"/>
              <a:t>O2</a:t>
            </a:r>
            <a:endParaRPr lang="en-US" dirty="0"/>
          </a:p>
        </p:txBody>
      </p:sp>
      <p:sp>
        <p:nvSpPr>
          <p:cNvPr id="14" name="TextBox 13"/>
          <p:cNvSpPr txBox="1"/>
          <p:nvPr/>
        </p:nvSpPr>
        <p:spPr>
          <a:xfrm>
            <a:off x="6172200" y="4038600"/>
            <a:ext cx="775504" cy="369332"/>
          </a:xfrm>
          <a:prstGeom prst="rect">
            <a:avLst/>
          </a:prstGeom>
          <a:noFill/>
        </p:spPr>
        <p:txBody>
          <a:bodyPr wrap="square" rtlCol="0">
            <a:spAutoFit/>
          </a:bodyPr>
          <a:lstStyle/>
          <a:p>
            <a:r>
              <a:rPr lang="en-US" dirty="0" smtClean="0"/>
              <a:t>CO2</a:t>
            </a:r>
            <a:endParaRPr lang="en-US" dirty="0"/>
          </a:p>
        </p:txBody>
      </p:sp>
    </p:spTree>
    <p:extLst>
      <p:ext uri="{BB962C8B-B14F-4D97-AF65-F5344CB8AC3E}">
        <p14:creationId xmlns:p14="http://schemas.microsoft.com/office/powerpoint/2010/main" val="675498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36172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تنفس ششی فشار منفی</a:t>
            </a:r>
          </a:p>
        </p:txBody>
      </p:sp>
      <p:sp>
        <p:nvSpPr>
          <p:cNvPr id="10" name="Subtitle 2"/>
          <p:cNvSpPr>
            <a:spLocks noGrp="1"/>
          </p:cNvSpPr>
          <p:nvPr>
            <p:ph type="subTitle" idx="1"/>
          </p:nvPr>
        </p:nvSpPr>
        <p:spPr>
          <a:xfrm>
            <a:off x="4191000" y="1828800"/>
            <a:ext cx="4762500" cy="4343400"/>
          </a:xfr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chor="t">
            <a:normAutofit/>
          </a:bodyPr>
          <a:lstStyle/>
          <a:p>
            <a:pPr marL="457200" indent="-457200" algn="just" rtl="1">
              <a:buFont typeface="Wingdings" pitchFamily="2" charset="2"/>
              <a:buChar char="v"/>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در این نوع تنفس ابتدا توسط قفسه سینه جانور فشار منفی  داخل شش ها ایجاد شده  موجب باز شدن شش ها و مکش هوا به داخل می شود.</a:t>
            </a:r>
          </a:p>
          <a:p>
            <a:pPr marL="457200" indent="-457200" algn="just" rtl="1">
              <a:buFont typeface="Wingdings" pitchFamily="2" charset="2"/>
              <a:buChar char="v"/>
            </a:pPr>
            <a:r>
              <a:rPr lang="fa-IR" sz="2800" b="1" dirty="0" smtClean="0">
                <a:ln w="18415" cmpd="sng">
                  <a:noFill/>
                  <a:prstDash val="solid"/>
                </a:ln>
                <a:solidFill>
                  <a:schemeClr val="tx1"/>
                </a:solidFill>
                <a:effectLst>
                  <a:outerShdw blurRad="63500" dir="3600000" algn="tl" rotWithShape="0">
                    <a:srgbClr val="000000">
                      <a:alpha val="70000"/>
                    </a:srgbClr>
                  </a:outerShdw>
                </a:effectLst>
                <a:cs typeface="B Kamran" pitchFamily="2" charset="-78"/>
              </a:rPr>
              <a:t>بسیاری از خزندگان، همه پرنده ها و پستانداران دارای تهویه فشار منفی هستند.</a:t>
            </a:r>
          </a:p>
          <a:p>
            <a:pPr algn="just" rtl="1"/>
            <a:endParaRPr lang="fa-IR" sz="2800" dirty="0" smtClean="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3498157" cy="3181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سوم</a:t>
            </a:r>
            <a:endParaRPr lang="en-US" sz="2000" b="1" dirty="0">
              <a:solidFill>
                <a:srgbClr val="C00000"/>
              </a:solidFill>
              <a:cs typeface="B Roya" pitchFamily="2" charset="-78"/>
            </a:endParaRPr>
          </a:p>
        </p:txBody>
      </p:sp>
      <p:sp>
        <p:nvSpPr>
          <p:cNvPr id="7" name="Rectangle 6"/>
          <p:cNvSpPr>
            <a:spLocks noGrp="1" noChangeArrowheads="1"/>
          </p:cNvSpPr>
          <p:nvPr/>
        </p:nvSpPr>
        <p:spPr bwMode="auto">
          <a:xfrm>
            <a:off x="1828800" y="6419193"/>
            <a:ext cx="4800599" cy="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2832618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تنفس ششی در پرندگان</a:t>
            </a:r>
          </a:p>
        </p:txBody>
      </p:sp>
      <p:sp>
        <p:nvSpPr>
          <p:cNvPr id="7" name="Subtitle 2"/>
          <p:cNvSpPr txBox="1">
            <a:spLocks/>
          </p:cNvSpPr>
          <p:nvPr/>
        </p:nvSpPr>
        <p:spPr bwMode="auto">
          <a:xfrm>
            <a:off x="3124200" y="1904999"/>
            <a:ext cx="5943600" cy="3962401"/>
          </a:xfrm>
          <a:prstGeom prst="rect">
            <a:avLst/>
          </a:prstGeom>
          <a:solidFill>
            <a:schemeClr val="bg1">
              <a:lumMod val="95000"/>
            </a:schemeClr>
          </a:solidFill>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normAutofit fontScale="92500"/>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cs typeface="+mn-cs"/>
              </a:defRPr>
            </a:lvl2pPr>
            <a:lvl3pPr marL="914400" indent="0" algn="ctr" rtl="0" eaLnBrk="1" fontAlgn="base" hangingPunct="1">
              <a:spcBef>
                <a:spcPct val="20000"/>
              </a:spcBef>
              <a:spcAft>
                <a:spcPct val="0"/>
              </a:spcAft>
              <a:buNone/>
              <a:defRPr sz="2400">
                <a:solidFill>
                  <a:schemeClr val="tx1"/>
                </a:solidFill>
                <a:latin typeface="+mn-lt"/>
                <a:cs typeface="+mn-cs"/>
              </a:defRPr>
            </a:lvl3pPr>
            <a:lvl4pPr marL="1371600" indent="0" algn="ctr" rtl="0" eaLnBrk="1" fontAlgn="base" hangingPunct="1">
              <a:spcBef>
                <a:spcPct val="20000"/>
              </a:spcBef>
              <a:spcAft>
                <a:spcPct val="0"/>
              </a:spcAft>
              <a:buNone/>
              <a:defRPr sz="2000">
                <a:solidFill>
                  <a:schemeClr val="tx1"/>
                </a:solidFill>
                <a:latin typeface="+mn-lt"/>
                <a:cs typeface="+mn-cs"/>
              </a:defRPr>
            </a:lvl4pPr>
            <a:lvl5pPr marL="1828800" indent="0" algn="ctr" rtl="0" eaLnBrk="1" fontAlgn="base" hangingPunct="1">
              <a:spcBef>
                <a:spcPct val="20000"/>
              </a:spcBef>
              <a:spcAft>
                <a:spcPct val="0"/>
              </a:spcAft>
              <a:buNone/>
              <a:defRPr sz="2000">
                <a:solidFill>
                  <a:schemeClr val="tx1"/>
                </a:solidFill>
                <a:latin typeface="+mn-lt"/>
                <a:cs typeface="+mn-cs"/>
              </a:defRPr>
            </a:lvl5pPr>
            <a:lvl6pPr marL="2286000" indent="0" algn="ctr" rtl="0" eaLnBrk="1" fontAlgn="base" hangingPunct="1">
              <a:spcBef>
                <a:spcPct val="20000"/>
              </a:spcBef>
              <a:spcAft>
                <a:spcPct val="0"/>
              </a:spcAft>
              <a:buNone/>
              <a:defRPr sz="2000">
                <a:solidFill>
                  <a:schemeClr val="tx1"/>
                </a:solidFill>
                <a:latin typeface="+mn-lt"/>
                <a:cs typeface="+mn-cs"/>
              </a:defRPr>
            </a:lvl6pPr>
            <a:lvl7pPr marL="2743200" indent="0" algn="ctr" rtl="0" eaLnBrk="1" fontAlgn="base" hangingPunct="1">
              <a:spcBef>
                <a:spcPct val="20000"/>
              </a:spcBef>
              <a:spcAft>
                <a:spcPct val="0"/>
              </a:spcAft>
              <a:buNone/>
              <a:defRPr sz="2000">
                <a:solidFill>
                  <a:schemeClr val="tx1"/>
                </a:solidFill>
                <a:latin typeface="+mn-lt"/>
                <a:cs typeface="+mn-cs"/>
              </a:defRPr>
            </a:lvl7pPr>
            <a:lvl8pPr marL="3200400" indent="0" algn="ctr" rtl="0" eaLnBrk="1" fontAlgn="base" hangingPunct="1">
              <a:spcBef>
                <a:spcPct val="20000"/>
              </a:spcBef>
              <a:spcAft>
                <a:spcPct val="0"/>
              </a:spcAft>
              <a:buNone/>
              <a:defRPr sz="2000">
                <a:solidFill>
                  <a:schemeClr val="tx1"/>
                </a:solidFill>
                <a:latin typeface="+mn-lt"/>
                <a:cs typeface="+mn-cs"/>
              </a:defRPr>
            </a:lvl8pPr>
            <a:lvl9pPr marL="3657600" indent="0" algn="ctr" rtl="0" eaLnBrk="1" fontAlgn="base" hangingPunct="1">
              <a:spcBef>
                <a:spcPct val="20000"/>
              </a:spcBef>
              <a:spcAft>
                <a:spcPct val="0"/>
              </a:spcAft>
              <a:buNone/>
              <a:defRPr sz="2000">
                <a:solidFill>
                  <a:schemeClr val="tx1"/>
                </a:solidFill>
                <a:latin typeface="+mn-lt"/>
                <a:cs typeface="+mn-cs"/>
              </a:defRPr>
            </a:lvl9pPr>
          </a:lstStyle>
          <a:p>
            <a:pPr marL="457200" indent="-457200" algn="just" rtl="1">
              <a:buFont typeface="Wingdings" pitchFamily="2" charset="2"/>
              <a:buChar char="v"/>
            </a:pPr>
            <a:r>
              <a:rPr lang="fa-IR" sz="2800" b="1" dirty="0" smtClean="0">
                <a:ln w="18415" cmpd="sng">
                  <a:noFill/>
                  <a:prstDash val="solid"/>
                </a:ln>
                <a:effectLst>
                  <a:outerShdw blurRad="63500" dir="3600000" algn="tl" rotWithShape="0">
                    <a:srgbClr val="000000">
                      <a:alpha val="70000"/>
                    </a:srgbClr>
                  </a:outerShdw>
                </a:effectLst>
                <a:cs typeface="B Kamran" pitchFamily="2" charset="-78"/>
              </a:rPr>
              <a:t>پرندگان به علت پرواز نیاز به اکسیژن بیشتری نبست به سایر مهره داران دارند علاوه بر </a:t>
            </a:r>
            <a:r>
              <a:rPr lang="fa-IR" sz="2800" b="1" smtClean="0">
                <a:ln w="18415" cmpd="sng">
                  <a:noFill/>
                  <a:prstDash val="solid"/>
                </a:ln>
                <a:effectLst>
                  <a:outerShdw blurRad="63500" dir="3600000" algn="tl" rotWithShape="0">
                    <a:srgbClr val="000000">
                      <a:alpha val="70000"/>
                    </a:srgbClr>
                  </a:outerShdw>
                </a:effectLst>
                <a:cs typeface="B Kamran" pitchFamily="2" charset="-78"/>
              </a:rPr>
              <a:t>دو شش، </a:t>
            </a:r>
            <a:r>
              <a:rPr lang="fa-IR" sz="2800" b="1" dirty="0" smtClean="0">
                <a:ln w="18415" cmpd="sng">
                  <a:noFill/>
                  <a:prstDash val="solid"/>
                </a:ln>
                <a:effectLst>
                  <a:outerShdw blurRad="63500" dir="3600000" algn="tl" rotWithShape="0">
                    <a:srgbClr val="000000">
                      <a:alpha val="70000"/>
                    </a:srgbClr>
                  </a:outerShdw>
                </a:effectLst>
                <a:cs typeface="B Kamran" pitchFamily="2" charset="-78"/>
              </a:rPr>
              <a:t>ساختارهایی </a:t>
            </a:r>
            <a:r>
              <a:rPr lang="fa-IR" sz="2800" b="1" smtClean="0">
                <a:ln w="18415" cmpd="sng">
                  <a:noFill/>
                  <a:prstDash val="solid"/>
                </a:ln>
                <a:effectLst>
                  <a:outerShdw blurRad="63500" dir="3600000" algn="tl" rotWithShape="0">
                    <a:srgbClr val="000000">
                      <a:alpha val="70000"/>
                    </a:srgbClr>
                  </a:outerShdw>
                </a:effectLst>
                <a:cs typeface="B Kamran" pitchFamily="2" charset="-78"/>
              </a:rPr>
              <a:t>به نام(9) </a:t>
            </a:r>
            <a:r>
              <a:rPr lang="fa-IR" sz="2800" b="1" dirty="0" smtClean="0">
                <a:ln w="18415" cmpd="sng">
                  <a:noFill/>
                  <a:prstDash val="solid"/>
                </a:ln>
                <a:effectLst>
                  <a:outerShdw blurRad="63500" dir="3600000" algn="tl" rotWithShape="0">
                    <a:srgbClr val="000000">
                      <a:alpha val="70000"/>
                    </a:srgbClr>
                  </a:outerShdw>
                </a:effectLst>
                <a:cs typeface="B Kamran" pitchFamily="2" charset="-78"/>
              </a:rPr>
              <a:t>کیسه هایی هوادار( 5 کیسه هوادار جلویی و 4کیسه هوادار عقبی) انعطاف پذیر درتمام </a:t>
            </a:r>
            <a:r>
              <a:rPr lang="fa-IR" sz="2800" b="1" dirty="0">
                <a:ln w="18415" cmpd="sng">
                  <a:noFill/>
                  <a:prstDash val="solid"/>
                </a:ln>
                <a:effectLst>
                  <a:outerShdw blurRad="63500" dir="3600000" algn="tl" rotWithShape="0">
                    <a:srgbClr val="000000">
                      <a:alpha val="70000"/>
                    </a:srgbClr>
                  </a:outerShdw>
                </a:effectLst>
                <a:cs typeface="B Kamran" pitchFamily="2" charset="-78"/>
              </a:rPr>
              <a:t>حفره بدن ، دو طرف بازو ها  و گردن قرار </a:t>
            </a:r>
            <a:r>
              <a:rPr lang="fa-IR" sz="2800" b="1" dirty="0" smtClean="0">
                <a:ln w="18415" cmpd="sng">
                  <a:noFill/>
                  <a:prstDash val="solid"/>
                </a:ln>
                <a:effectLst>
                  <a:outerShdw blurRad="63500" dir="3600000" algn="tl" rotWithShape="0">
                    <a:srgbClr val="000000">
                      <a:alpha val="70000"/>
                    </a:srgbClr>
                  </a:outerShdw>
                </a:effectLst>
                <a:cs typeface="B Kamran" pitchFamily="2" charset="-78"/>
              </a:rPr>
              <a:t>دارند که مقدار هوای ذخیره ای را زیاد کرده وکارایی تنفس آن ها را نسبت به پستانداران  افزایش داده است.</a:t>
            </a:r>
            <a:endParaRPr lang="fa-IR" sz="2800" b="1" dirty="0">
              <a:ln w="18415" cmpd="sng">
                <a:noFill/>
                <a:prstDash val="solid"/>
              </a:ln>
              <a:effectLst>
                <a:outerShdw blurRad="63500" dir="3600000" algn="tl" rotWithShape="0">
                  <a:srgbClr val="000000">
                    <a:alpha val="70000"/>
                  </a:srgbClr>
                </a:outerShdw>
              </a:effectLst>
              <a:cs typeface="B Kamran" pitchFamily="2" charset="-78"/>
            </a:endParaRPr>
          </a:p>
          <a:p>
            <a:pPr marL="457200" indent="-457200" algn="just" rtl="1">
              <a:buFont typeface="Wingdings" pitchFamily="2" charset="2"/>
              <a:buChar char="v"/>
            </a:pPr>
            <a:endParaRPr lang="fa-IR" sz="2800" b="1" dirty="0" smtClean="0">
              <a:ln w="18415" cmpd="sng">
                <a:noFill/>
                <a:prstDash val="solid"/>
              </a:ln>
              <a:effectLst>
                <a:outerShdw blurRad="63500" dir="3600000" algn="tl" rotWithShape="0">
                  <a:srgbClr val="000000">
                    <a:alpha val="70000"/>
                  </a:srgbClr>
                </a:outerShdw>
              </a:effectLst>
              <a:cs typeface="B Kamran" pitchFamily="2" charset="-78"/>
            </a:endParaRPr>
          </a:p>
          <a:p>
            <a:pPr marL="457200" indent="-457200" algn="just" rtl="1">
              <a:buFont typeface="Wingdings" pitchFamily="2" charset="2"/>
              <a:buChar char="v"/>
            </a:pPr>
            <a:r>
              <a:rPr lang="fa-IR" sz="2800" b="1" dirty="0" smtClean="0">
                <a:ln w="18415" cmpd="sng">
                  <a:noFill/>
                  <a:prstDash val="solid"/>
                </a:ln>
                <a:effectLst>
                  <a:outerShdw blurRad="63500" dir="3600000" algn="tl" rotWithShape="0">
                    <a:srgbClr val="000000">
                      <a:alpha val="70000"/>
                    </a:srgbClr>
                  </a:outerShdw>
                </a:effectLst>
                <a:cs typeface="B Kamran" pitchFamily="2" charset="-78"/>
              </a:rPr>
              <a:t>جریان هوا را در شش ها تقریبا یکطرفه می کند تا تهویه بهتر صورت گیرد.</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094" y="1905000"/>
            <a:ext cx="2295525" cy="4171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سوم</a:t>
            </a:r>
            <a:endParaRPr lang="en-US" sz="2000" b="1" dirty="0">
              <a:solidFill>
                <a:srgbClr val="C00000"/>
              </a:solidFill>
              <a:cs typeface="B Roya" pitchFamily="2" charset="-78"/>
            </a:endParaRPr>
          </a:p>
        </p:txBody>
      </p:sp>
      <p:sp>
        <p:nvSpPr>
          <p:cNvPr id="8" name="Rectangle 7"/>
          <p:cNvSpPr>
            <a:spLocks noGrp="1" noChangeArrowheads="1"/>
          </p:cNvSpPr>
          <p:nvPr/>
        </p:nvSpPr>
        <p:spPr bwMode="auto">
          <a:xfrm>
            <a:off x="1828800" y="6419193"/>
            <a:ext cx="4800599" cy="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391069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62342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 action="ppaction://noaction"/>
          </p:cNvPr>
          <p:cNvSpPr/>
          <p:nvPr/>
        </p:nvSpPr>
        <p:spPr>
          <a:xfrm>
            <a:off x="2286000" y="304800"/>
            <a:ext cx="4800600" cy="9392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Roya" pitchFamily="2" charset="-78"/>
              </a:rPr>
              <a:t>تنفس ششی در پرندگان</a:t>
            </a:r>
          </a:p>
        </p:txBody>
      </p:sp>
      <p:sp>
        <p:nvSpPr>
          <p:cNvPr id="7" name="Subtitle 2"/>
          <p:cNvSpPr txBox="1">
            <a:spLocks/>
          </p:cNvSpPr>
          <p:nvPr/>
        </p:nvSpPr>
        <p:spPr bwMode="auto">
          <a:xfrm>
            <a:off x="3581400" y="1752600"/>
            <a:ext cx="5486400" cy="4343400"/>
          </a:xfrm>
          <a:prstGeom prst="rect">
            <a:avLst/>
          </a:prstGeom>
          <a:solidFill>
            <a:schemeClr val="bg1">
              <a:lumMod val="95000"/>
            </a:schemeClr>
          </a:solidFill>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normAutofit fontScale="70000" lnSpcReduction="20000"/>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cs typeface="+mn-cs"/>
              </a:defRPr>
            </a:lvl2pPr>
            <a:lvl3pPr marL="914400" indent="0" algn="ctr" rtl="0" eaLnBrk="1" fontAlgn="base" hangingPunct="1">
              <a:spcBef>
                <a:spcPct val="20000"/>
              </a:spcBef>
              <a:spcAft>
                <a:spcPct val="0"/>
              </a:spcAft>
              <a:buNone/>
              <a:defRPr sz="2400">
                <a:solidFill>
                  <a:schemeClr val="tx1"/>
                </a:solidFill>
                <a:latin typeface="+mn-lt"/>
                <a:cs typeface="+mn-cs"/>
              </a:defRPr>
            </a:lvl3pPr>
            <a:lvl4pPr marL="1371600" indent="0" algn="ctr" rtl="0" eaLnBrk="1" fontAlgn="base" hangingPunct="1">
              <a:spcBef>
                <a:spcPct val="20000"/>
              </a:spcBef>
              <a:spcAft>
                <a:spcPct val="0"/>
              </a:spcAft>
              <a:buNone/>
              <a:defRPr sz="2000">
                <a:solidFill>
                  <a:schemeClr val="tx1"/>
                </a:solidFill>
                <a:latin typeface="+mn-lt"/>
                <a:cs typeface="+mn-cs"/>
              </a:defRPr>
            </a:lvl4pPr>
            <a:lvl5pPr marL="1828800" indent="0" algn="ctr" rtl="0" eaLnBrk="1" fontAlgn="base" hangingPunct="1">
              <a:spcBef>
                <a:spcPct val="20000"/>
              </a:spcBef>
              <a:spcAft>
                <a:spcPct val="0"/>
              </a:spcAft>
              <a:buNone/>
              <a:defRPr sz="2000">
                <a:solidFill>
                  <a:schemeClr val="tx1"/>
                </a:solidFill>
                <a:latin typeface="+mn-lt"/>
                <a:cs typeface="+mn-cs"/>
              </a:defRPr>
            </a:lvl5pPr>
            <a:lvl6pPr marL="2286000" indent="0" algn="ctr" rtl="0" eaLnBrk="1" fontAlgn="base" hangingPunct="1">
              <a:spcBef>
                <a:spcPct val="20000"/>
              </a:spcBef>
              <a:spcAft>
                <a:spcPct val="0"/>
              </a:spcAft>
              <a:buNone/>
              <a:defRPr sz="2000">
                <a:solidFill>
                  <a:schemeClr val="tx1"/>
                </a:solidFill>
                <a:latin typeface="+mn-lt"/>
                <a:cs typeface="+mn-cs"/>
              </a:defRPr>
            </a:lvl6pPr>
            <a:lvl7pPr marL="2743200" indent="0" algn="ctr" rtl="0" eaLnBrk="1" fontAlgn="base" hangingPunct="1">
              <a:spcBef>
                <a:spcPct val="20000"/>
              </a:spcBef>
              <a:spcAft>
                <a:spcPct val="0"/>
              </a:spcAft>
              <a:buNone/>
              <a:defRPr sz="2000">
                <a:solidFill>
                  <a:schemeClr val="tx1"/>
                </a:solidFill>
                <a:latin typeface="+mn-lt"/>
                <a:cs typeface="+mn-cs"/>
              </a:defRPr>
            </a:lvl7pPr>
            <a:lvl8pPr marL="3200400" indent="0" algn="ctr" rtl="0" eaLnBrk="1" fontAlgn="base" hangingPunct="1">
              <a:spcBef>
                <a:spcPct val="20000"/>
              </a:spcBef>
              <a:spcAft>
                <a:spcPct val="0"/>
              </a:spcAft>
              <a:buNone/>
              <a:defRPr sz="2000">
                <a:solidFill>
                  <a:schemeClr val="tx1"/>
                </a:solidFill>
                <a:latin typeface="+mn-lt"/>
                <a:cs typeface="+mn-cs"/>
              </a:defRPr>
            </a:lvl8pPr>
            <a:lvl9pPr marL="3657600" indent="0" algn="ctr" rtl="0" eaLnBrk="1" fontAlgn="base" hangingPunct="1">
              <a:spcBef>
                <a:spcPct val="20000"/>
              </a:spcBef>
              <a:spcAft>
                <a:spcPct val="0"/>
              </a:spcAft>
              <a:buNone/>
              <a:defRPr sz="2000">
                <a:solidFill>
                  <a:schemeClr val="tx1"/>
                </a:solidFill>
                <a:latin typeface="+mn-lt"/>
                <a:cs typeface="+mn-cs"/>
              </a:defRPr>
            </a:lvl9pPr>
          </a:lstStyle>
          <a:p>
            <a:pPr algn="just" rtl="1"/>
            <a:r>
              <a:rPr lang="fa-IR" b="1" dirty="0" smtClean="0">
                <a:ln w="18415" cmpd="sng">
                  <a:noFill/>
                  <a:prstDash val="solid"/>
                </a:ln>
                <a:effectLst>
                  <a:outerShdw blurRad="63500" dir="3600000" algn="tl" rotWithShape="0">
                    <a:srgbClr val="000000">
                      <a:alpha val="70000"/>
                    </a:srgbClr>
                  </a:outerShdw>
                </a:effectLst>
                <a:cs typeface="B Kamran" pitchFamily="2" charset="-78"/>
              </a:rPr>
              <a:t>برای انجام تهویه در پرندگان 2 چرخه کامل تنفس نیاز است . </a:t>
            </a:r>
          </a:p>
          <a:p>
            <a:pPr algn="just" rtl="1"/>
            <a:r>
              <a:rPr lang="fa-IR" b="1" dirty="0" smtClean="0">
                <a:ln w="18415" cmpd="sng">
                  <a:noFill/>
                  <a:prstDash val="solid"/>
                </a:ln>
                <a:effectLst>
                  <a:outerShdw blurRad="63500" dir="3600000" algn="tl" rotWithShape="0">
                    <a:srgbClr val="000000">
                      <a:alpha val="70000"/>
                    </a:srgbClr>
                  </a:outerShdw>
                </a:effectLst>
                <a:cs typeface="B Kamran" pitchFamily="2" charset="-78"/>
              </a:rPr>
              <a:t>به عبارتی دیگه 2 دم و 2 بازدم برای کامل شدن تهویه نیاز دارند.</a:t>
            </a:r>
          </a:p>
          <a:p>
            <a:pPr algn="just" rtl="1"/>
            <a:r>
              <a:rPr lang="fa-IR" b="1" dirty="0" smtClean="0">
                <a:ln w="18415" cmpd="sng">
                  <a:noFill/>
                  <a:prstDash val="solid"/>
                </a:ln>
                <a:effectLst>
                  <a:outerShdw blurRad="63500" dir="3600000" algn="tl" rotWithShape="0">
                    <a:srgbClr val="000000">
                      <a:alpha val="70000"/>
                    </a:srgbClr>
                  </a:outerShdw>
                </a:effectLst>
                <a:cs typeface="B Kamran" pitchFamily="2" charset="-78"/>
              </a:rPr>
              <a:t>در دم اول بیشتر هوای تهویه نشده  در کسیه های هوایی عقبی می رود و هوای تهویه شده از شش ها به کیسه های هوا دار جلویی وارد می شود.</a:t>
            </a:r>
          </a:p>
          <a:p>
            <a:pPr algn="just" rtl="1"/>
            <a:r>
              <a:rPr lang="fa-IR" b="1" dirty="0" smtClean="0">
                <a:ln w="18415" cmpd="sng">
                  <a:noFill/>
                  <a:prstDash val="solid"/>
                </a:ln>
                <a:effectLst>
                  <a:outerShdw blurRad="63500" dir="3600000" algn="tl" rotWithShape="0">
                    <a:srgbClr val="000000">
                      <a:alpha val="70000"/>
                    </a:srgbClr>
                  </a:outerShdw>
                </a:effectLst>
                <a:cs typeface="B Kamran" pitchFamily="2" charset="-78"/>
              </a:rPr>
              <a:t>طی بازدم اول هوای وارد شده در کیسه های هوادار عقبی وارد شش ها می شود و هوای تهویه شده که در دم وارد کیسه های هوادار جلویی شده بود از نای خارج می شود.</a:t>
            </a:r>
          </a:p>
          <a:p>
            <a:pPr algn="just" rtl="1"/>
            <a:r>
              <a:rPr lang="fa-IR" b="1" dirty="0" smtClean="0">
                <a:ln w="18415" cmpd="sng">
                  <a:noFill/>
                  <a:prstDash val="solid"/>
                </a:ln>
                <a:effectLst>
                  <a:outerShdw blurRad="63500" dir="3600000" algn="tl" rotWithShape="0">
                    <a:srgbClr val="000000">
                      <a:alpha val="70000"/>
                    </a:srgbClr>
                  </a:outerShdw>
                </a:effectLst>
                <a:cs typeface="B Kamran" pitchFamily="2" charset="-78"/>
              </a:rPr>
              <a:t>در طی دم دوم هوایی که در داخل شش هاست وارد کیسه های هوایی جلویی می شود و بیشتر هوای تازه وارد کیسه های هوادار عقبی می شود.</a:t>
            </a:r>
          </a:p>
          <a:p>
            <a:pPr algn="just" rtl="1"/>
            <a:r>
              <a:rPr lang="fa-IR" b="1" dirty="0" smtClean="0">
                <a:ln w="18415" cmpd="sng">
                  <a:noFill/>
                  <a:prstDash val="solid"/>
                </a:ln>
                <a:effectLst>
                  <a:outerShdw blurRad="63500" dir="3600000" algn="tl" rotWithShape="0">
                    <a:srgbClr val="000000">
                      <a:alpha val="70000"/>
                    </a:srgbClr>
                  </a:outerShdw>
                </a:effectLst>
                <a:cs typeface="B Kamran" pitchFamily="2" charset="-78"/>
              </a:rPr>
              <a:t>جریان هوا در داخل شش پرندگان بر خلاف انسان یکطرفه است و این یک نوع مزیت است.</a:t>
            </a:r>
          </a:p>
          <a:p>
            <a:pPr algn="just" rtl="1"/>
            <a:endParaRPr lang="fa-IR" dirty="0">
              <a:ln w="18415" cmpd="sng">
                <a:noFill/>
                <a:prstDash val="solid"/>
              </a:ln>
              <a:solidFill>
                <a:srgbClr val="0070C0"/>
              </a:solidFill>
              <a:effectLst>
                <a:outerShdw blurRad="63500" dir="3600000" algn="tl" rotWithShape="0">
                  <a:srgbClr val="000000">
                    <a:alpha val="70000"/>
                  </a:srgbClr>
                </a:outerShdw>
              </a:effectLst>
              <a:cs typeface="B Kamran" pitchFamily="2" charset="-78"/>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46251"/>
            <a:ext cx="3049561" cy="2952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228600" y="742890"/>
            <a:ext cx="1219200" cy="400110"/>
          </a:xfrm>
          <a:prstGeom prst="rect">
            <a:avLst/>
          </a:prstGeom>
          <a:noFill/>
        </p:spPr>
        <p:txBody>
          <a:bodyPr wrap="square" rtlCol="0">
            <a:spAutoFit/>
          </a:bodyPr>
          <a:lstStyle/>
          <a:p>
            <a:pPr algn="ctr" rtl="1"/>
            <a:r>
              <a:rPr lang="fa-IR" sz="2000" b="1" dirty="0" smtClean="0">
                <a:solidFill>
                  <a:srgbClr val="C00000"/>
                </a:solidFill>
                <a:cs typeface="B Roya" pitchFamily="2" charset="-78"/>
              </a:rPr>
              <a:t>گفتار سوم</a:t>
            </a:r>
            <a:endParaRPr lang="en-US" sz="2000" b="1" dirty="0">
              <a:solidFill>
                <a:srgbClr val="C00000"/>
              </a:solidFill>
              <a:cs typeface="B Roya" pitchFamily="2" charset="-78"/>
            </a:endParaRPr>
          </a:p>
        </p:txBody>
      </p:sp>
      <p:sp>
        <p:nvSpPr>
          <p:cNvPr id="8" name="Rectangle 7"/>
          <p:cNvSpPr>
            <a:spLocks noGrp="1" noChangeArrowheads="1"/>
          </p:cNvSpPr>
          <p:nvPr/>
        </p:nvSpPr>
        <p:spPr bwMode="auto">
          <a:xfrm>
            <a:off x="1828800" y="6419193"/>
            <a:ext cx="4800599" cy="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dk1"/>
                </a:solidFill>
                <a:latin typeface="+mn-lt"/>
                <a:ea typeface="+mn-ea"/>
                <a:cs typeface="+mn-cs"/>
              </a:defRPr>
            </a:lvl1pPr>
            <a:lvl2pPr algn="ctr" rtl="1" eaLnBrk="1" fontAlgn="base" hangingPunct="1">
              <a:spcBef>
                <a:spcPct val="0"/>
              </a:spcBef>
              <a:spcAft>
                <a:spcPct val="0"/>
              </a:spcAft>
              <a:defRPr sz="4400">
                <a:solidFill>
                  <a:schemeClr val="dk1"/>
                </a:solidFill>
                <a:latin typeface="+mn-lt"/>
                <a:ea typeface="+mn-ea"/>
                <a:cs typeface="+mn-cs"/>
              </a:defRPr>
            </a:lvl2pPr>
            <a:lvl3pPr algn="ctr" rtl="1" eaLnBrk="1" fontAlgn="base" hangingPunct="1">
              <a:spcBef>
                <a:spcPct val="0"/>
              </a:spcBef>
              <a:spcAft>
                <a:spcPct val="0"/>
              </a:spcAft>
              <a:defRPr sz="4400">
                <a:solidFill>
                  <a:schemeClr val="dk1"/>
                </a:solidFill>
                <a:latin typeface="+mn-lt"/>
                <a:ea typeface="+mn-ea"/>
                <a:cs typeface="+mn-cs"/>
              </a:defRPr>
            </a:lvl3pPr>
            <a:lvl4pPr algn="ctr" rtl="1" eaLnBrk="1" fontAlgn="base" hangingPunct="1">
              <a:spcBef>
                <a:spcPct val="0"/>
              </a:spcBef>
              <a:spcAft>
                <a:spcPct val="0"/>
              </a:spcAft>
              <a:defRPr sz="4400">
                <a:solidFill>
                  <a:schemeClr val="dk1"/>
                </a:solidFill>
                <a:latin typeface="+mn-lt"/>
                <a:ea typeface="+mn-ea"/>
                <a:cs typeface="+mn-cs"/>
              </a:defRPr>
            </a:lvl4pPr>
            <a:lvl5pPr algn="ctr" rtl="1" eaLnBrk="1" fontAlgn="base" hangingPunct="1">
              <a:spcBef>
                <a:spcPct val="0"/>
              </a:spcBef>
              <a:spcAft>
                <a:spcPct val="0"/>
              </a:spcAft>
              <a:defRPr sz="4400">
                <a:solidFill>
                  <a:schemeClr val="dk1"/>
                </a:solidFill>
                <a:latin typeface="+mn-lt"/>
                <a:ea typeface="+mn-ea"/>
                <a:cs typeface="+mn-cs"/>
              </a:defRPr>
            </a:lvl5pPr>
            <a:lvl6pPr marL="457200" algn="ctr" rtl="1" eaLnBrk="1" fontAlgn="base" hangingPunct="1">
              <a:spcBef>
                <a:spcPct val="0"/>
              </a:spcBef>
              <a:spcAft>
                <a:spcPct val="0"/>
              </a:spcAft>
              <a:defRPr sz="4400">
                <a:solidFill>
                  <a:schemeClr val="dk1"/>
                </a:solidFill>
                <a:latin typeface="+mn-lt"/>
                <a:ea typeface="+mn-ea"/>
                <a:cs typeface="+mn-cs"/>
              </a:defRPr>
            </a:lvl6pPr>
            <a:lvl7pPr marL="914400" algn="ctr" rtl="1" eaLnBrk="1" fontAlgn="base" hangingPunct="1">
              <a:spcBef>
                <a:spcPct val="0"/>
              </a:spcBef>
              <a:spcAft>
                <a:spcPct val="0"/>
              </a:spcAft>
              <a:defRPr sz="4400">
                <a:solidFill>
                  <a:schemeClr val="dk1"/>
                </a:solidFill>
                <a:latin typeface="+mn-lt"/>
                <a:ea typeface="+mn-ea"/>
                <a:cs typeface="+mn-cs"/>
              </a:defRPr>
            </a:lvl7pPr>
            <a:lvl8pPr marL="1371600" algn="ctr" rtl="1" eaLnBrk="1" fontAlgn="base" hangingPunct="1">
              <a:spcBef>
                <a:spcPct val="0"/>
              </a:spcBef>
              <a:spcAft>
                <a:spcPct val="0"/>
              </a:spcAft>
              <a:defRPr sz="4400">
                <a:solidFill>
                  <a:schemeClr val="dk1"/>
                </a:solidFill>
                <a:latin typeface="+mn-lt"/>
                <a:ea typeface="+mn-ea"/>
                <a:cs typeface="+mn-cs"/>
              </a:defRPr>
            </a:lvl8pPr>
            <a:lvl9pPr marL="1828800" algn="ctr" rtl="1" eaLnBrk="1" fontAlgn="base" hangingPunct="1">
              <a:spcBef>
                <a:spcPct val="0"/>
              </a:spcBef>
              <a:spcAft>
                <a:spcPct val="0"/>
              </a:spcAft>
              <a:defRPr sz="4400">
                <a:solidFill>
                  <a:schemeClr val="dk1"/>
                </a:solidFill>
                <a:latin typeface="+mn-lt"/>
                <a:ea typeface="+mn-ea"/>
                <a:cs typeface="+mn-cs"/>
              </a:defRPr>
            </a:lvl9pPr>
          </a:lstStyle>
          <a:p>
            <a:pPr eaLnBrk="1" hangingPunct="1"/>
            <a:r>
              <a:rPr lang="fa-IR" sz="2800" b="1" dirty="0" smtClean="0">
                <a:solidFill>
                  <a:schemeClr val="bg1"/>
                </a:solidFill>
                <a:cs typeface="B Roya" pitchFamily="2" charset="-78"/>
              </a:rPr>
              <a:t>تبادلات گازی</a:t>
            </a:r>
            <a:endParaRPr lang="es-ES" sz="2800" b="1" dirty="0" smtClean="0">
              <a:solidFill>
                <a:schemeClr val="bg1"/>
              </a:solidFill>
              <a:cs typeface="B Roya" pitchFamily="2" charset="-78"/>
            </a:endParaRPr>
          </a:p>
        </p:txBody>
      </p:sp>
    </p:spTree>
    <p:extLst>
      <p:ext uri="{BB962C8B-B14F-4D97-AF65-F5344CB8AC3E}">
        <p14:creationId xmlns:p14="http://schemas.microsoft.com/office/powerpoint/2010/main" val="1582589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bg1">
              <a:lumMod val="95000"/>
            </a:schemeClr>
          </a:solidFill>
        </p:spPr>
        <p:txBody>
          <a:bodyPr/>
          <a:lstStyle/>
          <a:p>
            <a:r>
              <a:rPr lang="fa-IR" dirty="0" smtClean="0"/>
              <a:t>تهیه  کننده : فاطمه عباسی </a:t>
            </a:r>
          </a:p>
          <a:p>
            <a:r>
              <a:rPr lang="fa-IR" dirty="0" smtClean="0"/>
              <a:t>دبیر زیست ناحیه یک کرمانشاه</a:t>
            </a:r>
            <a:endParaRPr lang="en-US" dirty="0"/>
          </a:p>
        </p:txBody>
      </p:sp>
    </p:spTree>
    <p:extLst>
      <p:ext uri="{BB962C8B-B14F-4D97-AF65-F5344CB8AC3E}">
        <p14:creationId xmlns:p14="http://schemas.microsoft.com/office/powerpoint/2010/main" val="1703490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bg1">
              <a:lumMod val="95000"/>
            </a:schemeClr>
          </a:solidFill>
        </p:spPr>
        <p:txBody>
          <a:bodyPr/>
          <a:lstStyle/>
          <a:p>
            <a:pPr marL="0" indent="0">
              <a:buNone/>
            </a:pPr>
            <a:r>
              <a:rPr lang="fa-IR" sz="2800" b="1" dirty="0" smtClean="0">
                <a:effectLst>
                  <a:outerShdw blurRad="38100" dist="38100" dir="2700000" algn="tl">
                    <a:srgbClr val="000000">
                      <a:alpha val="43137"/>
                    </a:srgbClr>
                  </a:outerShdw>
                </a:effectLst>
                <a:cs typeface="B Kamran" panose="020B0604020202020204" charset="-78"/>
              </a:rPr>
              <a:t>فرایند تنفس سلولی شامل بی هوازی و بخش هوازی است .</a:t>
            </a:r>
          </a:p>
          <a:p>
            <a:pPr marL="0" indent="0">
              <a:buNone/>
            </a:pPr>
            <a:r>
              <a:rPr lang="fa-IR" sz="2800" b="1" dirty="0" smtClean="0">
                <a:solidFill>
                  <a:srgbClr val="C00000"/>
                </a:solidFill>
                <a:effectLst>
                  <a:outerShdw blurRad="38100" dist="38100" dir="2700000" algn="tl">
                    <a:srgbClr val="000000">
                      <a:alpha val="43137"/>
                    </a:srgbClr>
                  </a:outerShdw>
                </a:effectLst>
                <a:cs typeface="B Kamran" panose="020B0604020202020204" charset="-78"/>
              </a:rPr>
              <a:t>بخش بی هوازی </a:t>
            </a:r>
            <a:r>
              <a:rPr lang="fa-IR" sz="2800" b="1" dirty="0" smtClean="0">
                <a:effectLst>
                  <a:outerShdw blurRad="38100" dist="38100" dir="2700000" algn="tl">
                    <a:srgbClr val="000000">
                      <a:alpha val="43137"/>
                    </a:srgbClr>
                  </a:outerShdw>
                </a:effectLst>
                <a:cs typeface="B Kamran" panose="020B0604020202020204" charset="-78"/>
              </a:rPr>
              <a:t>تنفس که شامل واکنش هایی تحت عنوان گلیکولیز است در سیتوپلاسم تمام سلول های زنده ی پرو کاریوتی و یوکاریوتی انجام می شود .</a:t>
            </a:r>
          </a:p>
          <a:p>
            <a:pPr marL="0" indent="0">
              <a:buNone/>
            </a:pPr>
            <a:r>
              <a:rPr lang="fa-IR" sz="2800" b="1" dirty="0" smtClean="0">
                <a:effectLst>
                  <a:outerShdw blurRad="38100" dist="38100" dir="2700000" algn="tl">
                    <a:srgbClr val="000000">
                      <a:alpha val="43137"/>
                    </a:srgbClr>
                  </a:outerShdw>
                </a:effectLst>
                <a:cs typeface="B Kamran" panose="020B0604020202020204" charset="-78"/>
              </a:rPr>
              <a:t> </a:t>
            </a:r>
            <a:r>
              <a:rPr lang="fa-IR" sz="2800" b="1" dirty="0" smtClean="0">
                <a:solidFill>
                  <a:srgbClr val="C00000"/>
                </a:solidFill>
                <a:effectLst>
                  <a:outerShdw blurRad="38100" dist="38100" dir="2700000" algn="tl">
                    <a:srgbClr val="000000">
                      <a:alpha val="43137"/>
                    </a:srgbClr>
                  </a:outerShdw>
                </a:effectLst>
                <a:cs typeface="B Kamran" panose="020B0604020202020204" charset="-78"/>
              </a:rPr>
              <a:t>بخش هوازی </a:t>
            </a:r>
            <a:r>
              <a:rPr lang="fa-IR" sz="2800" b="1" dirty="0">
                <a:effectLst>
                  <a:outerShdw blurRad="38100" dist="38100" dir="2700000" algn="tl">
                    <a:srgbClr val="000000">
                      <a:alpha val="43137"/>
                    </a:srgbClr>
                  </a:outerShdw>
                </a:effectLst>
                <a:cs typeface="B Kamran" panose="020B0604020202020204" charset="-78"/>
              </a:rPr>
              <a:t>تنفس </a:t>
            </a:r>
            <a:r>
              <a:rPr lang="fa-IR" sz="2800" b="1" dirty="0" smtClean="0">
                <a:effectLst>
                  <a:outerShdw blurRad="38100" dist="38100" dir="2700000" algn="tl">
                    <a:srgbClr val="000000">
                      <a:alpha val="43137"/>
                    </a:srgbClr>
                  </a:outerShdw>
                </a:effectLst>
                <a:cs typeface="B Kamran" panose="020B0604020202020204" charset="-78"/>
              </a:rPr>
              <a:t>در سلول های پرو کاریوتی در غشا سلول و در سلول های یوکاریوتی در میتوکندری انجام می شود.</a:t>
            </a:r>
          </a:p>
          <a:p>
            <a:pPr marL="0" indent="0">
              <a:buNone/>
            </a:pPr>
            <a:r>
              <a:rPr lang="fa-IR" sz="2800" b="1" dirty="0" smtClean="0">
                <a:effectLst>
                  <a:outerShdw blurRad="38100" dist="38100" dir="2700000" algn="tl">
                    <a:srgbClr val="000000">
                      <a:alpha val="43137"/>
                    </a:srgbClr>
                  </a:outerShdw>
                </a:effectLst>
                <a:cs typeface="B Kamran" panose="020B0604020202020204" charset="-78"/>
              </a:rPr>
              <a:t>در سلول های یوکاریوتی زنده مثل گلبول قرمز که میتو کندری ندارند ، تنفس هوازی انجام نمی شود.  </a:t>
            </a:r>
            <a:endParaRPr lang="en-US" sz="2800" b="1" dirty="0">
              <a:effectLst>
                <a:outerShdw blurRad="38100" dist="38100" dir="2700000" algn="tl">
                  <a:srgbClr val="000000">
                    <a:alpha val="43137"/>
                  </a:srgbClr>
                </a:outerShdw>
              </a:effectLst>
              <a:cs typeface="B Kamran" panose="020B0604020202020204" charset="-78"/>
            </a:endParaRPr>
          </a:p>
        </p:txBody>
      </p:sp>
    </p:spTree>
    <p:extLst>
      <p:ext uri="{BB962C8B-B14F-4D97-AF65-F5344CB8AC3E}">
        <p14:creationId xmlns:p14="http://schemas.microsoft.com/office/powerpoint/2010/main" val="801746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solidFill>
            <a:schemeClr val="bg1">
              <a:lumMod val="95000"/>
            </a:schemeClr>
          </a:solidFill>
        </p:spPr>
        <p:txBody>
          <a:bodyPr/>
          <a:lstStyle/>
          <a:p>
            <a:r>
              <a:rPr lang="fa-IR" sz="2800" b="1" dirty="0">
                <a:effectLst>
                  <a:outerShdw blurRad="38100" dist="38100" dir="2700000" algn="tl">
                    <a:srgbClr val="000000">
                      <a:alpha val="43137"/>
                    </a:srgbClr>
                  </a:outerShdw>
                </a:effectLst>
                <a:cs typeface="B Kamran" panose="020B0604020202020204" charset="-78"/>
              </a:rPr>
              <a:t>همچنین دی اکسید کربن زیاد موجب اسیدی شدن محیط بدن و آسیب به پروتئین ها و آنزیم ها می شود بنابرین باید از بدن دفع </a:t>
            </a:r>
            <a:r>
              <a:rPr lang="fa-IR" sz="2800" b="1" dirty="0" smtClean="0">
                <a:effectLst>
                  <a:outerShdw blurRad="38100" dist="38100" dir="2700000" algn="tl">
                    <a:srgbClr val="000000">
                      <a:alpha val="43137"/>
                    </a:srgbClr>
                  </a:outerShdw>
                </a:effectLst>
                <a:cs typeface="B Kamran" panose="020B0604020202020204" charset="-78"/>
              </a:rPr>
              <a:t>شود.دی اکسید کربن با آب  از طریق آنزیم انیدرازکربنیک که در غشای گلبول قرمز وجود دارد واکنش داده و یک اسید کربنیک تولید می کند پس </a:t>
            </a:r>
            <a:r>
              <a:rPr lang="en-US" sz="2800" b="1" dirty="0" smtClean="0">
                <a:effectLst>
                  <a:outerShdw blurRad="38100" dist="38100" dir="2700000" algn="tl">
                    <a:srgbClr val="000000">
                      <a:alpha val="43137"/>
                    </a:srgbClr>
                  </a:outerShdw>
                </a:effectLst>
                <a:cs typeface="B Kamran" panose="020B0604020202020204" charset="-78"/>
              </a:rPr>
              <a:t>PH</a:t>
            </a:r>
            <a:r>
              <a:rPr lang="fa-IR" sz="2800" b="1" dirty="0" smtClean="0">
                <a:effectLst>
                  <a:outerShdw blurRad="38100" dist="38100" dir="2700000" algn="tl">
                    <a:srgbClr val="000000">
                      <a:alpha val="43137"/>
                    </a:srgbClr>
                  </a:outerShdw>
                </a:effectLst>
                <a:cs typeface="B Kamran" panose="020B0604020202020204" charset="-78"/>
              </a:rPr>
              <a:t>خون کاهش می دهد و باعث تغییر ساختار سه بعدی بسیاری از پروتئین ها می شود که می تواند عملکردپروتئین ها را مختل می کند.</a:t>
            </a:r>
          </a:p>
          <a:p>
            <a:pPr marL="0" indent="0">
              <a:buNone/>
            </a:pPr>
            <a:endParaRPr lang="fa-IR" sz="2800" b="1" dirty="0">
              <a:effectLst>
                <a:outerShdw blurRad="38100" dist="38100" dir="2700000" algn="tl">
                  <a:srgbClr val="000000">
                    <a:alpha val="43137"/>
                  </a:srgbClr>
                </a:outerShdw>
              </a:effectLst>
              <a:cs typeface="B Kamran" panose="020B0604020202020204" charset="-78"/>
            </a:endParaRPr>
          </a:p>
          <a:p>
            <a:pPr marL="0" indent="0">
              <a:buNone/>
            </a:pPr>
            <a:r>
              <a:rPr lang="fa-IR" sz="2800" b="1" dirty="0" smtClean="0">
                <a:effectLst>
                  <a:outerShdw blurRad="38100" dist="38100" dir="2700000" algn="tl">
                    <a:srgbClr val="000000">
                      <a:alpha val="43137"/>
                    </a:srgbClr>
                  </a:outerShdw>
                </a:effectLst>
                <a:cs typeface="B Kamran" panose="020B0604020202020204" charset="-78"/>
              </a:rPr>
              <a:t>نبود </a:t>
            </a:r>
            <a:r>
              <a:rPr lang="en-US" sz="2800" b="1" dirty="0" smtClean="0">
                <a:effectLst>
                  <a:outerShdw blurRad="38100" dist="38100" dir="2700000" algn="tl">
                    <a:srgbClr val="000000">
                      <a:alpha val="43137"/>
                    </a:srgbClr>
                  </a:outerShdw>
                </a:effectLst>
                <a:cs typeface="B Kamran" panose="020B0604020202020204" charset="-78"/>
              </a:rPr>
              <a:t>O2</a:t>
            </a:r>
            <a:r>
              <a:rPr lang="fa-IR" sz="2800" b="1" dirty="0" smtClean="0">
                <a:effectLst>
                  <a:outerShdw blurRad="38100" dist="38100" dir="2700000" algn="tl">
                    <a:srgbClr val="000000">
                      <a:alpha val="43137"/>
                    </a:srgbClr>
                  </a:outerShdw>
                </a:effectLst>
                <a:cs typeface="B Kamran" panose="020B0604020202020204" charset="-78"/>
              </a:rPr>
              <a:t> </a:t>
            </a:r>
            <a:r>
              <a:rPr lang="fa-IR" sz="3600" b="1" dirty="0" smtClean="0">
                <a:effectLst>
                  <a:outerShdw blurRad="38100" dist="38100" dir="2700000" algn="tl">
                    <a:srgbClr val="000000">
                      <a:alpha val="43137"/>
                    </a:srgbClr>
                  </a:outerShdw>
                </a:effectLst>
                <a:cs typeface="B Kamran" panose="020B0604020202020204" charset="-78"/>
              </a:rPr>
              <a:t>&gt;</a:t>
            </a:r>
            <a:r>
              <a:rPr lang="fa-IR" sz="2800" b="1" dirty="0" smtClean="0">
                <a:effectLst>
                  <a:outerShdw blurRad="38100" dist="38100" dir="2700000" algn="tl">
                    <a:srgbClr val="000000">
                      <a:alpha val="43137"/>
                    </a:srgbClr>
                  </a:outerShdw>
                </a:effectLst>
                <a:cs typeface="B Kamran" panose="020B0604020202020204" charset="-78"/>
              </a:rPr>
              <a:t> افزایش</a:t>
            </a:r>
            <a:r>
              <a:rPr lang="en-US" sz="2800" b="1" dirty="0" smtClean="0">
                <a:effectLst>
                  <a:outerShdw blurRad="38100" dist="38100" dir="2700000" algn="tl">
                    <a:srgbClr val="000000">
                      <a:alpha val="43137"/>
                    </a:srgbClr>
                  </a:outerShdw>
                </a:effectLst>
                <a:cs typeface="B Kamran" panose="020B0604020202020204" charset="-78"/>
              </a:rPr>
              <a:t>   CO2</a:t>
            </a:r>
            <a:r>
              <a:rPr lang="fa-IR" b="1" dirty="0" smtClean="0">
                <a:effectLst>
                  <a:outerShdw blurRad="38100" dist="38100" dir="2700000" algn="tl">
                    <a:srgbClr val="000000">
                      <a:alpha val="43137"/>
                    </a:srgbClr>
                  </a:outerShdw>
                </a:effectLst>
                <a:cs typeface="B Kamran" panose="020B0604020202020204" charset="-78"/>
              </a:rPr>
              <a:t>&gt;  کاهش </a:t>
            </a:r>
            <a:r>
              <a:rPr lang="en-US" b="1" dirty="0">
                <a:effectLst>
                  <a:outerShdw blurRad="38100" dist="38100" dir="2700000" algn="tl">
                    <a:srgbClr val="000000">
                      <a:alpha val="43137"/>
                    </a:srgbClr>
                  </a:outerShdw>
                </a:effectLst>
                <a:cs typeface="B Kamran" panose="020B0604020202020204" charset="-78"/>
              </a:rPr>
              <a:t>O2</a:t>
            </a:r>
            <a:endParaRPr lang="fa-IR" b="1" dirty="0" smtClean="0">
              <a:effectLst>
                <a:outerShdw blurRad="38100" dist="38100" dir="2700000" algn="tl">
                  <a:srgbClr val="000000">
                    <a:alpha val="43137"/>
                  </a:srgbClr>
                </a:outerShdw>
              </a:effectLst>
              <a:cs typeface="B Kamran" panose="020B0604020202020204" charset="-78"/>
            </a:endParaRPr>
          </a:p>
          <a:p>
            <a:pPr marL="0" indent="0">
              <a:buNone/>
            </a:pPr>
            <a:r>
              <a:rPr lang="fa-IR" sz="2800" b="1" dirty="0" smtClean="0">
                <a:effectLst>
                  <a:outerShdw blurRad="38100" dist="38100" dir="2700000" algn="tl">
                    <a:srgbClr val="000000">
                      <a:alpha val="43137"/>
                    </a:srgbClr>
                  </a:outerShdw>
                </a:effectLst>
                <a:cs typeface="B Kamran" panose="020B0604020202020204" charset="-78"/>
              </a:rPr>
              <a:t>( مرگ)        (خیلی خطرناک)           (خطرناک)</a:t>
            </a:r>
            <a:endParaRPr lang="fa-IR" sz="2800" b="1" dirty="0">
              <a:effectLst>
                <a:outerShdw blurRad="38100" dist="38100" dir="2700000" algn="tl">
                  <a:srgbClr val="000000">
                    <a:alpha val="43137"/>
                  </a:srgbClr>
                </a:outerShdw>
              </a:effectLst>
              <a:cs typeface="B Kamran" panose="020B0604020202020204" charset="-78"/>
            </a:endParaRPr>
          </a:p>
          <a:p>
            <a:endParaRPr lang="fa-IR" sz="2400" b="1" dirty="0">
              <a:effectLst>
                <a:outerShdw blurRad="38100" dist="38100" dir="2700000" algn="tl">
                  <a:srgbClr val="000000">
                    <a:alpha val="43137"/>
                  </a:srgbClr>
                </a:outerShdw>
              </a:effectLst>
              <a:cs typeface="B Kamran" panose="020B0604020202020204" charset="-78"/>
            </a:endParaRPr>
          </a:p>
          <a:p>
            <a:endParaRPr lang="en-US" dirty="0"/>
          </a:p>
        </p:txBody>
      </p:sp>
    </p:spTree>
    <p:extLst>
      <p:ext uri="{BB962C8B-B14F-4D97-AF65-F5344CB8AC3E}">
        <p14:creationId xmlns:p14="http://schemas.microsoft.com/office/powerpoint/2010/main" val="553429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599AC27A-5138-4F96-A25B-61D9B536254C}"/>
  <p:tag name="GENSWF_ADVANCE_TIME" val="12.688"/>
  <p:tag name="ISPRING_CUSTOM_TIMING_USED" val="1"/>
</p:tagLst>
</file>

<file path=ppt/theme/theme1.xml><?xml version="1.0" encoding="utf-8"?>
<a:theme xmlns:a="http://schemas.openxmlformats.org/drawingml/2006/main" name="زیست گاما">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2285</Template>
  <TotalTime>7574</TotalTime>
  <Words>5876</Words>
  <Application>Microsoft Office PowerPoint</Application>
  <PresentationFormat>On-screen Show (4:3)</PresentationFormat>
  <Paragraphs>549</Paragraphs>
  <Slides>75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B Kamran</vt:lpstr>
      <vt:lpstr>Plantagenet Cherokee</vt:lpstr>
      <vt:lpstr>B Baran Outline</vt:lpstr>
      <vt:lpstr>B Roya</vt:lpstr>
      <vt:lpstr>Wingdings</vt:lpstr>
      <vt:lpstr>زیست گاما</vt:lpstr>
      <vt:lpstr>بسم الله الرحمن الرحیم </vt:lpstr>
      <vt:lpstr>تبادلات گازی</vt:lpstr>
      <vt:lpstr>تبادلات گازی</vt:lpstr>
      <vt:lpstr>تبادلات گازی</vt:lpstr>
      <vt:lpstr>PowerPoint Presentation</vt:lpstr>
      <vt:lpstr>تبادلات گازی</vt:lpstr>
      <vt:lpstr>PowerPoint Presentation</vt:lpstr>
      <vt:lpstr>PowerPoint Presentation</vt:lpstr>
      <vt:lpstr>PowerPoint Presentation</vt:lpstr>
      <vt:lpstr>تبادلات گازی</vt:lpstr>
      <vt:lpstr>تبادلات گازی</vt:lpstr>
      <vt:lpstr>تبادلات گازی</vt:lpstr>
      <vt:lpstr>تبادلات گازی</vt:lpstr>
      <vt:lpstr>تبادلات گازی</vt:lpstr>
      <vt:lpstr>تبادلات گازی</vt:lpstr>
      <vt:lpstr>تبادلات گازی</vt:lpstr>
      <vt:lpstr>PowerPoint Presentation</vt:lpstr>
      <vt:lpstr>تبادلات گازی</vt:lpstr>
      <vt:lpstr>PowerPoint Presentation</vt:lpstr>
      <vt:lpstr>تبادلات گازی</vt:lpstr>
      <vt:lpstr>PowerPoint Presentation</vt:lpstr>
      <vt:lpstr>تبادلات گازی</vt:lpstr>
      <vt:lpstr>تبادلات گازی</vt:lpstr>
      <vt:lpstr>تبادلات گازی</vt:lpstr>
      <vt:lpstr>تبادلات گازی</vt:lpstr>
      <vt:lpstr>تبادلات گازی</vt:lpstr>
      <vt:lpstr>PowerPoint Presentation</vt:lpstr>
      <vt:lpstr>تبادلات گازی</vt:lpstr>
      <vt:lpstr>تبادلات گازی</vt:lpstr>
      <vt:lpstr>تبادلات گازی</vt:lpstr>
      <vt:lpstr>تبادلات گازی</vt:lpstr>
      <vt:lpstr>تبادلات گازی</vt:lpstr>
      <vt:lpstr>PowerPoint Presentation</vt:lpstr>
      <vt:lpstr>تبادلات گازی</vt:lpstr>
      <vt:lpstr>تبادلات گازی</vt:lpstr>
      <vt:lpstr>تبادلات گازی</vt:lpstr>
      <vt:lpstr>تبادلات گازی</vt:lpstr>
      <vt:lpstr>تبادلات گازی</vt:lpstr>
      <vt:lpstr>تبادلات گازی</vt:lpstr>
      <vt:lpstr>PowerPoint Presentation</vt:lpstr>
      <vt:lpstr>تبادلات گازی</vt:lpstr>
      <vt:lpstr>تبادلات گازی</vt:lpstr>
      <vt:lpstr>تبادلات گازی</vt:lpstr>
      <vt:lpstr>PowerPoint Presentation</vt:lpstr>
      <vt:lpstr>PowerPoint Presentation</vt:lpstr>
      <vt:lpstr>تبادلات گازی</vt:lpstr>
      <vt:lpstr>تبادلات گازی</vt:lpstr>
      <vt:lpstr>PowerPoint Presentation</vt:lpstr>
      <vt:lpstr>تبادلات گازی</vt:lpstr>
      <vt:lpstr>مرکز تنفسی</vt:lpstr>
      <vt:lpstr>تبادلات گازی</vt:lpstr>
      <vt:lpstr>PowerPoint Presentation</vt:lpstr>
      <vt:lpstr>تبادلات گازی</vt:lpstr>
      <vt:lpstr>PowerPoint Presentation</vt:lpstr>
      <vt:lpstr>تبادلات گازی</vt:lpstr>
      <vt:lpstr>تبادلات گازی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خلاصه فشار مثبت در قورباغه</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shabani</dc:creator>
  <cp:lastModifiedBy>NAZARI</cp:lastModifiedBy>
  <cp:revision>309</cp:revision>
  <dcterms:created xsi:type="dcterms:W3CDTF">2006-08-16T00:00:00Z</dcterms:created>
  <dcterms:modified xsi:type="dcterms:W3CDTF">2019-11-07T12:56:18Z</dcterms:modified>
</cp:coreProperties>
</file>